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72" r:id="rId2"/>
  </p:sldMasterIdLst>
  <p:notesMasterIdLst>
    <p:notesMasterId r:id="rId133"/>
  </p:notesMasterIdLst>
  <p:sldIdLst>
    <p:sldId id="264" r:id="rId3"/>
    <p:sldId id="451" r:id="rId4"/>
    <p:sldId id="419" r:id="rId5"/>
    <p:sldId id="420" r:id="rId6"/>
    <p:sldId id="421" r:id="rId7"/>
    <p:sldId id="422" r:id="rId8"/>
    <p:sldId id="263" r:id="rId9"/>
    <p:sldId id="266" r:id="rId10"/>
    <p:sldId id="274" r:id="rId11"/>
    <p:sldId id="270" r:id="rId12"/>
    <p:sldId id="275" r:id="rId13"/>
    <p:sldId id="276" r:id="rId14"/>
    <p:sldId id="277" r:id="rId15"/>
    <p:sldId id="279" r:id="rId16"/>
    <p:sldId id="311" r:id="rId17"/>
    <p:sldId id="345" r:id="rId18"/>
    <p:sldId id="346" r:id="rId19"/>
    <p:sldId id="347" r:id="rId20"/>
    <p:sldId id="438" r:id="rId21"/>
    <p:sldId id="348" r:id="rId22"/>
    <p:sldId id="349" r:id="rId23"/>
    <p:sldId id="351" r:id="rId24"/>
    <p:sldId id="353" r:id="rId25"/>
    <p:sldId id="354" r:id="rId26"/>
    <p:sldId id="355" r:id="rId27"/>
    <p:sldId id="356" r:id="rId28"/>
    <p:sldId id="357" r:id="rId29"/>
    <p:sldId id="358" r:id="rId30"/>
    <p:sldId id="360" r:id="rId31"/>
    <p:sldId id="359" r:id="rId32"/>
    <p:sldId id="361" r:id="rId33"/>
    <p:sldId id="362" r:id="rId34"/>
    <p:sldId id="363" r:id="rId35"/>
    <p:sldId id="365" r:id="rId36"/>
    <p:sldId id="364" r:id="rId37"/>
    <p:sldId id="367" r:id="rId38"/>
    <p:sldId id="368" r:id="rId39"/>
    <p:sldId id="369" r:id="rId40"/>
    <p:sldId id="370" r:id="rId41"/>
    <p:sldId id="371" r:id="rId42"/>
    <p:sldId id="372" r:id="rId43"/>
    <p:sldId id="373" r:id="rId44"/>
    <p:sldId id="312" r:id="rId45"/>
    <p:sldId id="313" r:id="rId46"/>
    <p:sldId id="314" r:id="rId47"/>
    <p:sldId id="315" r:id="rId48"/>
    <p:sldId id="316" r:id="rId49"/>
    <p:sldId id="317" r:id="rId50"/>
    <p:sldId id="318" r:id="rId51"/>
    <p:sldId id="320" r:id="rId52"/>
    <p:sldId id="319" r:id="rId53"/>
    <p:sldId id="322" r:id="rId54"/>
    <p:sldId id="321" r:id="rId55"/>
    <p:sldId id="323" r:id="rId56"/>
    <p:sldId id="324" r:id="rId57"/>
    <p:sldId id="325" r:id="rId58"/>
    <p:sldId id="329" r:id="rId59"/>
    <p:sldId id="330" r:id="rId60"/>
    <p:sldId id="326" r:id="rId61"/>
    <p:sldId id="383" r:id="rId62"/>
    <p:sldId id="382" r:id="rId63"/>
    <p:sldId id="328" r:id="rId64"/>
    <p:sldId id="332" r:id="rId65"/>
    <p:sldId id="374" r:id="rId66"/>
    <p:sldId id="439" r:id="rId67"/>
    <p:sldId id="441" r:id="rId68"/>
    <p:sldId id="443" r:id="rId69"/>
    <p:sldId id="442" r:id="rId70"/>
    <p:sldId id="444" r:id="rId71"/>
    <p:sldId id="445" r:id="rId72"/>
    <p:sldId id="446" r:id="rId73"/>
    <p:sldId id="447" r:id="rId74"/>
    <p:sldId id="448" r:id="rId75"/>
    <p:sldId id="452" r:id="rId76"/>
    <p:sldId id="453" r:id="rId77"/>
    <p:sldId id="454" r:id="rId78"/>
    <p:sldId id="333" r:id="rId79"/>
    <p:sldId id="334" r:id="rId80"/>
    <p:sldId id="335" r:id="rId81"/>
    <p:sldId id="431" r:id="rId82"/>
    <p:sldId id="336" r:id="rId83"/>
    <p:sldId id="337" r:id="rId84"/>
    <p:sldId id="338" r:id="rId85"/>
    <p:sldId id="339" r:id="rId86"/>
    <p:sldId id="341" r:id="rId87"/>
    <p:sldId id="340" r:id="rId88"/>
    <p:sldId id="342" r:id="rId89"/>
    <p:sldId id="343" r:id="rId90"/>
    <p:sldId id="344" r:id="rId91"/>
    <p:sldId id="377" r:id="rId92"/>
    <p:sldId id="378" r:id="rId93"/>
    <p:sldId id="379" r:id="rId94"/>
    <p:sldId id="380" r:id="rId95"/>
    <p:sldId id="381" r:id="rId96"/>
    <p:sldId id="384" r:id="rId97"/>
    <p:sldId id="385" r:id="rId98"/>
    <p:sldId id="386" r:id="rId99"/>
    <p:sldId id="387" r:id="rId100"/>
    <p:sldId id="388" r:id="rId101"/>
    <p:sldId id="389" r:id="rId102"/>
    <p:sldId id="449" r:id="rId103"/>
    <p:sldId id="391" r:id="rId104"/>
    <p:sldId id="390" r:id="rId105"/>
    <p:sldId id="392" r:id="rId106"/>
    <p:sldId id="393" r:id="rId107"/>
    <p:sldId id="394" r:id="rId108"/>
    <p:sldId id="396" r:id="rId109"/>
    <p:sldId id="397" r:id="rId110"/>
    <p:sldId id="399" r:id="rId111"/>
    <p:sldId id="400" r:id="rId112"/>
    <p:sldId id="401" r:id="rId113"/>
    <p:sldId id="402" r:id="rId114"/>
    <p:sldId id="403" r:id="rId115"/>
    <p:sldId id="404" r:id="rId116"/>
    <p:sldId id="405" r:id="rId117"/>
    <p:sldId id="406" r:id="rId118"/>
    <p:sldId id="407" r:id="rId119"/>
    <p:sldId id="410" r:id="rId120"/>
    <p:sldId id="409" r:id="rId121"/>
    <p:sldId id="411" r:id="rId122"/>
    <p:sldId id="412" r:id="rId123"/>
    <p:sldId id="413" r:id="rId124"/>
    <p:sldId id="414" r:id="rId125"/>
    <p:sldId id="415" r:id="rId126"/>
    <p:sldId id="417" r:id="rId127"/>
    <p:sldId id="450" r:id="rId128"/>
    <p:sldId id="418" r:id="rId129"/>
    <p:sldId id="436" r:id="rId130"/>
    <p:sldId id="435" r:id="rId131"/>
    <p:sldId id="434" r:id="rId132"/>
  </p:sldIdLst>
  <p:sldSz cx="9144000" cy="6858000" type="screen4x3"/>
  <p:notesSz cx="6858000" cy="9144000"/>
  <p:embeddedFontLst>
    <p:embeddedFont>
      <p:font typeface="Verdana" panose="020B0604030504040204" pitchFamily="34" charset="0"/>
      <p:regular r:id="rId134"/>
      <p:bold r:id="rId135"/>
      <p:italic r:id="rId136"/>
      <p:boldItalic r:id="rId137"/>
    </p:embeddedFont>
    <p:embeddedFont>
      <p:font typeface="맑은 고딕" panose="020B0503020000020004" pitchFamily="50" charset="-127"/>
      <p:regular r:id="rId138"/>
      <p:bold r:id="rId139"/>
    </p:embeddedFont>
    <p:embeddedFont>
      <p:font typeface="HY헤드라인M" panose="02030600000101010101" pitchFamily="18" charset="-127"/>
      <p:regular r:id="rId140"/>
    </p:embeddedFont>
    <p:embeddedFont>
      <p:font typeface="HY신명조" panose="02030600000101010101" pitchFamily="18" charset="-127"/>
      <p:regular r:id="rId141"/>
    </p:embeddedFont>
  </p:embeddedFontLst>
  <p:defaultTextStyle>
    <a:defPPr>
      <a:defRPr lang="ko-KR"/>
    </a:defPPr>
    <a:lvl1pPr algn="l" rtl="0" fontAlgn="base" latinLnBrk="1">
      <a:spcBef>
        <a:spcPct val="0"/>
      </a:spcBef>
      <a:spcAft>
        <a:spcPct val="0"/>
      </a:spcAft>
      <a:defRPr kumimoji="1" sz="18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1pPr>
    <a:lvl2pPr marL="306668" indent="77334" algn="l" rtl="0" fontAlgn="base" latinLnBrk="1">
      <a:spcBef>
        <a:spcPct val="0"/>
      </a:spcBef>
      <a:spcAft>
        <a:spcPct val="0"/>
      </a:spcAft>
      <a:defRPr kumimoji="1" sz="18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2pPr>
    <a:lvl3pPr marL="613337" indent="154668" algn="l" rtl="0" fontAlgn="base" latinLnBrk="1">
      <a:spcBef>
        <a:spcPct val="0"/>
      </a:spcBef>
      <a:spcAft>
        <a:spcPct val="0"/>
      </a:spcAft>
      <a:defRPr kumimoji="1" sz="18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3pPr>
    <a:lvl4pPr marL="921338" indent="230667" algn="l" rtl="0" fontAlgn="base" latinLnBrk="1">
      <a:spcBef>
        <a:spcPct val="0"/>
      </a:spcBef>
      <a:spcAft>
        <a:spcPct val="0"/>
      </a:spcAft>
      <a:defRPr kumimoji="1" sz="18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4pPr>
    <a:lvl5pPr marL="1228006" indent="308001" algn="l" rtl="0" fontAlgn="base" latinLnBrk="1">
      <a:spcBef>
        <a:spcPct val="0"/>
      </a:spcBef>
      <a:spcAft>
        <a:spcPct val="0"/>
      </a:spcAft>
      <a:defRPr kumimoji="1" sz="18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5pPr>
    <a:lvl6pPr marL="1920009" algn="l" defTabSz="768004" rtl="0" eaLnBrk="1" latinLnBrk="1" hangingPunct="1">
      <a:defRPr kumimoji="1" sz="18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6pPr>
    <a:lvl7pPr marL="2304012" algn="l" defTabSz="768004" rtl="0" eaLnBrk="1" latinLnBrk="1" hangingPunct="1">
      <a:defRPr kumimoji="1" sz="18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7pPr>
    <a:lvl8pPr marL="2688014" algn="l" defTabSz="768004" rtl="0" eaLnBrk="1" latinLnBrk="1" hangingPunct="1">
      <a:defRPr kumimoji="1" sz="18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8pPr>
    <a:lvl9pPr marL="3072015" algn="l" defTabSz="768004" rtl="0" eaLnBrk="1" latinLnBrk="1" hangingPunct="1">
      <a:defRPr kumimoji="1" sz="18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19">
          <p15:clr>
            <a:srgbClr val="A4A3A4"/>
          </p15:clr>
        </p15:guide>
        <p15:guide id="2" pos="295">
          <p15:clr>
            <a:srgbClr val="A4A3A4"/>
          </p15:clr>
        </p15:guide>
        <p15:guide id="3" pos="158">
          <p15:clr>
            <a:srgbClr val="A4A3A4"/>
          </p15:clr>
        </p15:guide>
        <p15:guide id="4" pos="340">
          <p15:clr>
            <a:srgbClr val="A4A3A4"/>
          </p15:clr>
        </p15:guide>
        <p15:guide id="5" pos="2986">
          <p15:clr>
            <a:srgbClr val="A4A3A4"/>
          </p15:clr>
        </p15:guide>
        <p15:guide id="6" pos="3198">
          <p15:clr>
            <a:srgbClr val="A4A3A4"/>
          </p15:clr>
        </p15:guide>
        <p15:guide id="7" pos="315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EB676"/>
    <a:srgbClr val="10CA83"/>
    <a:srgbClr val="18C289"/>
    <a:srgbClr val="19CD91"/>
    <a:srgbClr val="50EAB7"/>
    <a:srgbClr val="80F8D3"/>
    <a:srgbClr val="2BC37E"/>
    <a:srgbClr val="009F9A"/>
    <a:srgbClr val="4D4D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233" autoAdjust="0"/>
    <p:restoredTop sz="97569" autoAdjust="0"/>
  </p:normalViewPr>
  <p:slideViewPr>
    <p:cSldViewPr>
      <p:cViewPr varScale="1">
        <p:scale>
          <a:sx n="107" d="100"/>
          <a:sy n="107" d="100"/>
        </p:scale>
        <p:origin x="888" y="78"/>
      </p:cViewPr>
      <p:guideLst>
        <p:guide orient="horz" pos="4319"/>
        <p:guide pos="295"/>
        <p:guide pos="158"/>
        <p:guide pos="340"/>
        <p:guide pos="2986"/>
        <p:guide pos="3198"/>
        <p:guide pos="3152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63" Type="http://schemas.openxmlformats.org/officeDocument/2006/relationships/slide" Target="slides/slide61.xml"/><Relationship Id="rId84" Type="http://schemas.openxmlformats.org/officeDocument/2006/relationships/slide" Target="slides/slide82.xml"/><Relationship Id="rId138" Type="http://schemas.openxmlformats.org/officeDocument/2006/relationships/font" Target="fonts/font5.fntdata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53" Type="http://schemas.openxmlformats.org/officeDocument/2006/relationships/slide" Target="slides/slide51.xml"/><Relationship Id="rId74" Type="http://schemas.openxmlformats.org/officeDocument/2006/relationships/slide" Target="slides/slide72.xml"/><Relationship Id="rId128" Type="http://schemas.openxmlformats.org/officeDocument/2006/relationships/slide" Target="slides/slide126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18" Type="http://schemas.openxmlformats.org/officeDocument/2006/relationships/slide" Target="slides/slide116.xml"/><Relationship Id="rId134" Type="http://schemas.openxmlformats.org/officeDocument/2006/relationships/font" Target="fonts/font1.fntdata"/><Relationship Id="rId139" Type="http://schemas.openxmlformats.org/officeDocument/2006/relationships/font" Target="fonts/font6.fntdata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124" Type="http://schemas.openxmlformats.org/officeDocument/2006/relationships/slide" Target="slides/slide122.xml"/><Relationship Id="rId129" Type="http://schemas.openxmlformats.org/officeDocument/2006/relationships/slide" Target="slides/slide127.xml"/><Relationship Id="rId54" Type="http://schemas.openxmlformats.org/officeDocument/2006/relationships/slide" Target="slides/slide52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40" Type="http://schemas.openxmlformats.org/officeDocument/2006/relationships/font" Target="fonts/font7.fntdata"/><Relationship Id="rId14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49" Type="http://schemas.openxmlformats.org/officeDocument/2006/relationships/slide" Target="slides/slide47.xml"/><Relationship Id="rId114" Type="http://schemas.openxmlformats.org/officeDocument/2006/relationships/slide" Target="slides/slide112.xml"/><Relationship Id="rId119" Type="http://schemas.openxmlformats.org/officeDocument/2006/relationships/slide" Target="slides/slide117.xml"/><Relationship Id="rId44" Type="http://schemas.openxmlformats.org/officeDocument/2006/relationships/slide" Target="slides/slide42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130" Type="http://schemas.openxmlformats.org/officeDocument/2006/relationships/slide" Target="slides/slide128.xml"/><Relationship Id="rId135" Type="http://schemas.openxmlformats.org/officeDocument/2006/relationships/font" Target="fonts/font2.fntdata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slide" Target="slides/slide118.xml"/><Relationship Id="rId125" Type="http://schemas.openxmlformats.org/officeDocument/2006/relationships/slide" Target="slides/slide123.xml"/><Relationship Id="rId141" Type="http://schemas.openxmlformats.org/officeDocument/2006/relationships/font" Target="fonts/font8.fntdata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131" Type="http://schemas.openxmlformats.org/officeDocument/2006/relationships/slide" Target="slides/slide129.xml"/><Relationship Id="rId136" Type="http://schemas.openxmlformats.org/officeDocument/2006/relationships/font" Target="fonts/font3.fntdata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26" Type="http://schemas.openxmlformats.org/officeDocument/2006/relationships/slide" Target="slides/slide12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142" Type="http://schemas.openxmlformats.org/officeDocument/2006/relationships/presProps" Target="presProps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116" Type="http://schemas.openxmlformats.org/officeDocument/2006/relationships/slide" Target="slides/slide114.xml"/><Relationship Id="rId137" Type="http://schemas.openxmlformats.org/officeDocument/2006/relationships/font" Target="fonts/font4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slide" Target="slides/slide109.xml"/><Relationship Id="rId132" Type="http://schemas.openxmlformats.org/officeDocument/2006/relationships/slide" Target="slides/slide130.xml"/><Relationship Id="rId15" Type="http://schemas.openxmlformats.org/officeDocument/2006/relationships/slide" Target="slides/slide13.xml"/><Relationship Id="rId36" Type="http://schemas.openxmlformats.org/officeDocument/2006/relationships/slide" Target="slides/slide34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27" Type="http://schemas.openxmlformats.org/officeDocument/2006/relationships/slide" Target="slides/slide12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52" Type="http://schemas.openxmlformats.org/officeDocument/2006/relationships/slide" Target="slides/slide50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slide" Target="slides/slide120.xml"/><Relationship Id="rId143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26" Type="http://schemas.openxmlformats.org/officeDocument/2006/relationships/slide" Target="slides/slide24.xml"/><Relationship Id="rId47" Type="http://schemas.openxmlformats.org/officeDocument/2006/relationships/slide" Target="slides/slide45.xml"/><Relationship Id="rId68" Type="http://schemas.openxmlformats.org/officeDocument/2006/relationships/slide" Target="slides/slide66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33" Type="http://schemas.openxmlformats.org/officeDocument/2006/relationships/notesMaster" Target="notesMasters/notesMaster1.xml"/><Relationship Id="rId16" Type="http://schemas.openxmlformats.org/officeDocument/2006/relationships/slide" Target="slides/slide14.xml"/><Relationship Id="rId37" Type="http://schemas.openxmlformats.org/officeDocument/2006/relationships/slide" Target="slides/slide35.xml"/><Relationship Id="rId58" Type="http://schemas.openxmlformats.org/officeDocument/2006/relationships/slide" Target="slides/slide56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slide" Target="slides/slide121.xml"/><Relationship Id="rId14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A6BE1F-3028-4AA7-9C94-434C1D22C33E}" type="datetimeFigureOut">
              <a:rPr lang="ko-KR" altLang="en-US" smtClean="0"/>
              <a:pPr/>
              <a:t>2024-07-23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5EA8F2-5AC4-4334-AEEF-69A317BBD11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638406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768004" rtl="0" eaLnBrk="1" latinLnBrk="1" hangingPunct="1">
      <a:defRPr sz="1000" kern="1200">
        <a:solidFill>
          <a:schemeClr val="tx1"/>
        </a:solidFill>
        <a:latin typeface="+mn-lt"/>
        <a:ea typeface="+mn-ea"/>
        <a:cs typeface="+mn-cs"/>
      </a:defRPr>
    </a:lvl1pPr>
    <a:lvl2pPr marL="384002" algn="l" defTabSz="768004" rtl="0" eaLnBrk="1" latinLnBrk="1" hangingPunct="1">
      <a:defRPr sz="1000" kern="1200">
        <a:solidFill>
          <a:schemeClr val="tx1"/>
        </a:solidFill>
        <a:latin typeface="+mn-lt"/>
        <a:ea typeface="+mn-ea"/>
        <a:cs typeface="+mn-cs"/>
      </a:defRPr>
    </a:lvl2pPr>
    <a:lvl3pPr marL="768004" algn="l" defTabSz="768004" rtl="0" eaLnBrk="1" latinLnBrk="1" hangingPunct="1">
      <a:defRPr sz="1000" kern="1200">
        <a:solidFill>
          <a:schemeClr val="tx1"/>
        </a:solidFill>
        <a:latin typeface="+mn-lt"/>
        <a:ea typeface="+mn-ea"/>
        <a:cs typeface="+mn-cs"/>
      </a:defRPr>
    </a:lvl3pPr>
    <a:lvl4pPr marL="1152005" algn="l" defTabSz="768004" rtl="0" eaLnBrk="1" latinLnBrk="1" hangingPunct="1">
      <a:defRPr sz="1000" kern="1200">
        <a:solidFill>
          <a:schemeClr val="tx1"/>
        </a:solidFill>
        <a:latin typeface="+mn-lt"/>
        <a:ea typeface="+mn-ea"/>
        <a:cs typeface="+mn-cs"/>
      </a:defRPr>
    </a:lvl4pPr>
    <a:lvl5pPr marL="1536008" algn="l" defTabSz="768004" rtl="0" eaLnBrk="1" latinLnBrk="1" hangingPunct="1">
      <a:defRPr sz="1000" kern="1200">
        <a:solidFill>
          <a:schemeClr val="tx1"/>
        </a:solidFill>
        <a:latin typeface="+mn-lt"/>
        <a:ea typeface="+mn-ea"/>
        <a:cs typeface="+mn-cs"/>
      </a:defRPr>
    </a:lvl5pPr>
    <a:lvl6pPr marL="1920009" algn="l" defTabSz="768004" rtl="0" eaLnBrk="1" latinLnBrk="1" hangingPunct="1">
      <a:defRPr sz="1000" kern="1200">
        <a:solidFill>
          <a:schemeClr val="tx1"/>
        </a:solidFill>
        <a:latin typeface="+mn-lt"/>
        <a:ea typeface="+mn-ea"/>
        <a:cs typeface="+mn-cs"/>
      </a:defRPr>
    </a:lvl6pPr>
    <a:lvl7pPr marL="2304012" algn="l" defTabSz="768004" rtl="0" eaLnBrk="1" latinLnBrk="1" hangingPunct="1">
      <a:defRPr sz="1000" kern="1200">
        <a:solidFill>
          <a:schemeClr val="tx1"/>
        </a:solidFill>
        <a:latin typeface="+mn-lt"/>
        <a:ea typeface="+mn-ea"/>
        <a:cs typeface="+mn-cs"/>
      </a:defRPr>
    </a:lvl7pPr>
    <a:lvl8pPr marL="2688014" algn="l" defTabSz="768004" rtl="0" eaLnBrk="1" latinLnBrk="1" hangingPunct="1">
      <a:defRPr sz="1000" kern="1200">
        <a:solidFill>
          <a:schemeClr val="tx1"/>
        </a:solidFill>
        <a:latin typeface="+mn-lt"/>
        <a:ea typeface="+mn-ea"/>
        <a:cs typeface="+mn-cs"/>
      </a:defRPr>
    </a:lvl8pPr>
    <a:lvl9pPr marL="3072015" algn="l" defTabSz="768004" rtl="0" eaLnBrk="1" latinLnBrk="1" hangingPunct="1">
      <a:defRPr sz="10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5EA8F2-5AC4-4334-AEEF-69A317BBD118}" type="slidenum">
              <a:rPr lang="ko-KR" altLang="en-US" smtClean="0"/>
              <a:pPr/>
              <a:t>2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5EA8F2-5AC4-4334-AEEF-69A317BBD118}" type="slidenum">
              <a:rPr lang="ko-KR" altLang="en-US" smtClean="0"/>
              <a:pPr/>
              <a:t>3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5EA8F2-5AC4-4334-AEEF-69A317BBD118}" type="slidenum">
              <a:rPr lang="ko-KR" altLang="en-US" smtClean="0"/>
              <a:pPr/>
              <a:t>4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5EA8F2-5AC4-4334-AEEF-69A317BBD118}" type="slidenum">
              <a:rPr lang="ko-KR" altLang="en-US" smtClean="0"/>
              <a:pPr/>
              <a:t>5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5EA8F2-5AC4-4334-AEEF-69A317BBD118}" type="slidenum">
              <a:rPr lang="ko-KR" altLang="en-US" smtClean="0"/>
              <a:pPr/>
              <a:t>6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5EA8F2-5AC4-4334-AEEF-69A317BBD118}" type="slidenum">
              <a:rPr lang="ko-KR" altLang="en-US" smtClean="0"/>
              <a:pPr/>
              <a:t>7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5EA8F2-5AC4-4334-AEEF-69A317BBD118}" type="slidenum">
              <a:rPr lang="ko-KR" altLang="en-US" smtClean="0"/>
              <a:pPr/>
              <a:t>9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5EA8F2-5AC4-4334-AEEF-69A317BBD118}" type="slidenum">
              <a:rPr lang="ko-KR" altLang="en-US" smtClean="0"/>
              <a:pPr/>
              <a:t>12</a:t>
            </a:fld>
            <a:endParaRPr lang="ko-KR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90" y="2129933"/>
            <a:ext cx="7772223" cy="1471272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779" y="3886888"/>
            <a:ext cx="6400444" cy="1752194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840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680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1520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5360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9200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3040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6880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0720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61" y="7143776"/>
            <a:ext cx="2133879" cy="368896"/>
          </a:xfrm>
        </p:spPr>
        <p:txBody>
          <a:bodyPr/>
          <a:lstStyle/>
          <a:p>
            <a:endParaRPr lang="ko-KR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30266" y="274575"/>
            <a:ext cx="2056479" cy="5851757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64" y="274575"/>
            <a:ext cx="6058689" cy="5851757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DCC72-3138-4628-86ED-72ED07FCF8A3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 userDrawn="1"/>
        </p:nvSpPr>
        <p:spPr>
          <a:xfrm>
            <a:off x="0" y="0"/>
            <a:ext cx="9169400" cy="6921500"/>
          </a:xfrm>
          <a:prstGeom prst="rect">
            <a:avLst/>
          </a:prstGeom>
          <a:solidFill>
            <a:schemeClr val="bg1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773" tIns="38387" rIns="76773" bIns="38387"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 userDrawn="1"/>
        </p:nvSpPr>
        <p:spPr>
          <a:xfrm>
            <a:off x="0" y="0"/>
            <a:ext cx="9169400" cy="6921500"/>
          </a:xfrm>
          <a:prstGeom prst="rect">
            <a:avLst/>
          </a:prstGeom>
          <a:solidFill>
            <a:schemeClr val="bg1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773" tIns="38387" rIns="76773" bIns="38387" rtlCol="0" anchor="ctr"/>
          <a:lstStyle/>
          <a:p>
            <a:pPr algn="ctr"/>
            <a:endParaRPr lang="ko-KR" altLang="en-US"/>
          </a:p>
        </p:txBody>
      </p:sp>
      <p:sp>
        <p:nvSpPr>
          <p:cNvPr id="5" name="내용 개체 틀 3"/>
          <p:cNvSpPr>
            <a:spLocks noGrp="1"/>
          </p:cNvSpPr>
          <p:nvPr>
            <p:ph sz="half" idx="2"/>
          </p:nvPr>
        </p:nvSpPr>
        <p:spPr>
          <a:xfrm>
            <a:off x="428596" y="928670"/>
            <a:ext cx="4040316" cy="3951960"/>
          </a:xfrm>
        </p:spPr>
        <p:txBody>
          <a:bodyPr/>
          <a:lstStyle>
            <a:lvl1pPr marL="342900" indent="-342900">
              <a:buFont typeface="+mj-lt"/>
              <a:buAutoNum type="arabicPeriod"/>
              <a:defRPr kumimoji="1" lang="ko-KR" altLang="en-US" sz="1700" b="1" kern="1200" dirty="0" smtClean="0">
                <a:solidFill>
                  <a:schemeClr val="bg1">
                    <a:lumMod val="30000"/>
                  </a:schemeClr>
                </a:solidFill>
                <a:latin typeface="맑은 고딕"/>
                <a:ea typeface="맑은 고딕"/>
                <a:cs typeface="맑은 고딕"/>
              </a:defRPr>
            </a:lvl1pPr>
            <a:lvl2pPr marL="726902" indent="-342900">
              <a:buFont typeface="+mj-lt"/>
              <a:buAutoNum type="arabicParenR"/>
              <a:defRPr kumimoji="1" lang="ko-KR" altLang="en-US" sz="1500" kern="1200" dirty="0" smtClean="0">
                <a:solidFill>
                  <a:schemeClr val="bg1">
                    <a:lumMod val="30000"/>
                  </a:schemeClr>
                </a:solidFill>
                <a:latin typeface="맑은 고딕"/>
                <a:ea typeface="맑은 고딕"/>
                <a:cs typeface="맑은 고딕"/>
              </a:defRPr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/>
          <p:cNvSpPr/>
          <p:nvPr userDrawn="1"/>
        </p:nvSpPr>
        <p:spPr>
          <a:xfrm>
            <a:off x="2383" y="-11926"/>
            <a:ext cx="9144000" cy="574026"/>
          </a:xfrm>
          <a:prstGeom prst="rect">
            <a:avLst/>
          </a:prstGeom>
          <a:solidFill>
            <a:srgbClr val="0EB676">
              <a:alpha val="6078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773" tIns="38387" rIns="76773" bIns="38387"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이등변 삼각형 8"/>
          <p:cNvSpPr/>
          <p:nvPr userDrawn="1"/>
        </p:nvSpPr>
        <p:spPr>
          <a:xfrm rot="5400000">
            <a:off x="157487" y="-186081"/>
            <a:ext cx="574027" cy="922339"/>
          </a:xfrm>
          <a:custGeom>
            <a:avLst/>
            <a:gdLst/>
            <a:ahLst/>
            <a:cxnLst/>
            <a:rect l="l" t="t" r="r" b="b"/>
            <a:pathLst>
              <a:path w="720000" h="921906">
                <a:moveTo>
                  <a:pt x="0" y="921906"/>
                </a:moveTo>
                <a:lnTo>
                  <a:pt x="0" y="201906"/>
                </a:lnTo>
                <a:lnTo>
                  <a:pt x="173485" y="201906"/>
                </a:lnTo>
                <a:lnTo>
                  <a:pt x="343618" y="0"/>
                </a:lnTo>
                <a:lnTo>
                  <a:pt x="513751" y="201906"/>
                </a:lnTo>
                <a:lnTo>
                  <a:pt x="720000" y="201906"/>
                </a:lnTo>
                <a:lnTo>
                  <a:pt x="720000" y="921906"/>
                </a:lnTo>
                <a:close/>
              </a:path>
            </a:pathLst>
          </a:custGeom>
          <a:solidFill>
            <a:srgbClr val="32323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773" tIns="38387" rIns="76773" bIns="38387" anchor="ctr"/>
          <a:lstStyle/>
          <a:p>
            <a:pPr algn="ctr">
              <a:defRPr/>
            </a:pPr>
            <a:endParaRPr kumimoji="0" lang="ko-KR" altLang="en-US" sz="2800" b="1" kern="1200" spc="-1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굴림" pitchFamily="50" charset="-127"/>
              <a:ea typeface="굴림" pitchFamily="50" charset="-127"/>
              <a:cs typeface="Verdana" panose="020B0604030504040204" pitchFamily="34" charset="0"/>
            </a:endParaRPr>
          </a:p>
        </p:txBody>
      </p:sp>
      <p:sp>
        <p:nvSpPr>
          <p:cNvPr id="10" name="슬라이드 번호 개체 틀 5"/>
          <p:cNvSpPr txBox="1">
            <a:spLocks/>
          </p:cNvSpPr>
          <p:nvPr userDrawn="1"/>
        </p:nvSpPr>
        <p:spPr>
          <a:xfrm>
            <a:off x="8358214" y="84889"/>
            <a:ext cx="724495" cy="365040"/>
          </a:xfrm>
          <a:prstGeom prst="rect">
            <a:avLst/>
          </a:prstGeom>
        </p:spPr>
        <p:txBody>
          <a:bodyPr lIns="76773" tIns="38387" rIns="76773" bIns="38387"/>
          <a:lstStyle>
            <a:lvl1pPr algn="ctr">
              <a:defRPr sz="1500" b="1"/>
            </a:lvl1pPr>
          </a:lstStyle>
          <a:p>
            <a:pPr marL="0" marR="0" lvl="0" indent="0" algn="ctr" defTabSz="768004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3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굴림" pitchFamily="50" charset="-127"/>
                <a:cs typeface="+mn-cs"/>
              </a:rPr>
              <a:t>P.</a:t>
            </a:r>
            <a:fld id="{781DCC72-3138-4628-86ED-72ED07FCF8A3}" type="slidenum">
              <a:rPr kumimoji="1" lang="ko-KR" altLang="en-US" sz="13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굴림" pitchFamily="50" charset="-127"/>
                <a:cs typeface="+mn-cs"/>
              </a:rPr>
              <a:pPr marL="0" marR="0" lvl="0" indent="0" algn="ctr" defTabSz="768004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ko-KR" altLang="en-US" sz="13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굴림" pitchFamily="50" charset="-127"/>
              <a:cs typeface="+mn-cs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45921" y="929252"/>
            <a:ext cx="8229481" cy="5142345"/>
          </a:xfrm>
        </p:spPr>
        <p:txBody>
          <a:bodyPr/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21172-5D9A-4EC8-990E-DE7D4900A857}" type="datetimeFigureOut">
              <a:rPr lang="ko-KR" altLang="en-US" smtClean="0"/>
              <a:pPr/>
              <a:t>2024-07-23</a:t>
            </a:fld>
            <a:endParaRPr lang="ko-KR" altLang="en-US"/>
          </a:p>
        </p:txBody>
      </p:sp>
      <p:sp>
        <p:nvSpPr>
          <p:cNvPr id="7" name="제목 6"/>
          <p:cNvSpPr>
            <a:spLocks noGrp="1"/>
          </p:cNvSpPr>
          <p:nvPr userDrawn="1">
            <p:ph type="title" hasCustomPrompt="1"/>
          </p:nvPr>
        </p:nvSpPr>
        <p:spPr>
          <a:xfrm>
            <a:off x="981775" y="13467"/>
            <a:ext cx="7394796" cy="499950"/>
          </a:xfrm>
        </p:spPr>
        <p:txBody>
          <a:bodyPr>
            <a:noAutofit/>
          </a:bodyPr>
          <a:lstStyle>
            <a:lvl1pPr>
              <a:defRPr kumimoji="0" lang="ko-KR" altLang="en-US" sz="3400" b="1" kern="1200" spc="-119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Verdana" panose="020B0604030504040204" pitchFamily="34" charset="0"/>
              </a:defRPr>
            </a:lvl1pPr>
          </a:lstStyle>
          <a:p>
            <a:pPr algn="l"/>
            <a:r>
              <a:rPr lang="ko-KR" altLang="en-US" sz="2400" dirty="0" err="1" smtClean="0"/>
              <a:t>화면스샷</a:t>
            </a:r>
            <a:r>
              <a:rPr lang="ko-KR" altLang="en-US" sz="2400" dirty="0" smtClean="0"/>
              <a:t> 첨부 </a:t>
            </a:r>
            <a:r>
              <a:rPr lang="en-US" altLang="ko-KR" sz="2400" dirty="0" smtClean="0"/>
              <a:t>form</a:t>
            </a:r>
            <a:endParaRPr lang="ko-KR" altLang="en-US" sz="2400" dirty="0"/>
          </a:p>
        </p:txBody>
      </p:sp>
      <p:sp>
        <p:nvSpPr>
          <p:cNvPr id="13" name="제목 6"/>
          <p:cNvSpPr txBox="1">
            <a:spLocks/>
          </p:cNvSpPr>
          <p:nvPr userDrawn="1"/>
        </p:nvSpPr>
        <p:spPr>
          <a:xfrm>
            <a:off x="88055" y="26164"/>
            <a:ext cx="572207" cy="499950"/>
          </a:xfrm>
          <a:prstGeom prst="rect">
            <a:avLst/>
          </a:prstGeom>
        </p:spPr>
        <p:txBody>
          <a:bodyPr vert="horz" lIns="76787" tIns="38394" rIns="76787" bIns="38394" rtlCol="0" anchor="ctr">
            <a:normAutofit fontScale="97500"/>
          </a:bodyPr>
          <a:lstStyle>
            <a:lvl1pPr>
              <a:defRPr/>
            </a:lvl1pPr>
          </a:lstStyle>
          <a:p>
            <a:pPr marL="0" marR="0" lvl="0" indent="0" algn="l" defTabSz="768004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21172-5D9A-4EC8-990E-DE7D4900A857}" type="datetimeFigureOut">
              <a:rPr lang="ko-KR" altLang="en-US" smtClean="0"/>
              <a:pPr/>
              <a:t>2024-07-23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807" y="4407471"/>
            <a:ext cx="7772220" cy="1361760"/>
          </a:xfrm>
        </p:spPr>
        <p:txBody>
          <a:bodyPr anchor="t"/>
          <a:lstStyle>
            <a:lvl1pPr algn="l">
              <a:defRPr sz="34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807" y="2906045"/>
            <a:ext cx="7772220" cy="1501427"/>
          </a:xfrm>
        </p:spPr>
        <p:txBody>
          <a:bodyPr anchor="b"/>
          <a:lstStyle>
            <a:lvl1pPr marL="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1pPr>
            <a:lvl2pPr marL="38400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768004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3pPr>
            <a:lvl4pPr marL="115200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53600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92000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30401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68801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30720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21172-5D9A-4EC8-990E-DE7D4900A857}" type="datetimeFigureOut">
              <a:rPr lang="ko-KR" altLang="en-US" smtClean="0"/>
              <a:pPr/>
              <a:t>2024-07-23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64" y="1599829"/>
            <a:ext cx="4056987" cy="452650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28565" y="1599829"/>
            <a:ext cx="4058177" cy="452650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21172-5D9A-4EC8-990E-DE7D4900A857}" type="datetimeFigureOut">
              <a:rPr lang="ko-KR" altLang="en-US" smtClean="0"/>
              <a:pPr/>
              <a:t>2024-07-23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62" y="1534759"/>
            <a:ext cx="4040316" cy="639614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4002" indent="0">
              <a:buNone/>
              <a:defRPr sz="1700" b="1"/>
            </a:lvl2pPr>
            <a:lvl3pPr marL="768004" indent="0">
              <a:buNone/>
              <a:defRPr sz="1500" b="1"/>
            </a:lvl3pPr>
            <a:lvl4pPr marL="1152005" indent="0">
              <a:buNone/>
              <a:defRPr sz="1300" b="1"/>
            </a:lvl4pPr>
            <a:lvl5pPr marL="1536008" indent="0">
              <a:buNone/>
              <a:defRPr sz="1300" b="1"/>
            </a:lvl5pPr>
            <a:lvl6pPr marL="1920009" indent="0">
              <a:buNone/>
              <a:defRPr sz="1300" b="1"/>
            </a:lvl6pPr>
            <a:lvl7pPr marL="2304012" indent="0">
              <a:buNone/>
              <a:defRPr sz="1300" b="1"/>
            </a:lvl7pPr>
            <a:lvl8pPr marL="2688014" indent="0">
              <a:buNone/>
              <a:defRPr sz="1300" b="1"/>
            </a:lvl8pPr>
            <a:lvl9pPr marL="3072015" indent="0">
              <a:buNone/>
              <a:defRPr sz="13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62" y="2174374"/>
            <a:ext cx="4040316" cy="3951960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236" y="1534759"/>
            <a:ext cx="4041507" cy="639614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4002" indent="0">
              <a:buNone/>
              <a:defRPr sz="1700" b="1"/>
            </a:lvl2pPr>
            <a:lvl3pPr marL="768004" indent="0">
              <a:buNone/>
              <a:defRPr sz="1500" b="1"/>
            </a:lvl3pPr>
            <a:lvl4pPr marL="1152005" indent="0">
              <a:buNone/>
              <a:defRPr sz="1300" b="1"/>
            </a:lvl4pPr>
            <a:lvl5pPr marL="1536008" indent="0">
              <a:buNone/>
              <a:defRPr sz="1300" b="1"/>
            </a:lvl5pPr>
            <a:lvl6pPr marL="1920009" indent="0">
              <a:buNone/>
              <a:defRPr sz="1300" b="1"/>
            </a:lvl6pPr>
            <a:lvl7pPr marL="2304012" indent="0">
              <a:buNone/>
              <a:defRPr sz="1300" b="1"/>
            </a:lvl7pPr>
            <a:lvl8pPr marL="2688014" indent="0">
              <a:buNone/>
              <a:defRPr sz="1300" b="1"/>
            </a:lvl8pPr>
            <a:lvl9pPr marL="3072015" indent="0">
              <a:buNone/>
              <a:defRPr sz="13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236" y="2174374"/>
            <a:ext cx="4041507" cy="3951960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21172-5D9A-4EC8-990E-DE7D4900A857}" type="datetimeFigureOut">
              <a:rPr lang="ko-KR" altLang="en-US" smtClean="0"/>
              <a:pPr/>
              <a:t>2024-07-23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21172-5D9A-4EC8-990E-DE7D4900A857}" type="datetimeFigureOut">
              <a:rPr lang="ko-KR" altLang="en-US" smtClean="0"/>
              <a:pPr/>
              <a:t>2024-07-23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21172-5D9A-4EC8-990E-DE7D4900A857}" type="datetimeFigureOut">
              <a:rPr lang="ko-KR" altLang="en-US" smtClean="0"/>
              <a:pPr/>
              <a:t>2024-07-23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62" y="272990"/>
            <a:ext cx="3007911" cy="1161781"/>
          </a:xfrm>
        </p:spPr>
        <p:txBody>
          <a:bodyPr anchor="b"/>
          <a:lstStyle>
            <a:lvl1pPr algn="l">
              <a:defRPr sz="17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4721" y="272990"/>
            <a:ext cx="5112019" cy="5853345"/>
          </a:xfrm>
        </p:spPr>
        <p:txBody>
          <a:bodyPr/>
          <a:lstStyle>
            <a:lvl1pPr>
              <a:defRPr sz="2700"/>
            </a:lvl1pPr>
            <a:lvl2pPr>
              <a:defRPr sz="2400"/>
            </a:lvl2pPr>
            <a:lvl3pPr>
              <a:defRPr sz="20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62" y="1434769"/>
            <a:ext cx="3007911" cy="4691564"/>
          </a:xfrm>
        </p:spPr>
        <p:txBody>
          <a:bodyPr/>
          <a:lstStyle>
            <a:lvl1pPr marL="0" indent="0">
              <a:buNone/>
              <a:defRPr sz="1200"/>
            </a:lvl1pPr>
            <a:lvl2pPr marL="384002" indent="0">
              <a:buNone/>
              <a:defRPr sz="1000"/>
            </a:lvl2pPr>
            <a:lvl3pPr marL="768004" indent="0">
              <a:buNone/>
              <a:defRPr sz="800"/>
            </a:lvl3pPr>
            <a:lvl4pPr marL="1152005" indent="0">
              <a:buNone/>
              <a:defRPr sz="800"/>
            </a:lvl4pPr>
            <a:lvl5pPr marL="1536008" indent="0">
              <a:buNone/>
              <a:defRPr sz="800"/>
            </a:lvl5pPr>
            <a:lvl6pPr marL="1920009" indent="0">
              <a:buNone/>
              <a:defRPr sz="800"/>
            </a:lvl6pPr>
            <a:lvl7pPr marL="2304012" indent="0">
              <a:buNone/>
              <a:defRPr sz="800"/>
            </a:lvl7pPr>
            <a:lvl8pPr marL="2688014" indent="0">
              <a:buNone/>
              <a:defRPr sz="800"/>
            </a:lvl8pPr>
            <a:lvl9pPr marL="3072015" indent="0">
              <a:buNone/>
              <a:defRPr sz="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21172-5D9A-4EC8-990E-DE7D4900A857}" type="datetimeFigureOut">
              <a:rPr lang="ko-KR" altLang="en-US" smtClean="0"/>
              <a:pPr/>
              <a:t>2024-07-23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125" y="4801081"/>
            <a:ext cx="5487116" cy="566606"/>
          </a:xfrm>
        </p:spPr>
        <p:txBody>
          <a:bodyPr anchor="b"/>
          <a:lstStyle>
            <a:lvl1pPr algn="l">
              <a:defRPr sz="17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125" y="612634"/>
            <a:ext cx="5487116" cy="4115435"/>
          </a:xfrm>
        </p:spPr>
        <p:txBody>
          <a:bodyPr/>
          <a:lstStyle>
            <a:lvl1pPr marL="0" indent="0">
              <a:buNone/>
              <a:defRPr sz="2700"/>
            </a:lvl1pPr>
            <a:lvl2pPr marL="384002" indent="0">
              <a:buNone/>
              <a:defRPr sz="2400"/>
            </a:lvl2pPr>
            <a:lvl3pPr marL="768004" indent="0">
              <a:buNone/>
              <a:defRPr sz="2000"/>
            </a:lvl3pPr>
            <a:lvl4pPr marL="1152005" indent="0">
              <a:buNone/>
              <a:defRPr sz="1700"/>
            </a:lvl4pPr>
            <a:lvl5pPr marL="1536008" indent="0">
              <a:buNone/>
              <a:defRPr sz="1700"/>
            </a:lvl5pPr>
            <a:lvl6pPr marL="1920009" indent="0">
              <a:buNone/>
              <a:defRPr sz="1700"/>
            </a:lvl6pPr>
            <a:lvl7pPr marL="2304012" indent="0">
              <a:buNone/>
              <a:defRPr sz="1700"/>
            </a:lvl7pPr>
            <a:lvl8pPr marL="2688014" indent="0">
              <a:buNone/>
              <a:defRPr sz="1700"/>
            </a:lvl8pPr>
            <a:lvl9pPr marL="3072015" indent="0">
              <a:buNone/>
              <a:defRPr sz="17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125" y="5367686"/>
            <a:ext cx="5487116" cy="804677"/>
          </a:xfrm>
        </p:spPr>
        <p:txBody>
          <a:bodyPr/>
          <a:lstStyle>
            <a:lvl1pPr marL="0" indent="0">
              <a:buNone/>
              <a:defRPr sz="1200"/>
            </a:lvl1pPr>
            <a:lvl2pPr marL="384002" indent="0">
              <a:buNone/>
              <a:defRPr sz="1000"/>
            </a:lvl2pPr>
            <a:lvl3pPr marL="768004" indent="0">
              <a:buNone/>
              <a:defRPr sz="800"/>
            </a:lvl3pPr>
            <a:lvl4pPr marL="1152005" indent="0">
              <a:buNone/>
              <a:defRPr sz="800"/>
            </a:lvl4pPr>
            <a:lvl5pPr marL="1536008" indent="0">
              <a:buNone/>
              <a:defRPr sz="800"/>
            </a:lvl5pPr>
            <a:lvl6pPr marL="1920009" indent="0">
              <a:buNone/>
              <a:defRPr sz="800"/>
            </a:lvl6pPr>
            <a:lvl7pPr marL="2304012" indent="0">
              <a:buNone/>
              <a:defRPr sz="800"/>
            </a:lvl7pPr>
            <a:lvl8pPr marL="2688014" indent="0">
              <a:buNone/>
              <a:defRPr sz="800"/>
            </a:lvl8pPr>
            <a:lvl9pPr marL="3072015" indent="0">
              <a:buNone/>
              <a:defRPr sz="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21172-5D9A-4EC8-990E-DE7D4900A857}" type="datetimeFigureOut">
              <a:rPr lang="ko-KR" altLang="en-US" smtClean="0"/>
              <a:pPr/>
              <a:t>2024-07-23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21172-5D9A-4EC8-990E-DE7D4900A857}" type="datetimeFigureOut">
              <a:rPr lang="ko-KR" altLang="en-US" smtClean="0"/>
              <a:pPr/>
              <a:t>2024-07-23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30266" y="274575"/>
            <a:ext cx="2056479" cy="5851757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64" y="274575"/>
            <a:ext cx="6058689" cy="5851757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21172-5D9A-4EC8-990E-DE7D4900A857}" type="datetimeFigureOut">
              <a:rPr lang="ko-KR" altLang="en-US" smtClean="0"/>
              <a:pPr/>
              <a:t>2024-07-23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 userDrawn="1"/>
        </p:nvSpPr>
        <p:spPr>
          <a:xfrm>
            <a:off x="0" y="0"/>
            <a:ext cx="9169400" cy="6921500"/>
          </a:xfrm>
          <a:prstGeom prst="rect">
            <a:avLst/>
          </a:prstGeom>
          <a:solidFill>
            <a:schemeClr val="bg1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773" tIns="38387" rIns="76773" bIns="38387"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202212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807" y="4407471"/>
            <a:ext cx="7772220" cy="1361760"/>
          </a:xfrm>
        </p:spPr>
        <p:txBody>
          <a:bodyPr anchor="t"/>
          <a:lstStyle>
            <a:lvl1pPr algn="l">
              <a:defRPr sz="34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807" y="2906045"/>
            <a:ext cx="7772220" cy="1501427"/>
          </a:xfrm>
        </p:spPr>
        <p:txBody>
          <a:bodyPr anchor="b"/>
          <a:lstStyle>
            <a:lvl1pPr marL="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1pPr>
            <a:lvl2pPr marL="38400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768004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3pPr>
            <a:lvl4pPr marL="115200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53600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92000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30401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68801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30720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64" y="1599829"/>
            <a:ext cx="4056987" cy="4526502"/>
          </a:xfrm>
        </p:spPr>
        <p:txBody>
          <a:bodyPr/>
          <a:lstStyle>
            <a:lvl1pPr marL="384002" indent="-384002">
              <a:buFont typeface="+mj-lt"/>
              <a:buAutoNum type="arabicPeriod"/>
              <a:defRPr sz="2000" b="1"/>
            </a:lvl1pPr>
            <a:lvl2pPr marL="768004" indent="-384002">
              <a:buFont typeface="+mj-lt"/>
              <a:buAutoNum type="arabicParenR"/>
              <a:defRPr sz="17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내용 개체 틀 2"/>
          <p:cNvSpPr>
            <a:spLocks noGrp="1"/>
          </p:cNvSpPr>
          <p:nvPr>
            <p:ph sz="half" idx="13"/>
          </p:nvPr>
        </p:nvSpPr>
        <p:spPr>
          <a:xfrm>
            <a:off x="4644641" y="1616514"/>
            <a:ext cx="4056987" cy="4526502"/>
          </a:xfrm>
        </p:spPr>
        <p:txBody>
          <a:bodyPr/>
          <a:lstStyle>
            <a:lvl1pPr marL="384002" indent="-384002">
              <a:buFont typeface="+mj-lt"/>
              <a:buAutoNum type="arabicPeriod"/>
              <a:defRPr sz="2000" b="1"/>
            </a:lvl1pPr>
            <a:lvl2pPr marL="768004" indent="-384002">
              <a:buFont typeface="+mj-lt"/>
              <a:buAutoNum type="arabicParenR"/>
              <a:defRPr sz="17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10" name="제목 1"/>
          <p:cNvSpPr>
            <a:spLocks noGrp="1"/>
          </p:cNvSpPr>
          <p:nvPr userDrawn="1">
            <p:ph type="title" hasCustomPrompt="1"/>
          </p:nvPr>
        </p:nvSpPr>
        <p:spPr>
          <a:xfrm>
            <a:off x="457264" y="143615"/>
            <a:ext cx="8229481" cy="928479"/>
          </a:xfrm>
        </p:spPr>
        <p:txBody>
          <a:bodyPr>
            <a:noAutofit/>
          </a:bodyPr>
          <a:lstStyle/>
          <a:p>
            <a:r>
              <a:rPr lang="ko-KR" altLang="en-US" sz="4600" dirty="0" smtClean="0"/>
              <a:t> </a:t>
            </a:r>
            <a:endParaRPr lang="ko-KR" altLang="en-US" sz="4600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62" y="1534759"/>
            <a:ext cx="4040316" cy="639614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4002" indent="0">
              <a:buNone/>
              <a:defRPr sz="1700" b="1"/>
            </a:lvl2pPr>
            <a:lvl3pPr marL="768004" indent="0">
              <a:buNone/>
              <a:defRPr sz="1500" b="1"/>
            </a:lvl3pPr>
            <a:lvl4pPr marL="1152005" indent="0">
              <a:buNone/>
              <a:defRPr sz="1300" b="1"/>
            </a:lvl4pPr>
            <a:lvl5pPr marL="1536008" indent="0">
              <a:buNone/>
              <a:defRPr sz="1300" b="1"/>
            </a:lvl5pPr>
            <a:lvl6pPr marL="1920009" indent="0">
              <a:buNone/>
              <a:defRPr sz="1300" b="1"/>
            </a:lvl6pPr>
            <a:lvl7pPr marL="2304012" indent="0">
              <a:buNone/>
              <a:defRPr sz="1300" b="1"/>
            </a:lvl7pPr>
            <a:lvl8pPr marL="2688014" indent="0">
              <a:buNone/>
              <a:defRPr sz="1300" b="1"/>
            </a:lvl8pPr>
            <a:lvl9pPr marL="3072015" indent="0">
              <a:buNone/>
              <a:defRPr sz="1300" b="1"/>
            </a:lvl9pPr>
          </a:lstStyle>
          <a:p>
            <a:pPr lvl="0"/>
            <a:r>
              <a:rPr lang="ko-KR" altLang="en-US" dirty="0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62" y="2174374"/>
            <a:ext cx="4040316" cy="3951960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236" y="1534759"/>
            <a:ext cx="4041507" cy="639614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4002" indent="0">
              <a:buNone/>
              <a:defRPr sz="1700" b="1"/>
            </a:lvl2pPr>
            <a:lvl3pPr marL="768004" indent="0">
              <a:buNone/>
              <a:defRPr sz="1500" b="1"/>
            </a:lvl3pPr>
            <a:lvl4pPr marL="1152005" indent="0">
              <a:buNone/>
              <a:defRPr sz="1300" b="1"/>
            </a:lvl4pPr>
            <a:lvl5pPr marL="1536008" indent="0">
              <a:buNone/>
              <a:defRPr sz="1300" b="1"/>
            </a:lvl5pPr>
            <a:lvl6pPr marL="1920009" indent="0">
              <a:buNone/>
              <a:defRPr sz="1300" b="1"/>
            </a:lvl6pPr>
            <a:lvl7pPr marL="2304012" indent="0">
              <a:buNone/>
              <a:defRPr sz="1300" b="1"/>
            </a:lvl7pPr>
            <a:lvl8pPr marL="2688014" indent="0">
              <a:buNone/>
              <a:defRPr sz="1300" b="1"/>
            </a:lvl8pPr>
            <a:lvl9pPr marL="3072015" indent="0">
              <a:buNone/>
              <a:defRPr sz="13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236" y="2174374"/>
            <a:ext cx="4041507" cy="3951960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62" y="272990"/>
            <a:ext cx="3007911" cy="1161781"/>
          </a:xfrm>
        </p:spPr>
        <p:txBody>
          <a:bodyPr anchor="b"/>
          <a:lstStyle>
            <a:lvl1pPr algn="l">
              <a:defRPr sz="17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4721" y="272990"/>
            <a:ext cx="5112019" cy="5853345"/>
          </a:xfrm>
        </p:spPr>
        <p:txBody>
          <a:bodyPr/>
          <a:lstStyle>
            <a:lvl1pPr>
              <a:defRPr sz="2700"/>
            </a:lvl1pPr>
            <a:lvl2pPr>
              <a:defRPr sz="2400"/>
            </a:lvl2pPr>
            <a:lvl3pPr>
              <a:defRPr sz="20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62" y="1434769"/>
            <a:ext cx="3007911" cy="4691564"/>
          </a:xfrm>
        </p:spPr>
        <p:txBody>
          <a:bodyPr/>
          <a:lstStyle>
            <a:lvl1pPr marL="0" indent="0">
              <a:buNone/>
              <a:defRPr sz="1200"/>
            </a:lvl1pPr>
            <a:lvl2pPr marL="384002" indent="0">
              <a:buNone/>
              <a:defRPr sz="1000"/>
            </a:lvl2pPr>
            <a:lvl3pPr marL="768004" indent="0">
              <a:buNone/>
              <a:defRPr sz="800"/>
            </a:lvl3pPr>
            <a:lvl4pPr marL="1152005" indent="0">
              <a:buNone/>
              <a:defRPr sz="800"/>
            </a:lvl4pPr>
            <a:lvl5pPr marL="1536008" indent="0">
              <a:buNone/>
              <a:defRPr sz="800"/>
            </a:lvl5pPr>
            <a:lvl6pPr marL="1920009" indent="0">
              <a:buNone/>
              <a:defRPr sz="800"/>
            </a:lvl6pPr>
            <a:lvl7pPr marL="2304012" indent="0">
              <a:buNone/>
              <a:defRPr sz="800"/>
            </a:lvl7pPr>
            <a:lvl8pPr marL="2688014" indent="0">
              <a:buNone/>
              <a:defRPr sz="800"/>
            </a:lvl8pPr>
            <a:lvl9pPr marL="3072015" indent="0">
              <a:buNone/>
              <a:defRPr sz="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125" y="4801081"/>
            <a:ext cx="5487116" cy="566606"/>
          </a:xfrm>
        </p:spPr>
        <p:txBody>
          <a:bodyPr anchor="b"/>
          <a:lstStyle>
            <a:lvl1pPr algn="l">
              <a:defRPr sz="17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125" y="612634"/>
            <a:ext cx="5487116" cy="4115435"/>
          </a:xfrm>
        </p:spPr>
        <p:txBody>
          <a:bodyPr/>
          <a:lstStyle>
            <a:lvl1pPr marL="0" indent="0">
              <a:buNone/>
              <a:defRPr sz="2700"/>
            </a:lvl1pPr>
            <a:lvl2pPr marL="384002" indent="0">
              <a:buNone/>
              <a:defRPr sz="2400"/>
            </a:lvl2pPr>
            <a:lvl3pPr marL="768004" indent="0">
              <a:buNone/>
              <a:defRPr sz="2000"/>
            </a:lvl3pPr>
            <a:lvl4pPr marL="1152005" indent="0">
              <a:buNone/>
              <a:defRPr sz="1700"/>
            </a:lvl4pPr>
            <a:lvl5pPr marL="1536008" indent="0">
              <a:buNone/>
              <a:defRPr sz="1700"/>
            </a:lvl5pPr>
            <a:lvl6pPr marL="1920009" indent="0">
              <a:buNone/>
              <a:defRPr sz="1700"/>
            </a:lvl6pPr>
            <a:lvl7pPr marL="2304012" indent="0">
              <a:buNone/>
              <a:defRPr sz="1700"/>
            </a:lvl7pPr>
            <a:lvl8pPr marL="2688014" indent="0">
              <a:buNone/>
              <a:defRPr sz="1700"/>
            </a:lvl8pPr>
            <a:lvl9pPr marL="3072015" indent="0">
              <a:buNone/>
              <a:defRPr sz="17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125" y="5367686"/>
            <a:ext cx="5487116" cy="804677"/>
          </a:xfrm>
        </p:spPr>
        <p:txBody>
          <a:bodyPr/>
          <a:lstStyle>
            <a:lvl1pPr marL="0" indent="0">
              <a:buNone/>
              <a:defRPr sz="1200"/>
            </a:lvl1pPr>
            <a:lvl2pPr marL="384002" indent="0">
              <a:buNone/>
              <a:defRPr sz="1000"/>
            </a:lvl2pPr>
            <a:lvl3pPr marL="768004" indent="0">
              <a:buNone/>
              <a:defRPr sz="800"/>
            </a:lvl3pPr>
            <a:lvl4pPr marL="1152005" indent="0">
              <a:buNone/>
              <a:defRPr sz="800"/>
            </a:lvl4pPr>
            <a:lvl5pPr marL="1536008" indent="0">
              <a:buNone/>
              <a:defRPr sz="800"/>
            </a:lvl5pPr>
            <a:lvl6pPr marL="1920009" indent="0">
              <a:buNone/>
              <a:defRPr sz="800"/>
            </a:lvl6pPr>
            <a:lvl7pPr marL="2304012" indent="0">
              <a:buNone/>
              <a:defRPr sz="800"/>
            </a:lvl7pPr>
            <a:lvl8pPr marL="2688014" indent="0">
              <a:buNone/>
              <a:defRPr sz="800"/>
            </a:lvl8pPr>
            <a:lvl9pPr marL="3072015" indent="0">
              <a:buNone/>
              <a:defRPr sz="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DCC72-3138-4628-86ED-72ED07FCF8A3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6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64" y="334917"/>
            <a:ext cx="8229481" cy="1154806"/>
          </a:xfrm>
          <a:prstGeom prst="rect">
            <a:avLst/>
          </a:prstGeom>
        </p:spPr>
        <p:txBody>
          <a:bodyPr vert="horz" lIns="76773" tIns="38387" rIns="76773" bIns="38387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64" y="1624423"/>
            <a:ext cx="8229481" cy="4574318"/>
          </a:xfrm>
          <a:prstGeom prst="rect">
            <a:avLst/>
          </a:prstGeom>
        </p:spPr>
        <p:txBody>
          <a:bodyPr vert="horz" lIns="76773" tIns="38387" rIns="76773" bIns="38387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61" y="6425024"/>
            <a:ext cx="2133879" cy="368896"/>
          </a:xfrm>
          <a:prstGeom prst="rect">
            <a:avLst/>
          </a:prstGeom>
        </p:spPr>
        <p:txBody>
          <a:bodyPr vert="horz" lIns="76773" tIns="38387" rIns="76773" bIns="38387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607" y="6425024"/>
            <a:ext cx="2894788" cy="368896"/>
          </a:xfrm>
          <a:prstGeom prst="rect">
            <a:avLst/>
          </a:prstGeom>
        </p:spPr>
        <p:txBody>
          <a:bodyPr vert="horz" lIns="76773" tIns="38387" rIns="76773" bIns="38387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2863" y="6425024"/>
            <a:ext cx="2133879" cy="368896"/>
          </a:xfrm>
          <a:prstGeom prst="rect">
            <a:avLst/>
          </a:prstGeom>
        </p:spPr>
        <p:txBody>
          <a:bodyPr vert="horz" lIns="76773" tIns="38387" rIns="76773" bIns="38387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1DCC72-3138-4628-86ED-72ED07FCF8A3}" type="slidenum">
              <a:rPr lang="ko-KR" altLang="en-US" smtClean="0"/>
              <a:pPr/>
              <a:t>‹#›</a:t>
            </a:fld>
            <a:endParaRPr lang="ko-KR" altLang="en-US"/>
          </a:p>
        </p:txBody>
      </p:sp>
      <p:pic>
        <p:nvPicPr>
          <p:cNvPr id="7" name="Picture 19" descr="31-1"/>
          <p:cNvPicPr>
            <a:picLocks noChangeAspect="1" noChangeArrowheads="1"/>
          </p:cNvPicPr>
          <p:nvPr userDrawn="1"/>
        </p:nvPicPr>
        <p:blipFill>
          <a:blip r:embed="rId15"/>
          <a:srcRect/>
          <a:stretch>
            <a:fillRect/>
          </a:stretch>
        </p:blipFill>
        <p:spPr bwMode="auto">
          <a:xfrm>
            <a:off x="0" y="2071678"/>
            <a:ext cx="9144000" cy="4855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직사각형 7"/>
          <p:cNvSpPr/>
          <p:nvPr userDrawn="1"/>
        </p:nvSpPr>
        <p:spPr bwMode="auto">
          <a:xfrm>
            <a:off x="160531" y="5938788"/>
            <a:ext cx="1339635" cy="938287"/>
          </a:xfrm>
          <a:prstGeom prst="rect">
            <a:avLst/>
          </a:prstGeom>
          <a:blipFill>
            <a:blip r:embed="rId16"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6773" tIns="38387" rIns="76773" bIns="38387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142672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23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굴림" charset="-127"/>
              <a:ea typeface="굴림" charset="-127"/>
            </a:endParaRPr>
          </a:p>
        </p:txBody>
      </p:sp>
      <p:sp>
        <p:nvSpPr>
          <p:cNvPr id="9" name="슬라이드 번호 개체 틀 5"/>
          <p:cNvSpPr txBox="1">
            <a:spLocks/>
          </p:cNvSpPr>
          <p:nvPr userDrawn="1"/>
        </p:nvSpPr>
        <p:spPr>
          <a:xfrm>
            <a:off x="4332653" y="7346385"/>
            <a:ext cx="482271" cy="368896"/>
          </a:xfrm>
          <a:prstGeom prst="rect">
            <a:avLst/>
          </a:prstGeom>
        </p:spPr>
        <p:txBody>
          <a:bodyPr lIns="76773" tIns="38387" rIns="76773" bIns="38387"/>
          <a:lstStyle>
            <a:lvl1pPr algn="ctr">
              <a:defRPr sz="1500" b="1"/>
            </a:lvl1pPr>
          </a:lstStyle>
          <a:p>
            <a:pPr marL="0" marR="0" lvl="0" indent="0" algn="ctr" defTabSz="768004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81DCC72-3138-4628-86ED-72ED07FCF8A3}" type="slidenum">
              <a:rPr kumimoji="1" lang="ko-KR" altLang="en-US" sz="13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ctr" defTabSz="768004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ko-KR" altLang="en-US" sz="13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8" r:id="rId7"/>
    <p:sldLayoutId id="2147483669" r:id="rId8"/>
    <p:sldLayoutId id="2147483670" r:id="rId9"/>
    <p:sldLayoutId id="2147483671" r:id="rId10"/>
    <p:sldLayoutId id="2147483686" r:id="rId11"/>
    <p:sldLayoutId id="2147483685" r:id="rId12"/>
    <p:sldLayoutId id="2147483688" r:id="rId13"/>
  </p:sldLayoutIdLst>
  <p:hf hdr="0" ftr="0" dt="0"/>
  <p:txStyles>
    <p:titleStyle>
      <a:lvl1pPr algn="ctr" defTabSz="768004" rtl="0" eaLnBrk="1" latinLnBrk="1" hangingPunct="1">
        <a:spcBef>
          <a:spcPct val="0"/>
        </a:spcBef>
        <a:buNone/>
        <a:defRPr sz="37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88002" indent="-288002" algn="l" defTabSz="768004" rtl="0" eaLnBrk="1" latinLnBrk="1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4003" indent="-240001" algn="l" defTabSz="768004" rtl="0" eaLnBrk="1" latinLnBrk="1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60005" indent="-192000" algn="l" defTabSz="768004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44006" indent="-192000" algn="l" defTabSz="768004" rtl="0" eaLnBrk="1" latinLnBrk="1" hangingPunct="1">
        <a:spcBef>
          <a:spcPct val="20000"/>
        </a:spcBef>
        <a:buFont typeface="Arial" pitchFamily="34" charset="0"/>
        <a:buChar char="–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28009" indent="-192000" algn="l" defTabSz="768004" rtl="0" eaLnBrk="1" latinLnBrk="1" hangingPunct="1">
        <a:spcBef>
          <a:spcPct val="20000"/>
        </a:spcBef>
        <a:buFont typeface="Arial" pitchFamily="34" charset="0"/>
        <a:buChar char="»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12011" indent="-192000" algn="l" defTabSz="768004" rtl="0" eaLnBrk="1" latinLnBrk="1" hangingPunct="1">
        <a:spcBef>
          <a:spcPct val="20000"/>
        </a:spcBef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496013" indent="-192000" algn="l" defTabSz="768004" rtl="0" eaLnBrk="1" latinLnBrk="1" hangingPunct="1">
        <a:spcBef>
          <a:spcPct val="20000"/>
        </a:spcBef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2880015" indent="-192000" algn="l" defTabSz="768004" rtl="0" eaLnBrk="1" latinLnBrk="1" hangingPunct="1">
        <a:spcBef>
          <a:spcPct val="20000"/>
        </a:spcBef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264016" indent="-192000" algn="l" defTabSz="768004" rtl="0" eaLnBrk="1" latinLnBrk="1" hangingPunct="1">
        <a:spcBef>
          <a:spcPct val="20000"/>
        </a:spcBef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768004" rtl="0" eaLnBrk="1" latinLnBrk="1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4002" algn="l" defTabSz="768004" rtl="0" eaLnBrk="1" latinLnBrk="1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8004" algn="l" defTabSz="768004" rtl="0" eaLnBrk="1" latinLnBrk="1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52005" algn="l" defTabSz="768004" rtl="0" eaLnBrk="1" latinLnBrk="1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36008" algn="l" defTabSz="768004" rtl="0" eaLnBrk="1" latinLnBrk="1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20009" algn="l" defTabSz="768004" rtl="0" eaLnBrk="1" latinLnBrk="1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304012" algn="l" defTabSz="768004" rtl="0" eaLnBrk="1" latinLnBrk="1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88014" algn="l" defTabSz="768004" rtl="0" eaLnBrk="1" latinLnBrk="1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72015" algn="l" defTabSz="768004" rtl="0" eaLnBrk="1" latinLnBrk="1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64" y="274578"/>
            <a:ext cx="8229481" cy="1142735"/>
          </a:xfrm>
          <a:prstGeom prst="rect">
            <a:avLst/>
          </a:prstGeom>
        </p:spPr>
        <p:txBody>
          <a:bodyPr vert="horz" lIns="76773" tIns="38387" rIns="76773" bIns="38387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64" y="1599829"/>
            <a:ext cx="8229481" cy="4526502"/>
          </a:xfrm>
          <a:prstGeom prst="rect">
            <a:avLst/>
          </a:prstGeom>
        </p:spPr>
        <p:txBody>
          <a:bodyPr vert="horz" lIns="76773" tIns="38387" rIns="76773" bIns="38387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61" y="6356469"/>
            <a:ext cx="2133879" cy="365040"/>
          </a:xfrm>
          <a:prstGeom prst="rect">
            <a:avLst/>
          </a:prstGeom>
        </p:spPr>
        <p:txBody>
          <a:bodyPr vert="horz" lIns="76773" tIns="38387" rIns="76773" bIns="38387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721172-5D9A-4EC8-990E-DE7D4900A857}" type="datetimeFigureOut">
              <a:rPr lang="ko-KR" altLang="en-US" smtClean="0"/>
              <a:pPr/>
              <a:t>2024-07-23</a:t>
            </a:fld>
            <a:endParaRPr lang="ko-KR" altLang="en-US"/>
          </a:p>
        </p:txBody>
      </p:sp>
      <p:sp>
        <p:nvSpPr>
          <p:cNvPr id="7" name="슬라이드 번호 개체 틀 5"/>
          <p:cNvSpPr txBox="1">
            <a:spLocks/>
          </p:cNvSpPr>
          <p:nvPr userDrawn="1"/>
        </p:nvSpPr>
        <p:spPr>
          <a:xfrm>
            <a:off x="4332653" y="7134987"/>
            <a:ext cx="482271" cy="365040"/>
          </a:xfrm>
          <a:prstGeom prst="rect">
            <a:avLst/>
          </a:prstGeom>
        </p:spPr>
        <p:txBody>
          <a:bodyPr lIns="76773" tIns="38387" rIns="76773" bIns="38387"/>
          <a:lstStyle>
            <a:lvl1pPr algn="ctr">
              <a:defRPr sz="1500" b="1"/>
            </a:lvl1pPr>
          </a:lstStyle>
          <a:p>
            <a:pPr marL="0" marR="0" lvl="0" indent="0" algn="ctr" defTabSz="768004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81DCC72-3138-4628-86ED-72ED07FCF8A3}" type="slidenum">
              <a:rPr kumimoji="1" lang="ko-KR" altLang="en-US" sz="13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ctr" defTabSz="768004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ko-KR" altLang="en-US" sz="13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8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9" r:id="rId12"/>
  </p:sldLayoutIdLst>
  <p:txStyles>
    <p:titleStyle>
      <a:lvl1pPr algn="ctr" defTabSz="768004" rtl="0" eaLnBrk="1" latinLnBrk="1" hangingPunct="1">
        <a:spcBef>
          <a:spcPct val="0"/>
        </a:spcBef>
        <a:buNone/>
        <a:defRPr sz="37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88002" indent="-288002" algn="l" defTabSz="768004" rtl="0" eaLnBrk="1" latinLnBrk="1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4003" indent="-240001" algn="l" defTabSz="768004" rtl="0" eaLnBrk="1" latinLnBrk="1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60005" indent="-192000" algn="l" defTabSz="768004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44006" indent="-192000" algn="l" defTabSz="768004" rtl="0" eaLnBrk="1" latinLnBrk="1" hangingPunct="1">
        <a:spcBef>
          <a:spcPct val="20000"/>
        </a:spcBef>
        <a:buFont typeface="Arial" pitchFamily="34" charset="0"/>
        <a:buChar char="–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28009" indent="-192000" algn="l" defTabSz="768004" rtl="0" eaLnBrk="1" latinLnBrk="1" hangingPunct="1">
        <a:spcBef>
          <a:spcPct val="20000"/>
        </a:spcBef>
        <a:buFont typeface="Arial" pitchFamily="34" charset="0"/>
        <a:buChar char="»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12011" indent="-192000" algn="l" defTabSz="768004" rtl="0" eaLnBrk="1" latinLnBrk="1" hangingPunct="1">
        <a:spcBef>
          <a:spcPct val="20000"/>
        </a:spcBef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496013" indent="-192000" algn="l" defTabSz="768004" rtl="0" eaLnBrk="1" latinLnBrk="1" hangingPunct="1">
        <a:spcBef>
          <a:spcPct val="20000"/>
        </a:spcBef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2880015" indent="-192000" algn="l" defTabSz="768004" rtl="0" eaLnBrk="1" latinLnBrk="1" hangingPunct="1">
        <a:spcBef>
          <a:spcPct val="20000"/>
        </a:spcBef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264016" indent="-192000" algn="l" defTabSz="768004" rtl="0" eaLnBrk="1" latinLnBrk="1" hangingPunct="1">
        <a:spcBef>
          <a:spcPct val="20000"/>
        </a:spcBef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768004" rtl="0" eaLnBrk="1" latinLnBrk="1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4002" algn="l" defTabSz="768004" rtl="0" eaLnBrk="1" latinLnBrk="1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8004" algn="l" defTabSz="768004" rtl="0" eaLnBrk="1" latinLnBrk="1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52005" algn="l" defTabSz="768004" rtl="0" eaLnBrk="1" latinLnBrk="1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36008" algn="l" defTabSz="768004" rtl="0" eaLnBrk="1" latinLnBrk="1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20009" algn="l" defTabSz="768004" rtl="0" eaLnBrk="1" latinLnBrk="1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304012" algn="l" defTabSz="768004" rtl="0" eaLnBrk="1" latinLnBrk="1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88014" algn="l" defTabSz="768004" rtl="0" eaLnBrk="1" latinLnBrk="1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72015" algn="l" defTabSz="768004" rtl="0" eaLnBrk="1" latinLnBrk="1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4.jp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14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14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73.png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14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14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14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81.png"/><Relationship Id="rId4" Type="http://schemas.openxmlformats.org/officeDocument/2006/relationships/image" Target="../media/image180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14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0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14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7" Type="http://schemas.openxmlformats.org/officeDocument/2006/relationships/image" Target="../media/image191.png"/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90.png"/><Relationship Id="rId5" Type="http://schemas.openxmlformats.org/officeDocument/2006/relationships/image" Target="../media/image189.png"/><Relationship Id="rId4" Type="http://schemas.openxmlformats.org/officeDocument/2006/relationships/image" Target="../media/image188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png"/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14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png"/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96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png"/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14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14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14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14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png"/><Relationship Id="rId2" Type="http://schemas.openxmlformats.org/officeDocument/2006/relationships/image" Target="../media/image203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05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png"/><Relationship Id="rId2" Type="http://schemas.openxmlformats.org/officeDocument/2006/relationships/image" Target="../media/image206.png"/><Relationship Id="rId1" Type="http://schemas.openxmlformats.org/officeDocument/2006/relationships/slideLayout" Target="../slideLayouts/slideLayout14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8.png"/><Relationship Id="rId1" Type="http://schemas.openxmlformats.org/officeDocument/2006/relationships/slideLayout" Target="../slideLayouts/slideLayout14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14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14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png"/><Relationship Id="rId2" Type="http://schemas.openxmlformats.org/officeDocument/2006/relationships/image" Target="../media/image21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13.pn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png"/><Relationship Id="rId2" Type="http://schemas.openxmlformats.org/officeDocument/2006/relationships/image" Target="../media/image21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18.png"/><Relationship Id="rId5" Type="http://schemas.openxmlformats.org/officeDocument/2006/relationships/image" Target="../media/image217.png"/><Relationship Id="rId4" Type="http://schemas.openxmlformats.org/officeDocument/2006/relationships/image" Target="../media/image216.png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9.png"/><Relationship Id="rId1" Type="http://schemas.openxmlformats.org/officeDocument/2006/relationships/slideLayout" Target="../slideLayouts/slideLayout14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png"/><Relationship Id="rId2" Type="http://schemas.openxmlformats.org/officeDocument/2006/relationships/image" Target="../media/image221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24.png"/><Relationship Id="rId4" Type="http://schemas.openxmlformats.org/officeDocument/2006/relationships/image" Target="../media/image22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0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hyperlink" Target="http://hrdmarket.co.kr/user/login.do" TargetMode="Externa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hyperlink" Target="http://hrdmarket.co.kr/user/login.do" TargetMode="External"/><Relationship Id="rId1" Type="http://schemas.openxmlformats.org/officeDocument/2006/relationships/slideLayout" Target="../slideLayouts/slideLayout1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8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4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10.png"/><Relationship Id="rId4" Type="http://schemas.openxmlformats.org/officeDocument/2006/relationships/image" Target="../media/image113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1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22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14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14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29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32.pn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14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36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39.pn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hrdmarket.co.kr/hrd/loginForm.do" TargetMode="External"/><Relationship Id="rId2" Type="http://schemas.openxmlformats.org/officeDocument/2006/relationships/hyperlink" Target="http://hrdmarket.co.kr/" TargetMode="Externa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14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14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14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14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14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49.png"/><Relationship Id="rId4" Type="http://schemas.openxmlformats.org/officeDocument/2006/relationships/image" Target="../media/image148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52.png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14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14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14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14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14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14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14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14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14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14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31"/>
          <p:cNvPicPr>
            <a:picLocks noChangeAspect="1" noChangeArrowheads="1"/>
          </p:cNvPicPr>
          <p:nvPr/>
        </p:nvPicPr>
        <p:blipFill>
          <a:blip r:embed="rId2"/>
          <a:srcRect t="6969" r="69489"/>
          <a:stretch>
            <a:fillRect/>
          </a:stretch>
        </p:blipFill>
        <p:spPr bwMode="auto">
          <a:xfrm>
            <a:off x="2" y="477729"/>
            <a:ext cx="2789999" cy="6377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9" descr="31-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071678"/>
            <a:ext cx="9144000" cy="4786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 Box 58"/>
          <p:cNvSpPr txBox="1">
            <a:spLocks noChangeArrowheads="1"/>
          </p:cNvSpPr>
          <p:nvPr/>
        </p:nvSpPr>
        <p:spPr bwMode="auto">
          <a:xfrm>
            <a:off x="1464045" y="873702"/>
            <a:ext cx="7930649" cy="152114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76773" tIns="38387" rIns="76773" bIns="39294" anchor="ctr">
            <a:spAutoFit/>
          </a:bodyPr>
          <a:lstStyle/>
          <a:p>
            <a:pPr>
              <a:lnSpc>
                <a:spcPct val="75000"/>
              </a:lnSpc>
            </a:pPr>
            <a:r>
              <a:rPr lang="ko-KR" altLang="en-US" sz="6100" dirty="0" smtClean="0">
                <a:solidFill>
                  <a:srgbClr val="009F9A"/>
                </a:solidFill>
                <a:latin typeface="HY헤드라인M" pitchFamily="18" charset="-127"/>
                <a:ea typeface="HY헤드라인M" pitchFamily="18" charset="-127"/>
              </a:rPr>
              <a:t>학</a:t>
            </a:r>
            <a:r>
              <a:rPr lang="ko-KR" altLang="en-US" sz="6100" dirty="0" smtClean="0">
                <a:latin typeface="HY헤드라인M" pitchFamily="18" charset="-127"/>
                <a:ea typeface="HY헤드라인M" pitchFamily="18" charset="-127"/>
              </a:rPr>
              <a:t>사행정관리시스템</a:t>
            </a:r>
            <a:endParaRPr lang="en-US" altLang="ko-KR" sz="6100" b="1" dirty="0" smtClean="0">
              <a:latin typeface="HY신명조" pitchFamily="18" charset="-127"/>
              <a:ea typeface="HY신명조" pitchFamily="18" charset="-127"/>
            </a:endParaRPr>
          </a:p>
          <a:p>
            <a:pPr>
              <a:lnSpc>
                <a:spcPct val="75000"/>
              </a:lnSpc>
            </a:pPr>
            <a:r>
              <a:rPr lang="en-US" altLang="ko-KR" sz="2400" b="1" dirty="0">
                <a:latin typeface="HY신명조" pitchFamily="18" charset="-127"/>
                <a:ea typeface="HY신명조" pitchFamily="18" charset="-127"/>
              </a:rPr>
              <a:t>	</a:t>
            </a:r>
            <a:endParaRPr lang="en-US" altLang="ko-KR" sz="2400" b="1" dirty="0" smtClean="0">
              <a:latin typeface="HY신명조" pitchFamily="18" charset="-127"/>
              <a:ea typeface="HY신명조" pitchFamily="18" charset="-127"/>
            </a:endParaRPr>
          </a:p>
          <a:p>
            <a:pPr>
              <a:lnSpc>
                <a:spcPct val="75000"/>
              </a:lnSpc>
            </a:pPr>
            <a:r>
              <a:rPr lang="en-US" altLang="ko-KR" sz="3700" b="1" dirty="0" smtClean="0">
                <a:latin typeface="HY신명조" pitchFamily="18" charset="-127"/>
                <a:ea typeface="HY신명조" pitchFamily="18" charset="-127"/>
              </a:rPr>
              <a:t>	</a:t>
            </a:r>
            <a:r>
              <a:rPr lang="ko-KR" altLang="en-US" sz="4000" b="1" dirty="0" smtClean="0">
                <a:latin typeface="HY신명조" pitchFamily="18" charset="-127"/>
                <a:ea typeface="HY신명조" pitchFamily="18" charset="-127"/>
              </a:rPr>
              <a:t>사용자 </a:t>
            </a:r>
            <a:r>
              <a:rPr lang="ko-KR" altLang="en-US" sz="4000" b="1" dirty="0" err="1" smtClean="0">
                <a:latin typeface="HY신명조" pitchFamily="18" charset="-127"/>
                <a:ea typeface="HY신명조" pitchFamily="18" charset="-127"/>
              </a:rPr>
              <a:t>메뉴얼</a:t>
            </a:r>
            <a:endParaRPr lang="en-US" altLang="ko-KR" sz="4000" b="1" dirty="0">
              <a:latin typeface="HY신명조" pitchFamily="18" charset="-127"/>
              <a:ea typeface="HY신명조" pitchFamily="18" charset="-127"/>
            </a:endParaRPr>
          </a:p>
        </p:txBody>
      </p:sp>
      <p:sp>
        <p:nvSpPr>
          <p:cNvPr id="12" name="직사각형 7"/>
          <p:cNvSpPr>
            <a:spLocks noChangeArrowheads="1"/>
          </p:cNvSpPr>
          <p:nvPr/>
        </p:nvSpPr>
        <p:spPr bwMode="auto">
          <a:xfrm>
            <a:off x="3982451" y="6500834"/>
            <a:ext cx="5161549" cy="369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6773" tIns="38387" rIns="76773" bIns="38387">
            <a:spAutoFit/>
          </a:bodyPr>
          <a:lstStyle/>
          <a:p>
            <a:pPr defTabSz="768004">
              <a:defRPr lang="ko-KR" altLang="en-US"/>
            </a:pPr>
            <a:r>
              <a:rPr lang="en-US" altLang="ko-KR" sz="700" b="1" dirty="0" smtClean="0">
                <a:solidFill>
                  <a:schemeClr val="bg1">
                    <a:lumMod val="30000"/>
                  </a:schemeClr>
                </a:solidFill>
                <a:latin typeface="굴림"/>
                <a:ea typeface="굴림"/>
              </a:rPr>
              <a:t>	</a:t>
            </a:r>
            <a:r>
              <a:rPr lang="en-US" altLang="ko-KR" sz="800" b="1" dirty="0" smtClean="0">
                <a:solidFill>
                  <a:schemeClr val="bg1">
                    <a:lumMod val="30000"/>
                  </a:schemeClr>
                </a:solidFill>
                <a:latin typeface="굴림"/>
                <a:ea typeface="굴림"/>
              </a:rPr>
              <a:t>Copyright </a:t>
            </a:r>
            <a:r>
              <a:rPr lang="en-US" altLang="ko-KR" sz="800" b="1" dirty="0">
                <a:solidFill>
                  <a:schemeClr val="bg1">
                    <a:lumMod val="30000"/>
                  </a:schemeClr>
                </a:solidFill>
                <a:latin typeface="굴림"/>
                <a:ea typeface="굴림"/>
              </a:rPr>
              <a:t>@ </a:t>
            </a:r>
            <a:r>
              <a:rPr lang="en-US" altLang="ko-KR" sz="800" b="1" dirty="0" smtClean="0">
                <a:solidFill>
                  <a:schemeClr val="bg1">
                    <a:lumMod val="30000"/>
                  </a:schemeClr>
                </a:solidFill>
                <a:latin typeface="굴림"/>
                <a:ea typeface="굴림"/>
              </a:rPr>
              <a:t>2018 </a:t>
            </a:r>
            <a:r>
              <a:rPr lang="en-US" altLang="ko-KR" sz="800" b="1" dirty="0">
                <a:solidFill>
                  <a:schemeClr val="bg1">
                    <a:lumMod val="30000"/>
                  </a:schemeClr>
                </a:solidFill>
                <a:latin typeface="굴림"/>
                <a:ea typeface="굴림"/>
              </a:rPr>
              <a:t>HRDmarket.co., Ltd. All right reserved</a:t>
            </a:r>
            <a:r>
              <a:rPr lang="en-US" altLang="ko-KR" sz="800" b="1" dirty="0" smtClean="0">
                <a:solidFill>
                  <a:schemeClr val="bg1">
                    <a:lumMod val="30000"/>
                  </a:schemeClr>
                </a:solidFill>
                <a:latin typeface="굴림"/>
                <a:ea typeface="굴림"/>
              </a:rPr>
              <a:t>.</a:t>
            </a:r>
          </a:p>
          <a:p>
            <a:pPr defTabSz="768004">
              <a:defRPr lang="ko-KR" altLang="en-US"/>
            </a:pPr>
            <a:r>
              <a:rPr lang="ko-KR" altLang="en-US" sz="300" dirty="0">
                <a:solidFill>
                  <a:schemeClr val="bg1">
                    <a:lumMod val="30000"/>
                  </a:schemeClr>
                </a:solidFill>
                <a:latin typeface="굴림"/>
                <a:ea typeface="굴림"/>
              </a:rPr>
              <a:t/>
            </a:r>
            <a:br>
              <a:rPr lang="ko-KR" altLang="en-US" sz="300" dirty="0">
                <a:solidFill>
                  <a:schemeClr val="bg1">
                    <a:lumMod val="30000"/>
                  </a:schemeClr>
                </a:solidFill>
                <a:latin typeface="굴림"/>
                <a:ea typeface="굴림"/>
              </a:rPr>
            </a:br>
            <a:r>
              <a:rPr lang="ko-KR" altLang="en-US" sz="800" dirty="0" smtClean="0">
                <a:solidFill>
                  <a:schemeClr val="bg1">
                    <a:lumMod val="30000"/>
                  </a:schemeClr>
                </a:solidFill>
                <a:latin typeface="굴림"/>
                <a:ea typeface="굴림"/>
              </a:rPr>
              <a:t>㈜</a:t>
            </a:r>
            <a:r>
              <a:rPr lang="ko-KR" altLang="en-US" sz="800" dirty="0" err="1" smtClean="0">
                <a:solidFill>
                  <a:schemeClr val="bg1">
                    <a:lumMod val="30000"/>
                  </a:schemeClr>
                </a:solidFill>
                <a:latin typeface="굴림"/>
                <a:ea typeface="굴림"/>
              </a:rPr>
              <a:t>센소프트의</a:t>
            </a:r>
            <a:r>
              <a:rPr lang="ko-KR" altLang="en-US" sz="800" dirty="0" smtClean="0">
                <a:solidFill>
                  <a:schemeClr val="bg1">
                    <a:lumMod val="30000"/>
                  </a:schemeClr>
                </a:solidFill>
                <a:latin typeface="굴림"/>
                <a:ea typeface="굴림"/>
              </a:rPr>
              <a:t> </a:t>
            </a:r>
            <a:r>
              <a:rPr lang="ko-KR" altLang="en-US" sz="800" dirty="0">
                <a:solidFill>
                  <a:schemeClr val="bg1">
                    <a:lumMod val="30000"/>
                  </a:schemeClr>
                </a:solidFill>
                <a:latin typeface="굴림"/>
                <a:ea typeface="굴림"/>
              </a:rPr>
              <a:t>사전 승인 없이 본 내용의 전부 또는 일부에 대한 복사</a:t>
            </a:r>
            <a:r>
              <a:rPr lang="en-US" altLang="ko-KR" sz="800" dirty="0">
                <a:solidFill>
                  <a:schemeClr val="bg1">
                    <a:lumMod val="30000"/>
                  </a:schemeClr>
                </a:solidFill>
                <a:latin typeface="굴림"/>
                <a:ea typeface="굴림"/>
              </a:rPr>
              <a:t>, </a:t>
            </a:r>
            <a:r>
              <a:rPr lang="ko-KR" altLang="en-US" sz="800" dirty="0">
                <a:solidFill>
                  <a:schemeClr val="bg1">
                    <a:lumMod val="30000"/>
                  </a:schemeClr>
                </a:solidFill>
                <a:latin typeface="굴림"/>
                <a:ea typeface="굴림"/>
              </a:rPr>
              <a:t>전재</a:t>
            </a:r>
            <a:r>
              <a:rPr lang="en-US" altLang="ko-KR" sz="800" dirty="0">
                <a:solidFill>
                  <a:schemeClr val="bg1">
                    <a:lumMod val="30000"/>
                  </a:schemeClr>
                </a:solidFill>
                <a:latin typeface="굴림"/>
                <a:ea typeface="굴림"/>
              </a:rPr>
              <a:t>, </a:t>
            </a:r>
            <a:r>
              <a:rPr lang="ko-KR" altLang="en-US" sz="800" dirty="0">
                <a:solidFill>
                  <a:schemeClr val="bg1">
                    <a:lumMod val="30000"/>
                  </a:schemeClr>
                </a:solidFill>
                <a:latin typeface="굴림"/>
                <a:ea typeface="굴림"/>
              </a:rPr>
              <a:t>배포</a:t>
            </a:r>
            <a:r>
              <a:rPr lang="en-US" altLang="ko-KR" sz="800" dirty="0">
                <a:solidFill>
                  <a:schemeClr val="bg1">
                    <a:lumMod val="30000"/>
                  </a:schemeClr>
                </a:solidFill>
                <a:latin typeface="굴림"/>
                <a:ea typeface="굴림"/>
              </a:rPr>
              <a:t>, </a:t>
            </a:r>
            <a:r>
              <a:rPr lang="ko-KR" altLang="en-US" sz="800" dirty="0">
                <a:solidFill>
                  <a:schemeClr val="bg1">
                    <a:lumMod val="30000"/>
                  </a:schemeClr>
                </a:solidFill>
                <a:latin typeface="굴림"/>
                <a:ea typeface="굴림"/>
              </a:rPr>
              <a:t>사용을 </a:t>
            </a:r>
            <a:r>
              <a:rPr lang="ko-KR" altLang="en-US" sz="800" dirty="0" smtClean="0">
                <a:solidFill>
                  <a:schemeClr val="bg1">
                    <a:lumMod val="30000"/>
                  </a:schemeClr>
                </a:solidFill>
                <a:latin typeface="굴림"/>
                <a:ea typeface="굴림"/>
              </a:rPr>
              <a:t>금합니다</a:t>
            </a:r>
            <a:endParaRPr lang="en-US" altLang="ko-KR" sz="800" dirty="0" smtClean="0">
              <a:solidFill>
                <a:schemeClr val="bg2"/>
              </a:solidFill>
              <a:latin typeface="Arial" charset="0"/>
              <a:cs typeface="Arial" charset="0"/>
            </a:endParaRPr>
          </a:p>
        </p:txBody>
      </p:sp>
      <p:sp>
        <p:nvSpPr>
          <p:cNvPr id="14" name="직사각형 7"/>
          <p:cNvSpPr>
            <a:spLocks noChangeArrowheads="1"/>
          </p:cNvSpPr>
          <p:nvPr/>
        </p:nvSpPr>
        <p:spPr bwMode="auto">
          <a:xfrm>
            <a:off x="2539241" y="2428868"/>
            <a:ext cx="2818577" cy="616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6773" tIns="38387" rIns="76773" bIns="38387">
            <a:spAutoFit/>
          </a:bodyPr>
          <a:lstStyle/>
          <a:p>
            <a:r>
              <a:rPr lang="en-US" altLang="ko-KR" sz="700" dirty="0">
                <a:solidFill>
                  <a:schemeClr val="bg1">
                    <a:lumMod val="75000"/>
                  </a:schemeClr>
                </a:solidFill>
                <a:latin typeface="Arial" charset="0"/>
                <a:cs typeface="Arial" charset="0"/>
              </a:rPr>
              <a:t>Our company respects everybody is doing a best. Thinks the customer first of all. Will increase in the customer and thanks. Will become the company which endeavors always. company respects everybody is doing a best. Thinks the customer first of all. Loves the customer. </a:t>
            </a:r>
          </a:p>
        </p:txBody>
      </p:sp>
      <p:sp>
        <p:nvSpPr>
          <p:cNvPr id="18" name="직사각형 17"/>
          <p:cNvSpPr/>
          <p:nvPr/>
        </p:nvSpPr>
        <p:spPr bwMode="auto">
          <a:xfrm>
            <a:off x="110119" y="5928752"/>
            <a:ext cx="1339635" cy="928479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6773" tIns="38387" rIns="76773" bIns="38387" numCol="1" rtlCol="0" anchor="t" anchorCtr="0" compatLnSpc="1">
            <a:prstTxWarp prst="textNoShape">
              <a:avLst/>
            </a:prstTxWarp>
          </a:bodyPr>
          <a:lstStyle/>
          <a:p>
            <a:pPr defTabSz="1142672"/>
            <a:endParaRPr lang="ko-KR" altLang="en-US" sz="2300" dirty="0" smtClean="0">
              <a:latin typeface="굴림" charset="-127"/>
              <a:ea typeface="굴림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156128"/>
            <a:ext cx="1021287" cy="3288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 preferRelativeResize="0"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25" y="892131"/>
            <a:ext cx="8593200" cy="4572000"/>
          </a:xfrm>
          <a:prstGeom prst="rect">
            <a:avLst/>
          </a:prstGeom>
        </p:spPr>
      </p:pic>
      <p:sp>
        <p:nvSpPr>
          <p:cNvPr id="4" name="제목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altLang="en-US" dirty="0" smtClean="0"/>
              <a:t>학사행정관리시스템 </a:t>
            </a:r>
            <a:r>
              <a:rPr altLang="en-US" dirty="0" err="1" smtClean="0"/>
              <a:t>메인화면</a:t>
            </a:r>
            <a:r>
              <a:rPr lang="en-US" altLang="en-US" dirty="0" smtClean="0"/>
              <a:t>(1/2)</a:t>
            </a:r>
            <a:r>
              <a:rPr altLang="en-US" dirty="0" smtClean="0"/>
              <a:t> </a:t>
            </a:r>
            <a:endParaRPr lang="ko-KR" altLang="en-US" dirty="0"/>
          </a:p>
        </p:txBody>
      </p:sp>
      <p:grpSp>
        <p:nvGrpSpPr>
          <p:cNvPr id="29" name="그룹 28"/>
          <p:cNvGrpSpPr/>
          <p:nvPr/>
        </p:nvGrpSpPr>
        <p:grpSpPr>
          <a:xfrm>
            <a:off x="0" y="5643575"/>
            <a:ext cx="9144000" cy="1214425"/>
            <a:chOff x="0" y="5643575"/>
            <a:chExt cx="9144000" cy="1214425"/>
          </a:xfrm>
        </p:grpSpPr>
        <p:sp>
          <p:nvSpPr>
            <p:cNvPr id="9" name="직사각형 8"/>
            <p:cNvSpPr/>
            <p:nvPr/>
          </p:nvSpPr>
          <p:spPr>
            <a:xfrm>
              <a:off x="0" y="5643575"/>
              <a:ext cx="9144000" cy="1214425"/>
            </a:xfrm>
            <a:prstGeom prst="rect">
              <a:avLst/>
            </a:prstGeom>
            <a:solidFill>
              <a:schemeClr val="accent1">
                <a:alpha val="14000"/>
              </a:schemeClr>
            </a:solidFill>
            <a:ln w="19050"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6773" tIns="38387" rIns="76773" bIns="38387" rtlCol="0" anchor="t"/>
            <a:lstStyle/>
            <a:p>
              <a:pPr marL="342900" lvl="0" indent="-342900" fontAlgn="auto">
                <a:spcBef>
                  <a:spcPct val="20000"/>
                </a:spcBef>
                <a:spcAft>
                  <a:spcPts val="0"/>
                </a:spcAft>
              </a:pPr>
              <a:r>
                <a:rPr kumimoji="0" lang="en-US" altLang="ko-KR" sz="1400" dirty="0" smtClean="0">
                  <a:solidFill>
                    <a:prstClr val="black"/>
                  </a:solidFill>
                </a:rPr>
                <a:t>	</a:t>
              </a:r>
              <a:r>
                <a:rPr kumimoji="0" lang="ko-KR" altLang="en-US" sz="1400" b="1" dirty="0" smtClean="0">
                  <a:solidFill>
                    <a:prstClr val="black"/>
                  </a:solidFill>
                </a:rPr>
                <a:t>상단 메뉴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에서는 선택 </a:t>
              </a:r>
              <a:r>
                <a:rPr kumimoji="0" lang="ko-KR" altLang="en-US" sz="1400" dirty="0">
                  <a:solidFill>
                    <a:prstClr val="black"/>
                  </a:solidFill>
                </a:rPr>
                <a:t>기관 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운영 및 관리 메뉴</a:t>
              </a:r>
              <a:r>
                <a:rPr kumimoji="0" lang="en-US" altLang="ko-KR" sz="1400" dirty="0">
                  <a:solidFill>
                    <a:prstClr val="black"/>
                  </a:solidFill>
                </a:rPr>
                <a:t> 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그리고 평가 관련 메뉴를 확인하실 수 있습니다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.</a:t>
              </a:r>
              <a:endParaRPr kumimoji="0" lang="en-US" altLang="ko-KR" sz="1400" dirty="0">
                <a:solidFill>
                  <a:prstClr val="black"/>
                </a:solidFill>
              </a:endParaRPr>
            </a:p>
            <a:p>
              <a:pPr marL="342900" lvl="0" indent="-342900" fontAlgn="auto">
                <a:spcBef>
                  <a:spcPct val="20000"/>
                </a:spcBef>
                <a:spcAft>
                  <a:spcPts val="0"/>
                </a:spcAft>
              </a:pPr>
              <a:r>
                <a:rPr kumimoji="0" lang="en-US" altLang="ko-KR" sz="1400" dirty="0">
                  <a:solidFill>
                    <a:prstClr val="black"/>
                  </a:solidFill>
                </a:rPr>
                <a:t>	</a:t>
              </a:r>
              <a:r>
                <a:rPr kumimoji="0" lang="ko-KR" altLang="en-US" sz="1400" b="1" dirty="0">
                  <a:solidFill>
                    <a:prstClr val="black"/>
                  </a:solidFill>
                </a:rPr>
                <a:t>상단 </a:t>
              </a:r>
              <a:r>
                <a:rPr kumimoji="0" lang="ko-KR" altLang="en-US" sz="1400" b="1" dirty="0" smtClean="0">
                  <a:solidFill>
                    <a:prstClr val="black"/>
                  </a:solidFill>
                </a:rPr>
                <a:t>메뉴 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클릭 시 </a:t>
              </a:r>
              <a:r>
                <a:rPr kumimoji="0" lang="ko-KR" altLang="en-US" sz="1400" b="1" dirty="0">
                  <a:solidFill>
                    <a:prstClr val="black"/>
                  </a:solidFill>
                </a:rPr>
                <a:t>왼쪽 </a:t>
              </a:r>
              <a:r>
                <a:rPr kumimoji="0" lang="ko-KR" altLang="en-US" sz="1400" b="1" dirty="0" smtClean="0">
                  <a:solidFill>
                    <a:prstClr val="black"/>
                  </a:solidFill>
                </a:rPr>
                <a:t>메뉴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에서 상단 메뉴의 하위 메뉴를 확인하실 수 있습니다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.</a:t>
              </a:r>
            </a:p>
            <a:p>
              <a:pPr marL="342900" lvl="0" indent="-342900" fontAlgn="auto">
                <a:spcBef>
                  <a:spcPct val="20000"/>
                </a:spcBef>
                <a:spcAft>
                  <a:spcPts val="0"/>
                </a:spcAft>
              </a:pPr>
              <a:r>
                <a:rPr kumimoji="0" lang="en-US" altLang="ko-KR" sz="1400" dirty="0" smtClean="0">
                  <a:solidFill>
                    <a:prstClr val="black"/>
                  </a:solidFill>
                </a:rPr>
                <a:t>	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통합검색을 사용 할 수 있습니다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.</a:t>
              </a:r>
            </a:p>
            <a:p>
              <a:pPr marL="342900" lvl="0" indent="-342900" fontAlgn="auto">
                <a:spcBef>
                  <a:spcPct val="20000"/>
                </a:spcBef>
                <a:spcAft>
                  <a:spcPts val="0"/>
                </a:spcAft>
              </a:pPr>
              <a:r>
                <a:rPr kumimoji="0" lang="en-US" altLang="ko-KR" sz="1400" dirty="0" smtClean="0">
                  <a:solidFill>
                    <a:prstClr val="black"/>
                  </a:solidFill>
                </a:rPr>
                <a:t>	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동영상 매뉴얼 화면으로 이동합니다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. (</a:t>
              </a:r>
              <a:r>
                <a:rPr kumimoji="0" lang="en-US" altLang="ko-KR" sz="1400" dirty="0" smtClean="0">
                  <a:solidFill>
                    <a:prstClr val="black"/>
                  </a:solidFill>
                  <a:latin typeface="맑은 고딕"/>
                  <a:ea typeface="맑은 고딕"/>
                </a:rPr>
                <a:t>★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동영상 강의는 최신 자료가 아닙니다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.)</a:t>
              </a:r>
            </a:p>
            <a:p>
              <a:pPr marL="342900" lvl="0" indent="-342900" fontAlgn="auto">
                <a:spcBef>
                  <a:spcPct val="20000"/>
                </a:spcBef>
                <a:spcAft>
                  <a:spcPts val="0"/>
                </a:spcAft>
              </a:pPr>
              <a:r>
                <a:rPr kumimoji="0" lang="en-US" altLang="ko-KR" sz="1400" dirty="0" smtClean="0">
                  <a:solidFill>
                    <a:prstClr val="black"/>
                  </a:solidFill>
                </a:rPr>
                <a:t>	</a:t>
              </a:r>
            </a:p>
            <a:p>
              <a:pPr marL="342900" lvl="0" indent="-342900" fontAlgn="auto">
                <a:spcBef>
                  <a:spcPct val="20000"/>
                </a:spcBef>
                <a:spcAft>
                  <a:spcPts val="0"/>
                </a:spcAft>
              </a:pPr>
              <a:r>
                <a:rPr kumimoji="0" lang="en-US" altLang="ko-KR" sz="1400" dirty="0" smtClean="0">
                  <a:solidFill>
                    <a:prstClr val="black"/>
                  </a:solidFill>
                </a:rPr>
                <a:t> </a:t>
              </a:r>
              <a:endParaRPr kumimoji="0" lang="ko-KR" altLang="en-US" sz="1400" dirty="0">
                <a:solidFill>
                  <a:prstClr val="black"/>
                </a:solidFill>
              </a:endParaRPr>
            </a:p>
          </p:txBody>
        </p:sp>
        <p:sp>
          <p:nvSpPr>
            <p:cNvPr id="23" name="모서리가 둥근 직사각형 22"/>
            <p:cNvSpPr/>
            <p:nvPr/>
          </p:nvSpPr>
          <p:spPr>
            <a:xfrm>
              <a:off x="106242" y="5983350"/>
              <a:ext cx="214314" cy="142876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 smtClean="0"/>
                <a:t>2</a:t>
              </a:r>
              <a:endParaRPr lang="ko-KR" altLang="en-US" sz="1050" dirty="0" smtClean="0"/>
            </a:p>
          </p:txBody>
        </p:sp>
        <p:sp>
          <p:nvSpPr>
            <p:cNvPr id="44" name="모서리가 둥근 직사각형 43"/>
            <p:cNvSpPr/>
            <p:nvPr/>
          </p:nvSpPr>
          <p:spPr>
            <a:xfrm>
              <a:off x="106242" y="6242975"/>
              <a:ext cx="214314" cy="142876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 smtClean="0"/>
                <a:t>3</a:t>
              </a:r>
              <a:endParaRPr lang="ko-KR" altLang="en-US" sz="1050" dirty="0" smtClean="0"/>
            </a:p>
          </p:txBody>
        </p:sp>
        <p:sp>
          <p:nvSpPr>
            <p:cNvPr id="47" name="모서리가 둥근 직사각형 46"/>
            <p:cNvSpPr/>
            <p:nvPr/>
          </p:nvSpPr>
          <p:spPr>
            <a:xfrm>
              <a:off x="108008" y="6500834"/>
              <a:ext cx="214314" cy="142876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 smtClean="0"/>
                <a:t>4</a:t>
              </a:r>
              <a:endParaRPr lang="ko-KR" altLang="en-US" sz="1050" dirty="0" smtClean="0"/>
            </a:p>
          </p:txBody>
        </p:sp>
      </p:grpSp>
      <p:sp>
        <p:nvSpPr>
          <p:cNvPr id="11" name="모서리가 둥근 사각형 설명선 10"/>
          <p:cNvSpPr/>
          <p:nvPr/>
        </p:nvSpPr>
        <p:spPr>
          <a:xfrm>
            <a:off x="1547663" y="1306635"/>
            <a:ext cx="230683" cy="157014"/>
          </a:xfrm>
          <a:prstGeom prst="wedgeRoundRectCallout">
            <a:avLst>
              <a:gd name="adj1" fmla="val -6389"/>
              <a:gd name="adj2" fmla="val -131363"/>
              <a:gd name="adj3" fmla="val 16667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50" dirty="0" smtClean="0"/>
              <a:t>1</a:t>
            </a:r>
            <a:endParaRPr lang="ko-KR" altLang="en-US" dirty="0"/>
          </a:p>
        </p:txBody>
      </p:sp>
      <p:sp>
        <p:nvSpPr>
          <p:cNvPr id="17" name="모서리가 둥근 직사각형 16"/>
          <p:cNvSpPr/>
          <p:nvPr/>
        </p:nvSpPr>
        <p:spPr>
          <a:xfrm>
            <a:off x="106216" y="5733256"/>
            <a:ext cx="214340" cy="125363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50" dirty="0" smtClean="0"/>
              <a:t>1</a:t>
            </a:r>
            <a:endParaRPr lang="ko-KR" altLang="en-US" sz="1050" dirty="0" smtClean="0"/>
          </a:p>
        </p:txBody>
      </p:sp>
      <p:sp>
        <p:nvSpPr>
          <p:cNvPr id="18" name="모서리가 둥근 사각형 설명선 17"/>
          <p:cNvSpPr/>
          <p:nvPr/>
        </p:nvSpPr>
        <p:spPr>
          <a:xfrm>
            <a:off x="1572602" y="1846138"/>
            <a:ext cx="214340" cy="188044"/>
          </a:xfrm>
          <a:prstGeom prst="wedgeRoundRectCallout">
            <a:avLst>
              <a:gd name="adj1" fmla="val -107181"/>
              <a:gd name="adj2" fmla="val 4597"/>
              <a:gd name="adj3" fmla="val 16667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50" dirty="0" smtClean="0"/>
              <a:t>2</a:t>
            </a:r>
            <a:endParaRPr lang="ko-KR" altLang="en-US" dirty="0"/>
          </a:p>
        </p:txBody>
      </p:sp>
      <p:cxnSp>
        <p:nvCxnSpPr>
          <p:cNvPr id="25" name="직선 화살표 연결선 24"/>
          <p:cNvCxnSpPr/>
          <p:nvPr/>
        </p:nvCxnSpPr>
        <p:spPr>
          <a:xfrm rot="5400000">
            <a:off x="1015522" y="1080838"/>
            <a:ext cx="438770" cy="500127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모서리가 둥근 사각형 설명선 45"/>
          <p:cNvSpPr/>
          <p:nvPr/>
        </p:nvSpPr>
        <p:spPr>
          <a:xfrm>
            <a:off x="7980596" y="2039800"/>
            <a:ext cx="214340" cy="125363"/>
          </a:xfrm>
          <a:prstGeom prst="wedgeRoundRectCallout">
            <a:avLst>
              <a:gd name="adj1" fmla="val -6101"/>
              <a:gd name="adj2" fmla="val -150830"/>
              <a:gd name="adj3" fmla="val 16667"/>
            </a:avLst>
          </a:prstGeom>
          <a:solidFill>
            <a:srgbClr val="FF0000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50" dirty="0" smtClean="0"/>
              <a:t>4</a:t>
            </a:r>
            <a:endParaRPr lang="ko-KR" altLang="en-US" dirty="0"/>
          </a:p>
        </p:txBody>
      </p:sp>
      <p:sp>
        <p:nvSpPr>
          <p:cNvPr id="27" name="모서리가 둥근 사각형 설명선 26"/>
          <p:cNvSpPr/>
          <p:nvPr/>
        </p:nvSpPr>
        <p:spPr>
          <a:xfrm>
            <a:off x="2915816" y="1811596"/>
            <a:ext cx="233976" cy="215740"/>
          </a:xfrm>
          <a:prstGeom prst="wedgeRoundRectCallout">
            <a:avLst>
              <a:gd name="adj1" fmla="val -6783"/>
              <a:gd name="adj2" fmla="val 108964"/>
              <a:gd name="adj3" fmla="val 16667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50" dirty="0" smtClean="0"/>
              <a:t>3</a:t>
            </a:r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직사각형 28"/>
          <p:cNvSpPr/>
          <p:nvPr/>
        </p:nvSpPr>
        <p:spPr>
          <a:xfrm>
            <a:off x="0" y="5357826"/>
            <a:ext cx="9144000" cy="1500174"/>
          </a:xfrm>
          <a:prstGeom prst="rect">
            <a:avLst/>
          </a:prstGeom>
          <a:solidFill>
            <a:schemeClr val="accent1">
              <a:alpha val="14000"/>
            </a:schemeClr>
          </a:solidFill>
          <a:ln w="1905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773" tIns="38387" rIns="76773" bIns="38387" rtlCol="0" anchor="t"/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r>
              <a:rPr kumimoji="0" lang="en-US" altLang="ko-KR" sz="1400" dirty="0" smtClean="0">
                <a:solidFill>
                  <a:prstClr val="black"/>
                </a:solidFill>
              </a:rPr>
              <a:t>		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r>
              <a:rPr kumimoji="0" lang="en-US" altLang="ko-KR" sz="1400" dirty="0" smtClean="0">
                <a:solidFill>
                  <a:prstClr val="black"/>
                </a:solidFill>
              </a:rPr>
              <a:t>	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평가도구제작에선 위 화면과 같이 능력단위요소에 따른 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NCS</a:t>
            </a:r>
            <a:r>
              <a:rPr kumimoji="0" lang="ko-KR" altLang="en-US" sz="1400" dirty="0">
                <a:solidFill>
                  <a:prstClr val="black"/>
                </a:solidFill>
              </a:rPr>
              <a:t> 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기준 문서의 성취 기준과 능력 단위 요소 별 </a:t>
            </a:r>
            <a:endParaRPr kumimoji="0" lang="en-US" altLang="ko-KR" sz="1400" dirty="0" smtClean="0">
              <a:solidFill>
                <a:prstClr val="black"/>
              </a:solidFill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r>
              <a:rPr kumimoji="0" lang="en-US" altLang="ko-KR" sz="1400" dirty="0">
                <a:solidFill>
                  <a:prstClr val="black"/>
                </a:solidFill>
              </a:rPr>
              <a:t>	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평가내용이 제공됩니다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.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r>
              <a:rPr kumimoji="0" lang="en-US" altLang="ko-KR" sz="1400" dirty="0">
                <a:solidFill>
                  <a:prstClr val="black"/>
                </a:solidFill>
              </a:rPr>
              <a:t>	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수행 준거 목록의 우측 화살표를 클릭하시면 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“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수행 준거 목록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”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이 나타납니다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. 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기관 교육</a:t>
            </a:r>
            <a:r>
              <a:rPr kumimoji="0" lang="en-US" altLang="ko-KR" sz="1400" dirty="0">
                <a:solidFill>
                  <a:prstClr val="black"/>
                </a:solidFill>
              </a:rPr>
              <a:t> 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과정에 맞는 수행 준거를 선택해서 진행하실 수 있습니다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.</a:t>
            </a:r>
          </a:p>
        </p:txBody>
      </p:sp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747687" y="13467"/>
            <a:ext cx="7643866" cy="499950"/>
          </a:xfrm>
        </p:spPr>
        <p:txBody>
          <a:bodyPr/>
          <a:lstStyle/>
          <a:p>
            <a:r>
              <a:rPr lang="ko-KR" altLang="en-US" dirty="0"/>
              <a:t>평가실시 계획 </a:t>
            </a:r>
            <a:r>
              <a:rPr lang="en-US" altLang="ko-KR" dirty="0"/>
              <a:t>– 4. </a:t>
            </a:r>
            <a:r>
              <a:rPr lang="ko-KR" altLang="en-US" dirty="0"/>
              <a:t>평가도구제작</a:t>
            </a:r>
            <a:r>
              <a:rPr lang="en-US" altLang="ko-KR" dirty="0" smtClean="0"/>
              <a:t>(1/2</a:t>
            </a:r>
            <a:r>
              <a:rPr lang="en-US" altLang="ko-KR" dirty="0"/>
              <a:t>)</a:t>
            </a:r>
          </a:p>
        </p:txBody>
      </p:sp>
      <p:sp>
        <p:nvSpPr>
          <p:cNvPr id="42" name="모서리가 둥근 직사각형 41"/>
          <p:cNvSpPr/>
          <p:nvPr/>
        </p:nvSpPr>
        <p:spPr>
          <a:xfrm>
            <a:off x="101654" y="5676916"/>
            <a:ext cx="214314" cy="142876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50" dirty="0" smtClean="0"/>
              <a:t>1</a:t>
            </a:r>
            <a:endParaRPr lang="ko-KR" altLang="en-US" sz="1050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8680"/>
            <a:ext cx="9144000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811" y="3262101"/>
            <a:ext cx="8748464" cy="2078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모서리가 둥근 직사각형 7"/>
          <p:cNvSpPr/>
          <p:nvPr/>
        </p:nvSpPr>
        <p:spPr>
          <a:xfrm>
            <a:off x="101654" y="6165304"/>
            <a:ext cx="214314" cy="142876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50" dirty="0" smtClean="0"/>
              <a:t>2</a:t>
            </a:r>
            <a:endParaRPr lang="ko-KR" altLang="en-US" sz="105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직사각형 28"/>
          <p:cNvSpPr/>
          <p:nvPr/>
        </p:nvSpPr>
        <p:spPr>
          <a:xfrm>
            <a:off x="0" y="5357826"/>
            <a:ext cx="9144000" cy="1500174"/>
          </a:xfrm>
          <a:prstGeom prst="rect">
            <a:avLst/>
          </a:prstGeom>
          <a:solidFill>
            <a:schemeClr val="accent1">
              <a:alpha val="14000"/>
            </a:schemeClr>
          </a:solidFill>
          <a:ln w="1905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773" tIns="38387" rIns="76773" bIns="38387" rtlCol="0" anchor="t"/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r>
              <a:rPr kumimoji="0" lang="en-US" altLang="ko-KR" sz="1400" dirty="0" smtClean="0">
                <a:solidFill>
                  <a:prstClr val="black"/>
                </a:solidFill>
              </a:rPr>
              <a:t>		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r>
              <a:rPr kumimoji="0" lang="en-US" altLang="ko-KR" sz="1400" dirty="0" smtClean="0">
                <a:solidFill>
                  <a:prstClr val="black"/>
                </a:solidFill>
              </a:rPr>
              <a:t>	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문항 수를 선택하고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, 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설정 완료 버튼을 클릭하면 설정한 문항의 수가 반영됩니다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.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r>
              <a:rPr kumimoji="0" lang="en-US" altLang="ko-KR" sz="1400" dirty="0" smtClean="0">
                <a:solidFill>
                  <a:prstClr val="black"/>
                </a:solidFill>
              </a:rPr>
              <a:t>	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비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NCS 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과목의 경우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, NCS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과목의 성취 기준과 다르게 훈련 강사의 점수와 배점 기준으로 채점을 진행합니다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.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r>
              <a:rPr kumimoji="0" lang="en-US" altLang="ko-KR" sz="1400" dirty="0">
                <a:solidFill>
                  <a:prstClr val="black"/>
                </a:solidFill>
              </a:rPr>
              <a:t>	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비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NCS</a:t>
            </a:r>
            <a:r>
              <a:rPr kumimoji="0" lang="ko-KR" altLang="en-US" sz="1400" dirty="0">
                <a:solidFill>
                  <a:prstClr val="black"/>
                </a:solidFill>
              </a:rPr>
              <a:t> 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과목 문항 제작을 하실 때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, </a:t>
            </a:r>
            <a:r>
              <a:rPr kumimoji="0" lang="ko-KR" altLang="en-US" sz="1400" b="1" dirty="0" smtClean="0">
                <a:solidFill>
                  <a:prstClr val="black"/>
                </a:solidFill>
              </a:rPr>
              <a:t>점수의 총 합은 </a:t>
            </a:r>
            <a:r>
              <a:rPr kumimoji="0" lang="en-US" altLang="ko-KR" sz="1400" b="1" dirty="0" smtClean="0">
                <a:solidFill>
                  <a:prstClr val="black"/>
                </a:solidFill>
              </a:rPr>
              <a:t>100</a:t>
            </a:r>
            <a:r>
              <a:rPr kumimoji="0" lang="ko-KR" altLang="en-US" sz="1400" b="1" dirty="0" smtClean="0">
                <a:solidFill>
                  <a:prstClr val="black"/>
                </a:solidFill>
              </a:rPr>
              <a:t>점이 넘지 못하는 것을 고려하여 점수 입력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을 하셔야 합니다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. 100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점이 넘는 점수를 설정하면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, 100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점 이상 맞은 훈련생들의 점수는 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100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점으로 출력됩니다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.</a:t>
            </a:r>
          </a:p>
        </p:txBody>
      </p:sp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747687" y="13467"/>
            <a:ext cx="7643866" cy="499950"/>
          </a:xfrm>
        </p:spPr>
        <p:txBody>
          <a:bodyPr/>
          <a:lstStyle/>
          <a:p>
            <a:r>
              <a:rPr dirty="0" smtClean="0"/>
              <a:t>평가실시 계획 </a:t>
            </a:r>
            <a:r>
              <a:rPr lang="en-US" dirty="0" smtClean="0"/>
              <a:t>– 4. </a:t>
            </a:r>
            <a:r>
              <a:rPr dirty="0" smtClean="0"/>
              <a:t>평가도구제작</a:t>
            </a:r>
            <a:r>
              <a:rPr lang="en-US" dirty="0" smtClean="0"/>
              <a:t>(2/2)</a:t>
            </a:r>
            <a:endParaRPr lang="en-US" altLang="ko-KR" dirty="0"/>
          </a:p>
        </p:txBody>
      </p:sp>
      <p:sp>
        <p:nvSpPr>
          <p:cNvPr id="42" name="모서리가 둥근 직사각형 41"/>
          <p:cNvSpPr/>
          <p:nvPr/>
        </p:nvSpPr>
        <p:spPr>
          <a:xfrm>
            <a:off x="101654" y="5676916"/>
            <a:ext cx="214314" cy="142876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50" dirty="0" smtClean="0"/>
              <a:t>1</a:t>
            </a:r>
            <a:endParaRPr lang="ko-KR" altLang="en-US" sz="1050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192" y="725470"/>
            <a:ext cx="8914304" cy="4575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모서리가 둥근 직사각형 6"/>
          <p:cNvSpPr/>
          <p:nvPr/>
        </p:nvSpPr>
        <p:spPr>
          <a:xfrm>
            <a:off x="101654" y="5936462"/>
            <a:ext cx="214314" cy="142876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50" dirty="0" smtClean="0"/>
              <a:t>2</a:t>
            </a:r>
            <a:endParaRPr lang="ko-KR" altLang="en-US" sz="1050" dirty="0" smtClean="0"/>
          </a:p>
        </p:txBody>
      </p:sp>
      <p:sp>
        <p:nvSpPr>
          <p:cNvPr id="8" name="모서리가 둥근 직사각형 7"/>
          <p:cNvSpPr/>
          <p:nvPr/>
        </p:nvSpPr>
        <p:spPr>
          <a:xfrm>
            <a:off x="101654" y="6189687"/>
            <a:ext cx="214314" cy="142876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50" dirty="0" smtClean="0"/>
              <a:t>3</a:t>
            </a:r>
            <a:endParaRPr lang="ko-KR" altLang="en-US" sz="1050" dirty="0" smtClean="0"/>
          </a:p>
        </p:txBody>
      </p:sp>
    </p:spTree>
    <p:extLst>
      <p:ext uri="{BB962C8B-B14F-4D97-AF65-F5344CB8AC3E}">
        <p14:creationId xmlns:p14="http://schemas.microsoft.com/office/powerpoint/2010/main" val="1206391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직사각형 28"/>
          <p:cNvSpPr/>
          <p:nvPr/>
        </p:nvSpPr>
        <p:spPr>
          <a:xfrm>
            <a:off x="0" y="5357826"/>
            <a:ext cx="9144000" cy="1500174"/>
          </a:xfrm>
          <a:prstGeom prst="rect">
            <a:avLst/>
          </a:prstGeom>
          <a:solidFill>
            <a:schemeClr val="accent1">
              <a:alpha val="14000"/>
            </a:schemeClr>
          </a:solidFill>
          <a:ln w="1905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773" tIns="38387" rIns="76773" bIns="38387" rtlCol="0" anchor="t"/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r>
              <a:rPr kumimoji="0" lang="en-US" altLang="ko-KR" sz="1400" dirty="0" smtClean="0">
                <a:solidFill>
                  <a:prstClr val="black"/>
                </a:solidFill>
              </a:rPr>
              <a:t>	NCS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기준 문서를 바탕으로</a:t>
            </a:r>
            <a:r>
              <a:rPr kumimoji="0" lang="en-US" altLang="ko-KR" sz="1400" dirty="0">
                <a:solidFill>
                  <a:prstClr val="black"/>
                </a:solidFill>
              </a:rPr>
              <a:t> 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평가 도구 채점 기준표의 성취 기준</a:t>
            </a:r>
            <a:r>
              <a:rPr kumimoji="0" lang="en-US" altLang="ko-KR" sz="1400" dirty="0">
                <a:solidFill>
                  <a:prstClr val="black"/>
                </a:solidFill>
              </a:rPr>
              <a:t> 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설명이 작성됩니다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.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r>
              <a:rPr kumimoji="0" lang="en-US" altLang="ko-KR" sz="1400" dirty="0">
                <a:solidFill>
                  <a:prstClr val="black"/>
                </a:solidFill>
              </a:rPr>
              <a:t>	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평가 방법이 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‘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기타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’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와 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‘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혼합형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’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인 경우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, 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채점 기준표가 제공되지 않습니다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.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r>
              <a:rPr kumimoji="0" lang="en-US" altLang="ko-KR" sz="1400" dirty="0">
                <a:solidFill>
                  <a:prstClr val="black"/>
                </a:solidFill>
              </a:rPr>
              <a:t>	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평가 방법 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“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기타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”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는 선다형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(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하단 좌측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), “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혼합형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”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 평가 방법은 하단 우측과 같이 제작합니다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.</a:t>
            </a:r>
          </a:p>
        </p:txBody>
      </p:sp>
      <p:sp>
        <p:nvSpPr>
          <p:cNvPr id="39" name="제목 3"/>
          <p:cNvSpPr>
            <a:spLocks noGrp="1"/>
          </p:cNvSpPr>
          <p:nvPr>
            <p:ph type="title"/>
          </p:nvPr>
        </p:nvSpPr>
        <p:spPr>
          <a:xfrm>
            <a:off x="747687" y="13467"/>
            <a:ext cx="7643866" cy="499950"/>
          </a:xfrm>
        </p:spPr>
        <p:txBody>
          <a:bodyPr/>
          <a:lstStyle/>
          <a:p>
            <a:r>
              <a:rPr lang="ko-KR" altLang="en-US" dirty="0" smtClean="0"/>
              <a:t>평가실시 계획 </a:t>
            </a:r>
            <a:r>
              <a:rPr lang="en-US" altLang="ko-KR" sz="2800" dirty="0" smtClean="0"/>
              <a:t>– 5.</a:t>
            </a:r>
            <a:r>
              <a:rPr lang="ko-KR" altLang="en-US" sz="2800" dirty="0" smtClean="0"/>
              <a:t>평가도구채점기준표</a:t>
            </a:r>
            <a:endParaRPr lang="en-US" altLang="ko-KR" sz="2800" dirty="0"/>
          </a:p>
        </p:txBody>
      </p:sp>
      <p:grpSp>
        <p:nvGrpSpPr>
          <p:cNvPr id="44" name="그룹 43"/>
          <p:cNvGrpSpPr/>
          <p:nvPr/>
        </p:nvGrpSpPr>
        <p:grpSpPr>
          <a:xfrm>
            <a:off x="111398" y="5437502"/>
            <a:ext cx="217906" cy="670411"/>
            <a:chOff x="104358" y="5437502"/>
            <a:chExt cx="217906" cy="670411"/>
          </a:xfrm>
        </p:grpSpPr>
        <p:sp>
          <p:nvSpPr>
            <p:cNvPr id="32" name="모서리가 둥근 직사각형 31"/>
            <p:cNvSpPr/>
            <p:nvPr/>
          </p:nvSpPr>
          <p:spPr>
            <a:xfrm>
              <a:off x="107950" y="5681678"/>
              <a:ext cx="214314" cy="142876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 smtClean="0"/>
                <a:t>2</a:t>
              </a:r>
              <a:endParaRPr lang="ko-KR" altLang="en-US" sz="1050" dirty="0" smtClean="0"/>
            </a:p>
          </p:txBody>
        </p:sp>
        <p:sp>
          <p:nvSpPr>
            <p:cNvPr id="41" name="모서리가 둥근 직사각형 40"/>
            <p:cNvSpPr/>
            <p:nvPr/>
          </p:nvSpPr>
          <p:spPr>
            <a:xfrm>
              <a:off x="104358" y="5437502"/>
              <a:ext cx="214314" cy="142876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 smtClean="0"/>
                <a:t>1</a:t>
              </a:r>
              <a:endParaRPr lang="ko-KR" altLang="en-US" sz="1050" dirty="0" smtClean="0"/>
            </a:p>
          </p:txBody>
        </p:sp>
        <p:sp>
          <p:nvSpPr>
            <p:cNvPr id="10" name="모서리가 둥근 직사각형 9"/>
            <p:cNvSpPr/>
            <p:nvPr/>
          </p:nvSpPr>
          <p:spPr>
            <a:xfrm>
              <a:off x="107950" y="5965037"/>
              <a:ext cx="214314" cy="142876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 smtClean="0"/>
                <a:t>3</a:t>
              </a:r>
              <a:endParaRPr lang="ko-KR" altLang="en-US" sz="1050" dirty="0" smtClean="0"/>
            </a:p>
          </p:txBody>
        </p:sp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92" y="692695"/>
            <a:ext cx="8921504" cy="2592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250505"/>
            <a:ext cx="4740275" cy="1978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250505"/>
            <a:ext cx="4283968" cy="1978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747687" y="13467"/>
            <a:ext cx="7643866" cy="499950"/>
          </a:xfrm>
        </p:spPr>
        <p:txBody>
          <a:bodyPr/>
          <a:lstStyle/>
          <a:p>
            <a:r>
              <a:rPr dirty="0" smtClean="0"/>
              <a:t>평가실시 계획 </a:t>
            </a:r>
            <a:r>
              <a:rPr lang="en-US" dirty="0" smtClean="0"/>
              <a:t>– </a:t>
            </a:r>
            <a:r>
              <a:rPr lang="en-US" sz="2800" dirty="0" smtClean="0"/>
              <a:t>6. </a:t>
            </a:r>
            <a:r>
              <a:rPr sz="2800" dirty="0" smtClean="0"/>
              <a:t>평가</a:t>
            </a:r>
            <a:r>
              <a:rPr lang="ko-KR" altLang="en-US" sz="2800" dirty="0" smtClean="0"/>
              <a:t>성취수준기준표</a:t>
            </a:r>
            <a:endParaRPr lang="en-US" altLang="ko-KR" dirty="0"/>
          </a:p>
        </p:txBody>
      </p:sp>
      <p:grpSp>
        <p:nvGrpSpPr>
          <p:cNvPr id="35" name="그룹 34"/>
          <p:cNvGrpSpPr/>
          <p:nvPr/>
        </p:nvGrpSpPr>
        <p:grpSpPr>
          <a:xfrm>
            <a:off x="0" y="5229225"/>
            <a:ext cx="9144000" cy="1628775"/>
            <a:chOff x="0" y="5229225"/>
            <a:chExt cx="9144000" cy="1628775"/>
          </a:xfrm>
        </p:grpSpPr>
        <p:sp>
          <p:nvSpPr>
            <p:cNvPr id="29" name="직사각형 28"/>
            <p:cNvSpPr/>
            <p:nvPr/>
          </p:nvSpPr>
          <p:spPr>
            <a:xfrm>
              <a:off x="0" y="5229225"/>
              <a:ext cx="9144000" cy="1628775"/>
            </a:xfrm>
            <a:prstGeom prst="rect">
              <a:avLst/>
            </a:prstGeom>
            <a:solidFill>
              <a:schemeClr val="accent1">
                <a:alpha val="14000"/>
              </a:schemeClr>
            </a:solidFill>
            <a:ln w="19050"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6773" tIns="38387" rIns="76773" bIns="38387" rtlCol="0" anchor="t"/>
            <a:lstStyle/>
            <a:p>
              <a:pPr marL="342900" indent="-342900" fontAlgn="auto">
                <a:spcBef>
                  <a:spcPct val="20000"/>
                </a:spcBef>
                <a:spcAft>
                  <a:spcPts val="0"/>
                </a:spcAft>
              </a:pPr>
              <a:r>
                <a:rPr kumimoji="0" lang="en-US" altLang="ko-KR" sz="1400" dirty="0" smtClean="0">
                  <a:solidFill>
                    <a:prstClr val="black"/>
                  </a:solidFill>
                </a:rPr>
                <a:t>	NCS 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교과목의 경우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, 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기준 문서를 바탕으로 성취 기준 내용이 작성됩니다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.</a:t>
              </a:r>
            </a:p>
            <a:p>
              <a:pPr marL="342900" indent="-342900" fontAlgn="auto">
                <a:spcBef>
                  <a:spcPct val="20000"/>
                </a:spcBef>
                <a:spcAft>
                  <a:spcPts val="0"/>
                </a:spcAft>
              </a:pPr>
              <a:r>
                <a:rPr kumimoji="0" lang="en-US" altLang="ko-KR" sz="1400" dirty="0">
                  <a:solidFill>
                    <a:prstClr val="black"/>
                  </a:solidFill>
                </a:rPr>
                <a:t>	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비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NCS 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과정의 경우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, 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종합 환산 점수 별 성취 기준 항목의 내용을 수정할 수 있습니다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.</a:t>
              </a:r>
            </a:p>
          </p:txBody>
        </p:sp>
        <p:sp>
          <p:nvSpPr>
            <p:cNvPr id="32" name="모서리가 둥근 직사각형 31"/>
            <p:cNvSpPr/>
            <p:nvPr/>
          </p:nvSpPr>
          <p:spPr>
            <a:xfrm>
              <a:off x="107950" y="5302864"/>
              <a:ext cx="214314" cy="142876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 smtClean="0"/>
                <a:t>1</a:t>
              </a:r>
              <a:endParaRPr lang="ko-KR" altLang="en-US" sz="1050" dirty="0" smtClean="0"/>
            </a:p>
          </p:txBody>
        </p:sp>
        <p:sp>
          <p:nvSpPr>
            <p:cNvPr id="42" name="모서리가 둥근 직사각형 41"/>
            <p:cNvSpPr/>
            <p:nvPr/>
          </p:nvSpPr>
          <p:spPr>
            <a:xfrm>
              <a:off x="101654" y="5550516"/>
              <a:ext cx="214314" cy="142876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 smtClean="0"/>
                <a:t>2</a:t>
              </a:r>
              <a:endParaRPr lang="ko-KR" altLang="en-US" sz="1050" dirty="0" smtClean="0"/>
            </a:p>
          </p:txBody>
        </p:sp>
      </p:grp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620688"/>
            <a:ext cx="8569647" cy="4608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747687" y="13467"/>
            <a:ext cx="7643866" cy="499950"/>
          </a:xfrm>
        </p:spPr>
        <p:txBody>
          <a:bodyPr/>
          <a:lstStyle/>
          <a:p>
            <a:r>
              <a:rPr dirty="0" smtClean="0"/>
              <a:t>평가실시 계획 </a:t>
            </a:r>
            <a:r>
              <a:rPr lang="en-US" dirty="0" smtClean="0"/>
              <a:t>– </a:t>
            </a:r>
            <a:r>
              <a:rPr lang="en-US" sz="2800" dirty="0" smtClean="0"/>
              <a:t>7. </a:t>
            </a:r>
            <a:r>
              <a:rPr sz="2800" dirty="0" smtClean="0"/>
              <a:t>평가도구검</a:t>
            </a:r>
            <a:r>
              <a:rPr sz="2800" dirty="0"/>
              <a:t>토</a:t>
            </a:r>
            <a:endParaRPr lang="en-US" altLang="ko-KR" dirty="0"/>
          </a:p>
        </p:txBody>
      </p:sp>
      <p:grpSp>
        <p:nvGrpSpPr>
          <p:cNvPr id="30" name="그룹 29"/>
          <p:cNvGrpSpPr/>
          <p:nvPr/>
        </p:nvGrpSpPr>
        <p:grpSpPr>
          <a:xfrm>
            <a:off x="0" y="5229225"/>
            <a:ext cx="9144000" cy="1628775"/>
            <a:chOff x="0" y="5229225"/>
            <a:chExt cx="9144000" cy="1628775"/>
          </a:xfrm>
        </p:grpSpPr>
        <p:sp>
          <p:nvSpPr>
            <p:cNvPr id="29" name="직사각형 28"/>
            <p:cNvSpPr/>
            <p:nvPr/>
          </p:nvSpPr>
          <p:spPr>
            <a:xfrm>
              <a:off x="0" y="5229225"/>
              <a:ext cx="9144000" cy="1628775"/>
            </a:xfrm>
            <a:prstGeom prst="rect">
              <a:avLst/>
            </a:prstGeom>
            <a:solidFill>
              <a:schemeClr val="accent1">
                <a:alpha val="14000"/>
              </a:schemeClr>
            </a:solidFill>
            <a:ln w="19050"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6773" tIns="38387" rIns="76773" bIns="38387" rtlCol="0" anchor="t"/>
            <a:lstStyle/>
            <a:p>
              <a:pPr marL="342900" indent="-342900" fontAlgn="auto">
                <a:spcBef>
                  <a:spcPct val="20000"/>
                </a:spcBef>
                <a:spcAft>
                  <a:spcPts val="0"/>
                </a:spcAft>
              </a:pPr>
              <a:r>
                <a:rPr kumimoji="0" lang="en-US" altLang="ko-KR" sz="1400" dirty="0" smtClean="0">
                  <a:solidFill>
                    <a:prstClr val="black"/>
                  </a:solidFill>
                </a:rPr>
                <a:t>	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평가지 검토항목들이 위 화면처럼 양식에 기본제공 됩니다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.</a:t>
              </a:r>
            </a:p>
            <a:p>
              <a:pPr marL="342900" indent="-342900" fontAlgn="auto">
                <a:spcBef>
                  <a:spcPct val="20000"/>
                </a:spcBef>
                <a:spcAft>
                  <a:spcPts val="0"/>
                </a:spcAft>
              </a:pPr>
              <a:r>
                <a:rPr kumimoji="0" lang="en-US" altLang="ko-KR" sz="1400" dirty="0" smtClean="0">
                  <a:solidFill>
                    <a:prstClr val="black"/>
                  </a:solidFill>
                </a:rPr>
                <a:t>	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항목의 내용은 수정 가능합니다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.</a:t>
              </a:r>
            </a:p>
            <a:p>
              <a:pPr marL="342900" indent="-342900" fontAlgn="auto">
                <a:spcBef>
                  <a:spcPct val="20000"/>
                </a:spcBef>
                <a:spcAft>
                  <a:spcPts val="0"/>
                </a:spcAft>
              </a:pPr>
              <a:r>
                <a:rPr kumimoji="0" lang="en-US" altLang="ko-KR" sz="1400" dirty="0">
                  <a:solidFill>
                    <a:prstClr val="black"/>
                  </a:solidFill>
                </a:rPr>
                <a:t>	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평가도구검토 작성 후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, 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저장하시면 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“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평가 실시 계획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” 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메뉴 내용 작성이 완료됩니다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.</a:t>
              </a:r>
            </a:p>
            <a:p>
              <a:pPr marL="342900" indent="-342900" fontAlgn="auto">
                <a:spcBef>
                  <a:spcPct val="20000"/>
                </a:spcBef>
                <a:spcAft>
                  <a:spcPts val="0"/>
                </a:spcAft>
              </a:pPr>
              <a:endParaRPr kumimoji="0" lang="en-US" altLang="ko-KR" sz="1400" dirty="0" smtClean="0">
                <a:solidFill>
                  <a:prstClr val="black"/>
                </a:solidFill>
              </a:endParaRPr>
            </a:p>
            <a:p>
              <a:pPr marL="342900" indent="-342900" fontAlgn="auto">
                <a:spcBef>
                  <a:spcPct val="20000"/>
                </a:spcBef>
                <a:spcAft>
                  <a:spcPts val="0"/>
                </a:spcAft>
              </a:pPr>
              <a:r>
                <a:rPr kumimoji="0" lang="en-US" altLang="ko-KR" sz="1400" dirty="0" smtClean="0">
                  <a:solidFill>
                    <a:prstClr val="black"/>
                  </a:solidFill>
                </a:rPr>
                <a:t>	</a:t>
              </a:r>
            </a:p>
            <a:p>
              <a:pPr marL="342900" indent="-342900" fontAlgn="auto">
                <a:spcBef>
                  <a:spcPct val="20000"/>
                </a:spcBef>
                <a:spcAft>
                  <a:spcPts val="0"/>
                </a:spcAft>
              </a:pPr>
              <a:r>
                <a:rPr kumimoji="0" lang="en-US" altLang="ko-KR" sz="1400" dirty="0" smtClean="0">
                  <a:solidFill>
                    <a:prstClr val="black"/>
                  </a:solidFill>
                </a:rPr>
                <a:t>	</a:t>
              </a:r>
            </a:p>
          </p:txBody>
        </p:sp>
        <p:sp>
          <p:nvSpPr>
            <p:cNvPr id="32" name="모서리가 둥근 직사각형 31"/>
            <p:cNvSpPr/>
            <p:nvPr/>
          </p:nvSpPr>
          <p:spPr>
            <a:xfrm>
              <a:off x="107950" y="5302864"/>
              <a:ext cx="214314" cy="142876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 smtClean="0"/>
                <a:t>1</a:t>
              </a:r>
              <a:endParaRPr lang="ko-KR" altLang="en-US" sz="1050" dirty="0" smtClean="0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07950" y="5589240"/>
              <a:ext cx="214314" cy="142876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 smtClean="0"/>
                <a:t>2</a:t>
              </a:r>
              <a:endParaRPr lang="ko-KR" altLang="en-US" sz="1050" dirty="0" smtClean="0"/>
            </a:p>
          </p:txBody>
        </p:sp>
        <p:sp>
          <p:nvSpPr>
            <p:cNvPr id="8" name="모서리가 둥근 직사각형 7"/>
            <p:cNvSpPr/>
            <p:nvPr/>
          </p:nvSpPr>
          <p:spPr>
            <a:xfrm>
              <a:off x="107950" y="5805264"/>
              <a:ext cx="214314" cy="142876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 smtClean="0"/>
                <a:t>3</a:t>
              </a:r>
              <a:endParaRPr lang="ko-KR" altLang="en-US" sz="1050" dirty="0" smtClean="0"/>
            </a:p>
          </p:txBody>
        </p:sp>
      </p:grpSp>
      <p:pic>
        <p:nvPicPr>
          <p:cNvPr id="13315" name="Picture 3"/>
          <p:cNvPicPr preferRelativeResize="0"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400" y="620688"/>
            <a:ext cx="8593200" cy="434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 txBox="1">
            <a:spLocks/>
          </p:cNvSpPr>
          <p:nvPr/>
        </p:nvSpPr>
        <p:spPr>
          <a:xfrm>
            <a:off x="428596" y="1500174"/>
            <a:ext cx="8229600" cy="1154113"/>
          </a:xfrm>
          <a:prstGeom prst="rect">
            <a:avLst/>
          </a:prstGeom>
        </p:spPr>
        <p:txBody>
          <a:bodyPr vert="horz" lIns="76773" tIns="38387" rIns="76773" bIns="38387" rtlCol="0" anchor="ctr">
            <a:noAutofit/>
          </a:bodyPr>
          <a:lstStyle/>
          <a:p>
            <a:pPr marL="0" marR="0" lvl="0" indent="0" algn="ctr" defTabSz="768004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600" dirty="0" smtClean="0">
                <a:latin typeface="HY헤드라인M" pitchFamily="18" charset="-127"/>
                <a:ea typeface="HY헤드라인M" pitchFamily="18" charset="-127"/>
                <a:cs typeface="+mj-cs"/>
              </a:rPr>
              <a:t>[ NCS ] </a:t>
            </a:r>
            <a:r>
              <a:rPr kumimoji="0" lang="ko-KR" altLang="en-US" sz="6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HY헤드라인M" pitchFamily="18" charset="-127"/>
                <a:cs typeface="+mj-cs"/>
              </a:rPr>
              <a:t>평가실행</a:t>
            </a:r>
            <a:endParaRPr kumimoji="0" lang="ko-KR" altLang="en-US" sz="6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HY헤드라인M" pitchFamily="18" charset="-127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747687" y="13467"/>
            <a:ext cx="7643866" cy="499950"/>
          </a:xfrm>
        </p:spPr>
        <p:txBody>
          <a:bodyPr/>
          <a:lstStyle/>
          <a:p>
            <a:r>
              <a:rPr lang="en-US" dirty="0" smtClean="0"/>
              <a:t>[NCS] </a:t>
            </a:r>
            <a:r>
              <a:rPr smtClean="0"/>
              <a:t>평가실행 메인화</a:t>
            </a:r>
            <a:r>
              <a:rPr/>
              <a:t>면</a:t>
            </a:r>
            <a:r>
              <a:rPr smtClean="0"/>
              <a:t> </a:t>
            </a:r>
            <a:endParaRPr lang="en-US" altLang="ko-KR" dirty="0"/>
          </a:p>
        </p:txBody>
      </p:sp>
      <p:grpSp>
        <p:nvGrpSpPr>
          <p:cNvPr id="38" name="그룹 37"/>
          <p:cNvGrpSpPr/>
          <p:nvPr/>
        </p:nvGrpSpPr>
        <p:grpSpPr>
          <a:xfrm>
            <a:off x="0" y="5357827"/>
            <a:ext cx="9144000" cy="1500174"/>
            <a:chOff x="0" y="5357827"/>
            <a:chExt cx="9144000" cy="1500174"/>
          </a:xfrm>
        </p:grpSpPr>
        <p:sp>
          <p:nvSpPr>
            <p:cNvPr id="29" name="직사각형 28"/>
            <p:cNvSpPr/>
            <p:nvPr/>
          </p:nvSpPr>
          <p:spPr>
            <a:xfrm>
              <a:off x="0" y="5357827"/>
              <a:ext cx="9144000" cy="1500174"/>
            </a:xfrm>
            <a:prstGeom prst="rect">
              <a:avLst/>
            </a:prstGeom>
            <a:solidFill>
              <a:schemeClr val="accent1">
                <a:alpha val="14000"/>
              </a:schemeClr>
            </a:solidFill>
            <a:ln w="19050"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6773" tIns="38387" rIns="76773" bIns="38387" rtlCol="0" anchor="t"/>
            <a:lstStyle/>
            <a:p>
              <a:pPr marL="342900" indent="-342900" fontAlgn="auto">
                <a:spcBef>
                  <a:spcPct val="20000"/>
                </a:spcBef>
                <a:spcAft>
                  <a:spcPts val="0"/>
                </a:spcAft>
              </a:pPr>
              <a:r>
                <a:rPr kumimoji="0" lang="en-US" altLang="ko-KR" sz="1400" dirty="0" smtClean="0">
                  <a:solidFill>
                    <a:prstClr val="black"/>
                  </a:solidFill>
                </a:rPr>
                <a:t>     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평가 실행 메인 화면에서는 평가 실행 교과목 능력단위 목록이 표기되며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, 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사전평가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, 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본 평가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, 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재평가 계획 등 내용이 구분되어 보여집니다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. </a:t>
              </a:r>
            </a:p>
            <a:p>
              <a:pPr marL="342900" indent="-342900" fontAlgn="auto">
                <a:spcBef>
                  <a:spcPct val="20000"/>
                </a:spcBef>
                <a:spcAft>
                  <a:spcPts val="0"/>
                </a:spcAft>
              </a:pPr>
              <a:r>
                <a:rPr kumimoji="0" lang="en-US" altLang="ko-KR" sz="1400" dirty="0" smtClean="0">
                  <a:solidFill>
                    <a:prstClr val="black"/>
                  </a:solidFill>
                </a:rPr>
                <a:t>	O/X 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아이콘을 통해 어떤 항목의 내용이 누락되어 있는지 확인할 수 있습니다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.</a:t>
              </a:r>
              <a:r>
                <a:rPr kumimoji="0" lang="en-US" altLang="ko-KR" sz="1400" dirty="0">
                  <a:solidFill>
                    <a:prstClr val="black"/>
                  </a:solidFill>
                </a:rPr>
                <a:t>	</a:t>
              </a:r>
              <a:endParaRPr kumimoji="0" lang="en-US" altLang="ko-KR" sz="1400" dirty="0" smtClean="0">
                <a:solidFill>
                  <a:prstClr val="black"/>
                </a:solidFill>
              </a:endParaRPr>
            </a:p>
            <a:p>
              <a:pPr marL="342900" indent="-342900" fontAlgn="auto">
                <a:spcBef>
                  <a:spcPct val="20000"/>
                </a:spcBef>
                <a:spcAft>
                  <a:spcPts val="0"/>
                </a:spcAft>
              </a:pPr>
              <a:r>
                <a:rPr kumimoji="0" lang="en-US" altLang="ko-KR" sz="1400" dirty="0">
                  <a:solidFill>
                    <a:prstClr val="black"/>
                  </a:solidFill>
                </a:rPr>
                <a:t> 	</a:t>
              </a:r>
              <a:r>
                <a:rPr kumimoji="0" lang="ko-KR" altLang="en-US" sz="1400" dirty="0">
                  <a:solidFill>
                    <a:prstClr val="black"/>
                  </a:solidFill>
                </a:rPr>
                <a:t>화면 아래에 위치한 달력을 통해 일정을 관리하고 등록할 수 있습니다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.</a:t>
              </a:r>
              <a:endParaRPr kumimoji="0" lang="en-US" altLang="ko-KR" sz="1400" dirty="0">
                <a:solidFill>
                  <a:prstClr val="black"/>
                </a:solidFill>
              </a:endParaRPr>
            </a:p>
            <a:p>
              <a:pPr marL="342900" indent="-342900" fontAlgn="auto">
                <a:spcBef>
                  <a:spcPct val="20000"/>
                </a:spcBef>
                <a:spcAft>
                  <a:spcPts val="0"/>
                </a:spcAft>
              </a:pPr>
              <a:endParaRPr kumimoji="0" lang="ko-KR" altLang="en-US" sz="1400" dirty="0">
                <a:solidFill>
                  <a:prstClr val="black"/>
                </a:solidFill>
              </a:endParaRPr>
            </a:p>
          </p:txBody>
        </p:sp>
        <p:grpSp>
          <p:nvGrpSpPr>
            <p:cNvPr id="35" name="그룹 34"/>
            <p:cNvGrpSpPr/>
            <p:nvPr/>
          </p:nvGrpSpPr>
          <p:grpSpPr>
            <a:xfrm>
              <a:off x="99165" y="5444449"/>
              <a:ext cx="216803" cy="836296"/>
              <a:chOff x="99165" y="5444449"/>
              <a:chExt cx="216803" cy="836296"/>
            </a:xfrm>
          </p:grpSpPr>
          <p:sp>
            <p:nvSpPr>
              <p:cNvPr id="23" name="모서리가 둥근 직사각형 22"/>
              <p:cNvSpPr/>
              <p:nvPr/>
            </p:nvSpPr>
            <p:spPr>
              <a:xfrm>
                <a:off x="99165" y="5444449"/>
                <a:ext cx="214314" cy="142876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sz="1050" dirty="0" smtClean="0"/>
                  <a:t>1</a:t>
                </a:r>
                <a:endParaRPr lang="ko-KR" altLang="en-US" sz="1050" dirty="0" smtClean="0"/>
              </a:p>
            </p:txBody>
          </p:sp>
          <p:sp>
            <p:nvSpPr>
              <p:cNvPr id="42" name="모서리가 둥근 직사각형 41"/>
              <p:cNvSpPr/>
              <p:nvPr/>
            </p:nvSpPr>
            <p:spPr>
              <a:xfrm>
                <a:off x="101654" y="6137869"/>
                <a:ext cx="214314" cy="142876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sz="1050" dirty="0" smtClean="0"/>
                  <a:t>3</a:t>
                </a:r>
                <a:endParaRPr lang="ko-KR" altLang="en-US" sz="1050" dirty="0" smtClean="0"/>
              </a:p>
            </p:txBody>
          </p:sp>
          <p:sp>
            <p:nvSpPr>
              <p:cNvPr id="12" name="모서리가 둥근 직사각형 11"/>
              <p:cNvSpPr/>
              <p:nvPr/>
            </p:nvSpPr>
            <p:spPr>
              <a:xfrm>
                <a:off x="101654" y="5877272"/>
                <a:ext cx="214314" cy="142876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sz="1050" dirty="0" smtClean="0"/>
                  <a:t>2</a:t>
                </a:r>
                <a:endParaRPr lang="ko-KR" altLang="en-US" sz="1050" dirty="0" smtClean="0"/>
              </a:p>
            </p:txBody>
          </p:sp>
        </p:grpSp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55" y="548679"/>
            <a:ext cx="8991466" cy="3384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588" y="3906763"/>
            <a:ext cx="9113709" cy="1394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747687" y="13467"/>
            <a:ext cx="7643866" cy="499950"/>
          </a:xfrm>
        </p:spPr>
        <p:txBody>
          <a:bodyPr/>
          <a:lstStyle/>
          <a:p>
            <a:r>
              <a:rPr lang="en-US" dirty="0" smtClean="0"/>
              <a:t>[NCS] </a:t>
            </a:r>
            <a:r>
              <a:rPr dirty="0" smtClean="0"/>
              <a:t>평가실행 </a:t>
            </a:r>
            <a:r>
              <a:rPr lang="en-US" dirty="0" smtClean="0"/>
              <a:t>- </a:t>
            </a:r>
            <a:r>
              <a:rPr dirty="0" smtClean="0"/>
              <a:t>사전평가</a:t>
            </a:r>
            <a:endParaRPr lang="en-US" altLang="ko-KR" dirty="0"/>
          </a:p>
        </p:txBody>
      </p:sp>
      <p:grpSp>
        <p:nvGrpSpPr>
          <p:cNvPr id="50" name="그룹 49"/>
          <p:cNvGrpSpPr/>
          <p:nvPr/>
        </p:nvGrpSpPr>
        <p:grpSpPr>
          <a:xfrm>
            <a:off x="0" y="5357827"/>
            <a:ext cx="9144000" cy="1500174"/>
            <a:chOff x="0" y="5357827"/>
            <a:chExt cx="9144000" cy="1500174"/>
          </a:xfrm>
        </p:grpSpPr>
        <p:sp>
          <p:nvSpPr>
            <p:cNvPr id="29" name="직사각형 28"/>
            <p:cNvSpPr/>
            <p:nvPr/>
          </p:nvSpPr>
          <p:spPr>
            <a:xfrm>
              <a:off x="0" y="5357827"/>
              <a:ext cx="9144000" cy="1500174"/>
            </a:xfrm>
            <a:prstGeom prst="rect">
              <a:avLst/>
            </a:prstGeom>
            <a:solidFill>
              <a:schemeClr val="accent1">
                <a:alpha val="14000"/>
              </a:schemeClr>
            </a:solidFill>
            <a:ln w="19050"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6773" tIns="38387" rIns="76773" bIns="38387" rtlCol="0" anchor="t"/>
            <a:lstStyle/>
            <a:p>
              <a:pPr marL="342900" indent="-342900" fontAlgn="auto">
                <a:spcBef>
                  <a:spcPct val="20000"/>
                </a:spcBef>
                <a:spcAft>
                  <a:spcPts val="0"/>
                </a:spcAft>
              </a:pPr>
              <a:r>
                <a:rPr kumimoji="0" lang="en-US" altLang="ko-KR" sz="1400" dirty="0" smtClean="0">
                  <a:solidFill>
                    <a:prstClr val="black"/>
                  </a:solidFill>
                </a:rPr>
                <a:t>	NCS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평가실행 메뉴에서 과정을 선택하고 사전평가 오른쪽 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“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바로 가기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” 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버튼을 클릭합니다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.</a:t>
              </a:r>
            </a:p>
            <a:p>
              <a:pPr marL="342900" indent="-342900" fontAlgn="auto">
                <a:spcBef>
                  <a:spcPct val="20000"/>
                </a:spcBef>
                <a:spcAft>
                  <a:spcPts val="0"/>
                </a:spcAft>
              </a:pPr>
              <a:r>
                <a:rPr kumimoji="0" lang="en-US" altLang="ko-KR" sz="1400" dirty="0" smtClean="0">
                  <a:solidFill>
                    <a:prstClr val="black"/>
                  </a:solidFill>
                </a:rPr>
                <a:t>	“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바로 가기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” 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버튼을 클릭하면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, </a:t>
              </a:r>
              <a:r>
                <a:rPr kumimoji="0" lang="ko-KR" altLang="en-US" sz="1400" b="1" dirty="0" smtClean="0">
                  <a:solidFill>
                    <a:prstClr val="black"/>
                  </a:solidFill>
                </a:rPr>
                <a:t>사전 평가 진행 일자와 진행할 시간을 선택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할 수 있습니다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.</a:t>
              </a:r>
            </a:p>
            <a:p>
              <a:pPr marL="342900" indent="-342900" fontAlgn="auto">
                <a:spcBef>
                  <a:spcPct val="20000"/>
                </a:spcBef>
                <a:spcAft>
                  <a:spcPts val="0"/>
                </a:spcAft>
              </a:pPr>
              <a:r>
                <a:rPr kumimoji="0" lang="en-US" altLang="ko-KR" sz="1400" dirty="0" smtClean="0">
                  <a:solidFill>
                    <a:prstClr val="black"/>
                  </a:solidFill>
                </a:rPr>
                <a:t>	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사전평가 </a:t>
              </a:r>
              <a:r>
                <a:rPr kumimoji="0" lang="ko-KR" altLang="en-US" sz="1400" dirty="0" err="1" smtClean="0">
                  <a:solidFill>
                    <a:prstClr val="black"/>
                  </a:solidFill>
                </a:rPr>
                <a:t>응시율과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 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자가진단 </a:t>
              </a:r>
              <a:r>
                <a:rPr kumimoji="0" lang="ko-KR" altLang="en-US" sz="1400" dirty="0" err="1" smtClean="0">
                  <a:solidFill>
                    <a:prstClr val="black"/>
                  </a:solidFill>
                </a:rPr>
                <a:t>응시율을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 확인할 수 있습니다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.  	</a:t>
              </a:r>
            </a:p>
            <a:p>
              <a:pPr marL="342900" indent="-342900" fontAlgn="auto">
                <a:spcBef>
                  <a:spcPct val="20000"/>
                </a:spcBef>
                <a:spcAft>
                  <a:spcPts val="0"/>
                </a:spcAft>
              </a:pPr>
              <a:r>
                <a:rPr kumimoji="0" lang="en-US" altLang="ko-KR" sz="1400" dirty="0" smtClean="0">
                  <a:solidFill>
                    <a:prstClr val="black"/>
                  </a:solidFill>
                </a:rPr>
                <a:t>	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하단에서 각 평가 별 응시자 목록과 응시 내용 확인이 가능합니다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.</a:t>
              </a:r>
              <a:endParaRPr kumimoji="0" lang="ko-KR" altLang="en-US" sz="1400" dirty="0">
                <a:solidFill>
                  <a:prstClr val="black"/>
                </a:solidFill>
              </a:endParaRPr>
            </a:p>
          </p:txBody>
        </p:sp>
        <p:sp>
          <p:nvSpPr>
            <p:cNvPr id="23" name="모서리가 둥근 직사각형 22"/>
            <p:cNvSpPr/>
            <p:nvPr/>
          </p:nvSpPr>
          <p:spPr>
            <a:xfrm>
              <a:off x="99165" y="5444449"/>
              <a:ext cx="214314" cy="142876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 smtClean="0"/>
                <a:t>1</a:t>
              </a:r>
              <a:endParaRPr lang="ko-KR" altLang="en-US" sz="1050" dirty="0" smtClean="0"/>
            </a:p>
          </p:txBody>
        </p:sp>
        <p:sp>
          <p:nvSpPr>
            <p:cNvPr id="42" name="모서리가 둥근 직사각형 41"/>
            <p:cNvSpPr/>
            <p:nvPr/>
          </p:nvSpPr>
          <p:spPr>
            <a:xfrm>
              <a:off x="101654" y="5690302"/>
              <a:ext cx="214314" cy="142876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 smtClean="0"/>
                <a:t>2</a:t>
              </a:r>
              <a:endParaRPr lang="ko-KR" altLang="en-US" sz="1050" dirty="0" smtClean="0"/>
            </a:p>
          </p:txBody>
        </p:sp>
        <p:sp>
          <p:nvSpPr>
            <p:cNvPr id="44" name="모서리가 둥근 직사각형 43"/>
            <p:cNvSpPr/>
            <p:nvPr/>
          </p:nvSpPr>
          <p:spPr>
            <a:xfrm>
              <a:off x="101654" y="5943102"/>
              <a:ext cx="214314" cy="142876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 smtClean="0"/>
                <a:t>3</a:t>
              </a:r>
              <a:endParaRPr lang="ko-KR" altLang="en-US" sz="1050" dirty="0" smtClean="0"/>
            </a:p>
          </p:txBody>
        </p:sp>
        <p:sp>
          <p:nvSpPr>
            <p:cNvPr id="56" name="모서리가 둥근 직사각형 55"/>
            <p:cNvSpPr/>
            <p:nvPr/>
          </p:nvSpPr>
          <p:spPr>
            <a:xfrm>
              <a:off x="101654" y="6198606"/>
              <a:ext cx="214314" cy="142876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 smtClean="0"/>
                <a:t>4</a:t>
              </a:r>
              <a:endParaRPr lang="ko-KR" altLang="en-US" sz="1050" dirty="0" smtClean="0"/>
            </a:p>
          </p:txBody>
        </p:sp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718" y="1062261"/>
            <a:ext cx="8964488" cy="1057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6305"/>
            <a:ext cx="1419225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0" y="2153257"/>
            <a:ext cx="8930680" cy="1818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0" y="4037969"/>
            <a:ext cx="8930680" cy="1191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747687" y="13467"/>
            <a:ext cx="7643866" cy="499950"/>
          </a:xfrm>
        </p:spPr>
        <p:txBody>
          <a:bodyPr/>
          <a:lstStyle/>
          <a:p>
            <a:r>
              <a:rPr lang="en-US" dirty="0" smtClean="0"/>
              <a:t>[NCS] </a:t>
            </a:r>
            <a:r>
              <a:rPr dirty="0" smtClean="0"/>
              <a:t>평가실행 </a:t>
            </a:r>
            <a:r>
              <a:rPr lang="en-US" dirty="0" smtClean="0"/>
              <a:t>– </a:t>
            </a:r>
            <a:r>
              <a:rPr lang="ko-KR" altLang="en-US" dirty="0" smtClean="0"/>
              <a:t>훈련성과평가</a:t>
            </a:r>
            <a:endParaRPr lang="en-US" altLang="ko-KR" dirty="0"/>
          </a:p>
        </p:txBody>
      </p:sp>
      <p:grpSp>
        <p:nvGrpSpPr>
          <p:cNvPr id="41" name="그룹 40"/>
          <p:cNvGrpSpPr/>
          <p:nvPr/>
        </p:nvGrpSpPr>
        <p:grpSpPr>
          <a:xfrm>
            <a:off x="0" y="5247503"/>
            <a:ext cx="9144000" cy="1610498"/>
            <a:chOff x="0" y="5247503"/>
            <a:chExt cx="9144000" cy="1610498"/>
          </a:xfrm>
        </p:grpSpPr>
        <p:sp>
          <p:nvSpPr>
            <p:cNvPr id="23" name="모서리가 둥근 직사각형 22"/>
            <p:cNvSpPr/>
            <p:nvPr/>
          </p:nvSpPr>
          <p:spPr>
            <a:xfrm>
              <a:off x="99165" y="5341350"/>
              <a:ext cx="214314" cy="142876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 smtClean="0"/>
                <a:t>1</a:t>
              </a:r>
              <a:endParaRPr lang="ko-KR" altLang="en-US" sz="1050" dirty="0" smtClean="0"/>
            </a:p>
          </p:txBody>
        </p:sp>
        <p:sp>
          <p:nvSpPr>
            <p:cNvPr id="42" name="모서리가 둥근 직사각형 41"/>
            <p:cNvSpPr/>
            <p:nvPr/>
          </p:nvSpPr>
          <p:spPr>
            <a:xfrm>
              <a:off x="101654" y="5603679"/>
              <a:ext cx="214314" cy="142876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 smtClean="0"/>
                <a:t>2</a:t>
              </a:r>
              <a:endParaRPr lang="ko-KR" altLang="en-US" sz="1050" dirty="0" smtClean="0"/>
            </a:p>
          </p:txBody>
        </p:sp>
        <p:sp>
          <p:nvSpPr>
            <p:cNvPr id="44" name="모서리가 둥근 직사각형 43"/>
            <p:cNvSpPr/>
            <p:nvPr/>
          </p:nvSpPr>
          <p:spPr>
            <a:xfrm>
              <a:off x="101654" y="5856479"/>
              <a:ext cx="214314" cy="142876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 smtClean="0"/>
                <a:t>3</a:t>
              </a:r>
              <a:endParaRPr lang="ko-KR" altLang="en-US" sz="1050" dirty="0" smtClean="0"/>
            </a:p>
          </p:txBody>
        </p:sp>
        <p:sp>
          <p:nvSpPr>
            <p:cNvPr id="56" name="모서리가 둥근 직사각형 55"/>
            <p:cNvSpPr/>
            <p:nvPr/>
          </p:nvSpPr>
          <p:spPr>
            <a:xfrm>
              <a:off x="101654" y="6111983"/>
              <a:ext cx="214314" cy="142876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 smtClean="0"/>
                <a:t>4</a:t>
              </a:r>
              <a:endParaRPr lang="ko-KR" altLang="en-US" sz="1050" dirty="0" smtClean="0"/>
            </a:p>
          </p:txBody>
        </p:sp>
        <p:sp>
          <p:nvSpPr>
            <p:cNvPr id="49" name="직사각형 48"/>
            <p:cNvSpPr/>
            <p:nvPr/>
          </p:nvSpPr>
          <p:spPr>
            <a:xfrm>
              <a:off x="0" y="5247503"/>
              <a:ext cx="9144000" cy="1610498"/>
            </a:xfrm>
            <a:prstGeom prst="rect">
              <a:avLst/>
            </a:prstGeom>
            <a:solidFill>
              <a:schemeClr val="accent1">
                <a:alpha val="14000"/>
              </a:schemeClr>
            </a:solidFill>
            <a:ln w="19050"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6773" tIns="38387" rIns="76773" bIns="38387" rtlCol="0" anchor="t"/>
            <a:lstStyle/>
            <a:p>
              <a:pPr marL="342900" indent="-342900" fontAlgn="auto">
                <a:spcBef>
                  <a:spcPct val="20000"/>
                </a:spcBef>
                <a:spcAft>
                  <a:spcPts val="0"/>
                </a:spcAft>
              </a:pPr>
              <a:r>
                <a:rPr kumimoji="0" lang="en-US" altLang="ko-KR" sz="1400" dirty="0" smtClean="0">
                  <a:solidFill>
                    <a:prstClr val="black"/>
                  </a:solidFill>
                </a:rPr>
                <a:t>	NCS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평가실행 메뉴에서 과정과 평가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(</a:t>
              </a:r>
              <a:r>
                <a:rPr kumimoji="0" lang="ko-KR" altLang="en-US" sz="1400" dirty="0" err="1" smtClean="0">
                  <a:solidFill>
                    <a:prstClr val="black"/>
                  </a:solidFill>
                </a:rPr>
                <a:t>본평가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 또는 재평가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)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를 선택합니다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. </a:t>
              </a:r>
            </a:p>
            <a:p>
              <a:pPr marL="342900" indent="-342900" fontAlgn="auto">
                <a:spcBef>
                  <a:spcPct val="20000"/>
                </a:spcBef>
                <a:spcAft>
                  <a:spcPts val="0"/>
                </a:spcAft>
              </a:pPr>
              <a:r>
                <a:rPr kumimoji="0" lang="en-US" altLang="ko-KR" sz="1400" dirty="0" smtClean="0">
                  <a:solidFill>
                    <a:prstClr val="black"/>
                  </a:solidFill>
                </a:rPr>
                <a:t>	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평가를 실행할 일자와 진행할 시간을 입력하고 저장합니다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.	</a:t>
              </a:r>
            </a:p>
            <a:p>
              <a:pPr marL="342900" indent="-342900" fontAlgn="auto">
                <a:spcBef>
                  <a:spcPct val="20000"/>
                </a:spcBef>
                <a:spcAft>
                  <a:spcPts val="0"/>
                </a:spcAft>
              </a:pPr>
              <a:r>
                <a:rPr kumimoji="0" lang="en-US" altLang="ko-KR" sz="1400" b="1" dirty="0" smtClean="0">
                  <a:solidFill>
                    <a:prstClr val="black"/>
                  </a:solidFill>
                </a:rPr>
                <a:t>	</a:t>
              </a:r>
              <a:r>
                <a:rPr kumimoji="0" lang="ko-KR" altLang="en-US" sz="1400" b="1" dirty="0" smtClean="0">
                  <a:solidFill>
                    <a:prstClr val="black"/>
                  </a:solidFill>
                </a:rPr>
                <a:t>일자와 진행 시간을 입력하고 저장하면</a:t>
              </a:r>
              <a:r>
                <a:rPr kumimoji="0" lang="en-US" altLang="ko-KR" sz="1400" b="1" dirty="0" smtClean="0">
                  <a:solidFill>
                    <a:prstClr val="black"/>
                  </a:solidFill>
                </a:rPr>
                <a:t>, </a:t>
              </a:r>
              <a:r>
                <a:rPr kumimoji="0" lang="ko-KR" altLang="en-US" sz="1400" b="1" dirty="0" smtClean="0">
                  <a:solidFill>
                    <a:prstClr val="black"/>
                  </a:solidFill>
                </a:rPr>
                <a:t>훈련생 학사행정 로그인 시</a:t>
              </a:r>
              <a:r>
                <a:rPr kumimoji="0" lang="en-US" altLang="ko-KR" sz="1400" b="1" dirty="0" smtClean="0">
                  <a:solidFill>
                    <a:prstClr val="black"/>
                  </a:solidFill>
                </a:rPr>
                <a:t>, </a:t>
              </a:r>
              <a:r>
                <a:rPr kumimoji="0" lang="ko-KR" altLang="en-US" sz="1400" b="1" dirty="0" smtClean="0">
                  <a:solidFill>
                    <a:prstClr val="black"/>
                  </a:solidFill>
                </a:rPr>
                <a:t>진행 중인 평가 항목에 나타납니다</a:t>
              </a:r>
              <a:r>
                <a:rPr kumimoji="0" lang="en-US" altLang="ko-KR" sz="1400" b="1" dirty="0" smtClean="0">
                  <a:solidFill>
                    <a:prstClr val="black"/>
                  </a:solidFill>
                </a:rPr>
                <a:t>.</a:t>
              </a:r>
              <a:endParaRPr kumimoji="0" lang="en-US" altLang="ko-KR" sz="1400" b="1" dirty="0">
                <a:solidFill>
                  <a:prstClr val="black"/>
                </a:solidFill>
              </a:endParaRPr>
            </a:p>
            <a:p>
              <a:pPr marL="342900" indent="-342900" fontAlgn="auto">
                <a:spcBef>
                  <a:spcPct val="20000"/>
                </a:spcBef>
                <a:spcAft>
                  <a:spcPts val="0"/>
                </a:spcAft>
              </a:pPr>
              <a:r>
                <a:rPr kumimoji="0" lang="en-US" altLang="ko-KR" sz="1400" b="1" dirty="0" smtClean="0">
                  <a:solidFill>
                    <a:prstClr val="black"/>
                  </a:solidFill>
                </a:rPr>
                <a:t>	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해당 평가의 훈련생 목록이 보여지며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, “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응시 확인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” 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버튼을 클릭해서 훈련생이 제출한 내용을 확인할 수 있습니다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.</a:t>
              </a:r>
            </a:p>
            <a:p>
              <a:pPr marL="342900" indent="-342900" fontAlgn="auto">
                <a:spcBef>
                  <a:spcPct val="20000"/>
                </a:spcBef>
                <a:spcAft>
                  <a:spcPts val="0"/>
                </a:spcAft>
              </a:pPr>
              <a:r>
                <a:rPr kumimoji="0" lang="en-US" altLang="ko-KR" sz="1400" b="1" dirty="0" smtClean="0">
                  <a:solidFill>
                    <a:prstClr val="black"/>
                  </a:solidFill>
                </a:rPr>
                <a:t>	(* </a:t>
              </a:r>
              <a:r>
                <a:rPr kumimoji="0" lang="ko-KR" altLang="en-US" sz="1400" b="1" dirty="0" smtClean="0">
                  <a:solidFill>
                    <a:prstClr val="black"/>
                  </a:solidFill>
                </a:rPr>
                <a:t>재평가</a:t>
              </a:r>
              <a:r>
                <a:rPr kumimoji="0" lang="en-US" altLang="ko-KR" sz="1400" b="1" dirty="0" smtClean="0">
                  <a:solidFill>
                    <a:prstClr val="black"/>
                  </a:solidFill>
                </a:rPr>
                <a:t>(2</a:t>
              </a:r>
              <a:r>
                <a:rPr kumimoji="0" lang="ko-KR" altLang="en-US" sz="1400" b="1" dirty="0" smtClean="0">
                  <a:solidFill>
                    <a:prstClr val="black"/>
                  </a:solidFill>
                </a:rPr>
                <a:t>차</a:t>
              </a:r>
              <a:r>
                <a:rPr kumimoji="0" lang="en-US" altLang="ko-KR" sz="1400" b="1" dirty="0" smtClean="0">
                  <a:solidFill>
                    <a:prstClr val="black"/>
                  </a:solidFill>
                </a:rPr>
                <a:t>, 3</a:t>
              </a:r>
              <a:r>
                <a:rPr kumimoji="0" lang="ko-KR" altLang="en-US" sz="1400" b="1" dirty="0" smtClean="0">
                  <a:solidFill>
                    <a:prstClr val="black"/>
                  </a:solidFill>
                </a:rPr>
                <a:t>차</a:t>
              </a:r>
              <a:r>
                <a:rPr kumimoji="0" lang="en-US" altLang="ko-KR" sz="1400" b="1" dirty="0" smtClean="0">
                  <a:solidFill>
                    <a:prstClr val="black"/>
                  </a:solidFill>
                </a:rPr>
                <a:t>)</a:t>
              </a:r>
              <a:r>
                <a:rPr kumimoji="0" lang="ko-KR" altLang="en-US" sz="1400" b="1" dirty="0" smtClean="0">
                  <a:solidFill>
                    <a:prstClr val="black"/>
                  </a:solidFill>
                </a:rPr>
                <a:t>도 동일한 방법으로 진행합니다</a:t>
              </a:r>
              <a:r>
                <a:rPr kumimoji="0" lang="en-US" altLang="ko-KR" sz="1400" b="1" dirty="0" smtClean="0">
                  <a:solidFill>
                    <a:prstClr val="black"/>
                  </a:solidFill>
                </a:rPr>
                <a:t>.)</a:t>
              </a:r>
              <a:endParaRPr kumimoji="0" lang="ko-KR" altLang="en-US" sz="1400" b="1" dirty="0">
                <a:solidFill>
                  <a:prstClr val="black"/>
                </a:solidFill>
              </a:endParaRPr>
            </a:p>
          </p:txBody>
        </p:sp>
      </p:grp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0688"/>
            <a:ext cx="9036496" cy="172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693" y="2348880"/>
            <a:ext cx="8675787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 txBox="1">
            <a:spLocks/>
          </p:cNvSpPr>
          <p:nvPr/>
        </p:nvSpPr>
        <p:spPr>
          <a:xfrm>
            <a:off x="428596" y="1500174"/>
            <a:ext cx="8229600" cy="1154113"/>
          </a:xfrm>
          <a:prstGeom prst="rect">
            <a:avLst/>
          </a:prstGeom>
        </p:spPr>
        <p:txBody>
          <a:bodyPr vert="horz" lIns="76773" tIns="38387" rIns="76773" bIns="38387" rtlCol="0" anchor="ctr">
            <a:noAutofit/>
          </a:bodyPr>
          <a:lstStyle/>
          <a:p>
            <a:pPr marL="0" marR="0" lvl="0" indent="0" algn="ctr" defTabSz="768004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600" dirty="0" smtClean="0">
                <a:latin typeface="HY헤드라인M" pitchFamily="18" charset="-127"/>
                <a:ea typeface="HY헤드라인M" pitchFamily="18" charset="-127"/>
                <a:cs typeface="+mj-cs"/>
              </a:rPr>
              <a:t>[ NCS ] </a:t>
            </a:r>
            <a:r>
              <a:rPr kumimoji="0" lang="ko-KR" altLang="en-US" sz="6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HY헤드라인M" pitchFamily="18" charset="-127"/>
                <a:cs typeface="+mj-cs"/>
              </a:rPr>
              <a:t>평가결과</a:t>
            </a:r>
            <a:endParaRPr kumimoji="0" lang="ko-KR" altLang="en-US" sz="6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HY헤드라인M" pitchFamily="18" charset="-127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학사행정관리시스템 </a:t>
            </a:r>
            <a:r>
              <a:rPr lang="ko-KR" altLang="en-US" dirty="0" err="1"/>
              <a:t>메인화면</a:t>
            </a:r>
            <a:r>
              <a:rPr lang="en-US" altLang="ko-KR" dirty="0" smtClean="0"/>
              <a:t>(2/2</a:t>
            </a:r>
            <a:r>
              <a:rPr lang="en-US" altLang="ko-KR" dirty="0"/>
              <a:t>)</a:t>
            </a:r>
            <a:endParaRPr lang="ko-KR" altLang="en-US" dirty="0"/>
          </a:p>
        </p:txBody>
      </p:sp>
      <p:grpSp>
        <p:nvGrpSpPr>
          <p:cNvPr id="14" name="그룹 13"/>
          <p:cNvGrpSpPr/>
          <p:nvPr/>
        </p:nvGrpSpPr>
        <p:grpSpPr>
          <a:xfrm>
            <a:off x="0" y="5643575"/>
            <a:ext cx="9144000" cy="1214425"/>
            <a:chOff x="0" y="5643575"/>
            <a:chExt cx="9144000" cy="1214425"/>
          </a:xfrm>
        </p:grpSpPr>
        <p:sp>
          <p:nvSpPr>
            <p:cNvPr id="9" name="직사각형 8"/>
            <p:cNvSpPr/>
            <p:nvPr/>
          </p:nvSpPr>
          <p:spPr>
            <a:xfrm>
              <a:off x="0" y="5643575"/>
              <a:ext cx="9144000" cy="1214425"/>
            </a:xfrm>
            <a:prstGeom prst="rect">
              <a:avLst/>
            </a:prstGeom>
            <a:solidFill>
              <a:schemeClr val="accent1">
                <a:alpha val="14000"/>
              </a:schemeClr>
            </a:solidFill>
            <a:ln w="19050"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6773" tIns="38387" rIns="76773" bIns="38387" rtlCol="0" anchor="t"/>
            <a:lstStyle/>
            <a:p>
              <a:pPr marL="342900" lvl="0" indent="-342900" fontAlgn="auto">
                <a:spcBef>
                  <a:spcPct val="20000"/>
                </a:spcBef>
                <a:spcAft>
                  <a:spcPts val="0"/>
                </a:spcAft>
              </a:pPr>
              <a:r>
                <a:rPr kumimoji="0" lang="en-US" altLang="ko-KR" sz="1400" dirty="0" smtClean="0">
                  <a:solidFill>
                    <a:prstClr val="black"/>
                  </a:solidFill>
                </a:rPr>
                <a:t>	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관리자 권한으로 교직원 아이디 관리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, 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권한 설정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, 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문자 알림 등록이 가능합니다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.</a:t>
              </a:r>
            </a:p>
            <a:p>
              <a:pPr marL="342900" lvl="0" indent="-342900" fontAlgn="auto">
                <a:spcBef>
                  <a:spcPct val="20000"/>
                </a:spcBef>
                <a:spcAft>
                  <a:spcPts val="0"/>
                </a:spcAft>
              </a:pPr>
              <a:r>
                <a:rPr kumimoji="0" lang="en-US" altLang="ko-KR" sz="1400" dirty="0">
                  <a:solidFill>
                    <a:prstClr val="black"/>
                  </a:solidFill>
                </a:rPr>
                <a:t> 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     “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접속 유지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”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버튼 클릭으로 </a:t>
              </a:r>
              <a:r>
                <a:rPr kumimoji="0" lang="ko-KR" altLang="en-US" sz="1400" dirty="0">
                  <a:solidFill>
                    <a:prstClr val="black"/>
                  </a:solidFill>
                </a:rPr>
                <a:t>장기간 접속유지상태를 설정 할 수 있습니다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.</a:t>
              </a:r>
            </a:p>
            <a:p>
              <a:pPr marL="342900" lvl="0" indent="-342900" fontAlgn="auto">
                <a:spcBef>
                  <a:spcPct val="20000"/>
                </a:spcBef>
                <a:spcAft>
                  <a:spcPts val="0"/>
                </a:spcAft>
              </a:pPr>
              <a:r>
                <a:rPr kumimoji="0" lang="en-US" altLang="ko-KR" sz="1400" dirty="0">
                  <a:solidFill>
                    <a:prstClr val="black"/>
                  </a:solidFill>
                </a:rPr>
                <a:t>	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“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문자 발송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”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버튼 클릭 후 문자 내용을 작성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, 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발송할 수 있습니다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.(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문자 전송 금액을 먼저 충전해야 합니다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.)</a:t>
              </a:r>
            </a:p>
            <a:p>
              <a:pPr marL="342900" lvl="0" indent="-342900" fontAlgn="auto">
                <a:spcBef>
                  <a:spcPct val="20000"/>
                </a:spcBef>
                <a:spcAft>
                  <a:spcPts val="0"/>
                </a:spcAft>
              </a:pPr>
              <a:r>
                <a:rPr kumimoji="0" lang="en-US" altLang="ko-KR" sz="1400" dirty="0">
                  <a:solidFill>
                    <a:prstClr val="black"/>
                  </a:solidFill>
                </a:rPr>
                <a:t>	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“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학생 로그인 인증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”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버튼은 훈련생들에게 인증 번호를 부여하기 위한 메뉴입니다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.	</a:t>
              </a:r>
            </a:p>
            <a:p>
              <a:pPr marL="342900" lvl="0" indent="-342900" fontAlgn="auto">
                <a:spcBef>
                  <a:spcPct val="20000"/>
                </a:spcBef>
                <a:spcAft>
                  <a:spcPts val="0"/>
                </a:spcAft>
              </a:pPr>
              <a:r>
                <a:rPr kumimoji="0" lang="en-US" altLang="ko-KR" sz="1400" dirty="0" smtClean="0">
                  <a:solidFill>
                    <a:prstClr val="black"/>
                  </a:solidFill>
                </a:rPr>
                <a:t> </a:t>
              </a:r>
              <a:endParaRPr kumimoji="0" lang="ko-KR" altLang="en-US" sz="1400" dirty="0">
                <a:solidFill>
                  <a:prstClr val="black"/>
                </a:solidFill>
              </a:endParaRPr>
            </a:p>
          </p:txBody>
        </p:sp>
        <p:sp>
          <p:nvSpPr>
            <p:cNvPr id="17" name="모서리가 둥근 직사각형 16"/>
            <p:cNvSpPr/>
            <p:nvPr/>
          </p:nvSpPr>
          <p:spPr>
            <a:xfrm>
              <a:off x="108008" y="5715016"/>
              <a:ext cx="214314" cy="142876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 smtClean="0"/>
                <a:t>1</a:t>
              </a:r>
              <a:endParaRPr lang="ko-KR" altLang="en-US" sz="1050" dirty="0" smtClean="0"/>
            </a:p>
          </p:txBody>
        </p:sp>
        <p:sp>
          <p:nvSpPr>
            <p:cNvPr id="23" name="모서리가 둥근 직사각형 22"/>
            <p:cNvSpPr/>
            <p:nvPr/>
          </p:nvSpPr>
          <p:spPr>
            <a:xfrm>
              <a:off x="106242" y="5983350"/>
              <a:ext cx="214314" cy="142876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 smtClean="0"/>
                <a:t>2</a:t>
              </a:r>
              <a:endParaRPr lang="ko-KR" altLang="en-US" sz="1050" dirty="0" smtClean="0"/>
            </a:p>
          </p:txBody>
        </p:sp>
        <p:sp>
          <p:nvSpPr>
            <p:cNvPr id="16" name="모서리가 둥근 직사각형 15"/>
            <p:cNvSpPr/>
            <p:nvPr/>
          </p:nvSpPr>
          <p:spPr>
            <a:xfrm>
              <a:off x="108008" y="6179349"/>
              <a:ext cx="214314" cy="142876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 smtClean="0"/>
                <a:t>3</a:t>
              </a:r>
              <a:endParaRPr lang="ko-KR" altLang="en-US" sz="1050" dirty="0" smtClean="0"/>
            </a:p>
          </p:txBody>
        </p:sp>
        <p:sp>
          <p:nvSpPr>
            <p:cNvPr id="19" name="모서리가 둥근 직사각형 18"/>
            <p:cNvSpPr/>
            <p:nvPr/>
          </p:nvSpPr>
          <p:spPr>
            <a:xfrm>
              <a:off x="106242" y="6453336"/>
              <a:ext cx="214314" cy="142876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 smtClean="0"/>
                <a:t>4</a:t>
              </a:r>
            </a:p>
          </p:txBody>
        </p:sp>
      </p:grpSp>
      <p:grpSp>
        <p:nvGrpSpPr>
          <p:cNvPr id="13" name="그룹 12"/>
          <p:cNvGrpSpPr/>
          <p:nvPr/>
        </p:nvGrpSpPr>
        <p:grpSpPr>
          <a:xfrm>
            <a:off x="275400" y="692696"/>
            <a:ext cx="8593200" cy="4572000"/>
            <a:chOff x="275400" y="692696"/>
            <a:chExt cx="8593200" cy="4572000"/>
          </a:xfrm>
        </p:grpSpPr>
        <p:pic>
          <p:nvPicPr>
            <p:cNvPr id="27" name="Picture 2"/>
            <p:cNvPicPr preferRelativeResize="0"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75400" y="692696"/>
              <a:ext cx="8593200" cy="457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9" name="모서리가 둥근 사각형 설명선 28"/>
            <p:cNvSpPr/>
            <p:nvPr/>
          </p:nvSpPr>
          <p:spPr>
            <a:xfrm>
              <a:off x="5364088" y="1571599"/>
              <a:ext cx="230655" cy="178949"/>
            </a:xfrm>
            <a:prstGeom prst="wedgeRoundRectCallout">
              <a:avLst>
                <a:gd name="adj1" fmla="val -6389"/>
                <a:gd name="adj2" fmla="val -131363"/>
                <a:gd name="adj3" fmla="val 16667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 smtClean="0"/>
                <a:t>1</a:t>
              </a:r>
              <a:endParaRPr lang="ko-KR" altLang="en-US" dirty="0"/>
            </a:p>
          </p:txBody>
        </p:sp>
        <p:sp>
          <p:nvSpPr>
            <p:cNvPr id="30" name="모서리가 둥근 사각형 설명선 29"/>
            <p:cNvSpPr/>
            <p:nvPr/>
          </p:nvSpPr>
          <p:spPr>
            <a:xfrm>
              <a:off x="6228184" y="1571598"/>
              <a:ext cx="230655" cy="178949"/>
            </a:xfrm>
            <a:prstGeom prst="wedgeRoundRectCallout">
              <a:avLst>
                <a:gd name="adj1" fmla="val -6389"/>
                <a:gd name="adj2" fmla="val -131363"/>
                <a:gd name="adj3" fmla="val 16667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 smtClean="0"/>
                <a:t>3</a:t>
              </a:r>
              <a:endParaRPr lang="ko-KR" altLang="en-US" dirty="0"/>
            </a:p>
          </p:txBody>
        </p:sp>
        <p:sp>
          <p:nvSpPr>
            <p:cNvPr id="31" name="모서리가 둥근 사각형 설명선 30"/>
            <p:cNvSpPr/>
            <p:nvPr/>
          </p:nvSpPr>
          <p:spPr>
            <a:xfrm>
              <a:off x="6876256" y="1562060"/>
              <a:ext cx="230655" cy="178949"/>
            </a:xfrm>
            <a:prstGeom prst="wedgeRoundRectCallout">
              <a:avLst>
                <a:gd name="adj1" fmla="val -6389"/>
                <a:gd name="adj2" fmla="val -131363"/>
                <a:gd name="adj3" fmla="val 16667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 smtClean="0"/>
                <a:t>4</a:t>
              </a:r>
              <a:endParaRPr lang="ko-KR" altLang="en-US" dirty="0"/>
            </a:p>
          </p:txBody>
        </p:sp>
        <p:sp>
          <p:nvSpPr>
            <p:cNvPr id="15" name="모서리가 둥근 사각형 설명선 14"/>
            <p:cNvSpPr/>
            <p:nvPr/>
          </p:nvSpPr>
          <p:spPr>
            <a:xfrm>
              <a:off x="7596336" y="1571599"/>
              <a:ext cx="230655" cy="178949"/>
            </a:xfrm>
            <a:prstGeom prst="wedgeRoundRectCallout">
              <a:avLst>
                <a:gd name="adj1" fmla="val -6389"/>
                <a:gd name="adj2" fmla="val -131363"/>
                <a:gd name="adj3" fmla="val 16667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 smtClean="0"/>
                <a:t>2</a:t>
              </a:r>
              <a:endParaRPr lang="ko-KR" altLang="en-US" dirty="0"/>
            </a:p>
          </p:txBody>
        </p:sp>
      </p:grp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7719" y="1893390"/>
            <a:ext cx="2701696" cy="191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8" name="직선 화살표 연결선 17"/>
          <p:cNvCxnSpPr/>
          <p:nvPr/>
        </p:nvCxnSpPr>
        <p:spPr>
          <a:xfrm rot="5400000">
            <a:off x="4857440" y="1401471"/>
            <a:ext cx="438770" cy="500127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8122" y="1988840"/>
            <a:ext cx="3135878" cy="280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0" name="직선 화살표 연결선 19"/>
          <p:cNvCxnSpPr/>
          <p:nvPr/>
        </p:nvCxnSpPr>
        <p:spPr>
          <a:xfrm>
            <a:off x="6399644" y="1430082"/>
            <a:ext cx="404604" cy="774782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747687" y="13467"/>
            <a:ext cx="7643866" cy="499950"/>
          </a:xfrm>
        </p:spPr>
        <p:txBody>
          <a:bodyPr/>
          <a:lstStyle/>
          <a:p>
            <a:r>
              <a:rPr lang="en-US" dirty="0" smtClean="0"/>
              <a:t>[NCS] </a:t>
            </a:r>
            <a:r>
              <a:rPr dirty="0" smtClean="0"/>
              <a:t>평가결과 메인 화면 </a:t>
            </a:r>
            <a:endParaRPr lang="en-US" altLang="ko-KR" dirty="0"/>
          </a:p>
        </p:txBody>
      </p:sp>
      <p:grpSp>
        <p:nvGrpSpPr>
          <p:cNvPr id="31" name="그룹 30"/>
          <p:cNvGrpSpPr/>
          <p:nvPr/>
        </p:nvGrpSpPr>
        <p:grpSpPr>
          <a:xfrm>
            <a:off x="0" y="5357827"/>
            <a:ext cx="9144000" cy="1500174"/>
            <a:chOff x="0" y="5357827"/>
            <a:chExt cx="9144000" cy="1500174"/>
          </a:xfrm>
        </p:grpSpPr>
        <p:sp>
          <p:nvSpPr>
            <p:cNvPr id="29" name="직사각형 28"/>
            <p:cNvSpPr/>
            <p:nvPr/>
          </p:nvSpPr>
          <p:spPr>
            <a:xfrm>
              <a:off x="0" y="5357827"/>
              <a:ext cx="9144000" cy="1500174"/>
            </a:xfrm>
            <a:prstGeom prst="rect">
              <a:avLst/>
            </a:prstGeom>
            <a:solidFill>
              <a:schemeClr val="accent1">
                <a:alpha val="14000"/>
              </a:schemeClr>
            </a:solidFill>
            <a:ln w="19050"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6773" tIns="38387" rIns="76773" bIns="38387" rtlCol="0" anchor="t"/>
            <a:lstStyle/>
            <a:p>
              <a:pPr marL="342900" indent="-342900" fontAlgn="auto">
                <a:spcBef>
                  <a:spcPct val="20000"/>
                </a:spcBef>
                <a:spcAft>
                  <a:spcPts val="0"/>
                </a:spcAft>
              </a:pPr>
              <a:r>
                <a:rPr kumimoji="0" lang="en-US" altLang="ko-KR" sz="1400" dirty="0" smtClean="0">
                  <a:solidFill>
                    <a:prstClr val="black"/>
                  </a:solidFill>
                </a:rPr>
                <a:t>	NCS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평가결과 메인 화면에서 결과를 확인할 과정을 선택합니다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.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 </a:t>
              </a:r>
              <a:endParaRPr kumimoji="0" lang="en-US" altLang="ko-KR" sz="1400" dirty="0" smtClean="0">
                <a:solidFill>
                  <a:prstClr val="black"/>
                </a:solidFill>
              </a:endParaRPr>
            </a:p>
            <a:p>
              <a:pPr marL="342900" indent="-342900" fontAlgn="auto">
                <a:spcBef>
                  <a:spcPct val="20000"/>
                </a:spcBef>
                <a:spcAft>
                  <a:spcPts val="0"/>
                </a:spcAft>
              </a:pPr>
              <a:r>
                <a:rPr kumimoji="0" lang="en-US" altLang="ko-KR" sz="1400" dirty="0" smtClean="0">
                  <a:solidFill>
                    <a:prstClr val="black"/>
                  </a:solidFill>
                </a:rPr>
                <a:t>	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사전평가</a:t>
              </a:r>
              <a:r>
                <a:rPr kumimoji="0" lang="en-US" altLang="ko-KR" sz="1400" dirty="0">
                  <a:solidFill>
                    <a:prstClr val="black"/>
                  </a:solidFill>
                </a:rPr>
                <a:t>, NCS</a:t>
              </a:r>
              <a:r>
                <a:rPr kumimoji="0" lang="ko-KR" altLang="en-US" sz="1400" dirty="0">
                  <a:solidFill>
                    <a:prstClr val="black"/>
                  </a:solidFill>
                </a:rPr>
                <a:t>이수자 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평가 중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,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             를 클릭하여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, 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평가에 대한 결과를 확인할 수 있습니다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.</a:t>
              </a:r>
            </a:p>
            <a:p>
              <a:pPr marL="342900" indent="-342900" fontAlgn="auto">
                <a:spcBef>
                  <a:spcPct val="20000"/>
                </a:spcBef>
                <a:spcAft>
                  <a:spcPts val="0"/>
                </a:spcAft>
              </a:pPr>
              <a:r>
                <a:rPr kumimoji="0" lang="en-US" altLang="ko-KR" sz="1400" dirty="0" smtClean="0">
                  <a:solidFill>
                    <a:prstClr val="black"/>
                  </a:solidFill>
                </a:rPr>
                <a:t>		</a:t>
              </a:r>
            </a:p>
            <a:p>
              <a:pPr marL="342900" indent="-342900" fontAlgn="auto">
                <a:spcBef>
                  <a:spcPct val="20000"/>
                </a:spcBef>
                <a:spcAft>
                  <a:spcPts val="0"/>
                </a:spcAft>
              </a:pPr>
              <a:r>
                <a:rPr kumimoji="0" lang="en-US" altLang="ko-KR" sz="1400" dirty="0" smtClean="0">
                  <a:solidFill>
                    <a:prstClr val="black"/>
                  </a:solidFill>
                </a:rPr>
                <a:t>	</a:t>
              </a:r>
              <a:endParaRPr kumimoji="0" lang="ko-KR" altLang="en-US" sz="1400" dirty="0">
                <a:solidFill>
                  <a:prstClr val="black"/>
                </a:solidFill>
              </a:endParaRPr>
            </a:p>
          </p:txBody>
        </p:sp>
        <p:sp>
          <p:nvSpPr>
            <p:cNvPr id="23" name="모서리가 둥근 직사각형 22"/>
            <p:cNvSpPr/>
            <p:nvPr/>
          </p:nvSpPr>
          <p:spPr>
            <a:xfrm>
              <a:off x="99165" y="5444449"/>
              <a:ext cx="214314" cy="142876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 smtClean="0"/>
                <a:t>1</a:t>
              </a:r>
              <a:endParaRPr lang="ko-KR" altLang="en-US" sz="1050" dirty="0" smtClean="0"/>
            </a:p>
          </p:txBody>
        </p:sp>
        <p:sp>
          <p:nvSpPr>
            <p:cNvPr id="42" name="모서리가 둥근 직사각형 41"/>
            <p:cNvSpPr/>
            <p:nvPr/>
          </p:nvSpPr>
          <p:spPr>
            <a:xfrm>
              <a:off x="101654" y="5676530"/>
              <a:ext cx="214314" cy="142876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 smtClean="0"/>
                <a:t>2</a:t>
              </a:r>
              <a:endParaRPr lang="ko-KR" altLang="en-US" sz="1050" dirty="0" smtClean="0"/>
            </a:p>
          </p:txBody>
        </p:sp>
      </p:grpSp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3421" y="5661248"/>
            <a:ext cx="680467" cy="163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56" y="620688"/>
            <a:ext cx="8928740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2971"/>
            <a:ext cx="8748464" cy="4276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747687" y="13467"/>
            <a:ext cx="7643866" cy="499950"/>
          </a:xfrm>
        </p:spPr>
        <p:txBody>
          <a:bodyPr/>
          <a:lstStyle/>
          <a:p>
            <a:r>
              <a:rPr lang="en-US" altLang="ko-KR" dirty="0"/>
              <a:t>[NCS</a:t>
            </a:r>
            <a:r>
              <a:rPr lang="en-US" altLang="ko-KR" dirty="0" smtClean="0"/>
              <a:t>]</a:t>
            </a:r>
            <a:r>
              <a:rPr lang="ko-KR" altLang="en-US" dirty="0" smtClean="0"/>
              <a:t>평가결과 </a:t>
            </a:r>
            <a:r>
              <a:rPr lang="en-US" altLang="ko-KR" dirty="0" smtClean="0"/>
              <a:t>– </a:t>
            </a:r>
            <a:r>
              <a:rPr lang="ko-KR" altLang="en-US" dirty="0" smtClean="0"/>
              <a:t>평가 결과 확인</a:t>
            </a:r>
            <a:endParaRPr lang="en-US" altLang="ko-KR" dirty="0"/>
          </a:p>
        </p:txBody>
      </p:sp>
      <p:grpSp>
        <p:nvGrpSpPr>
          <p:cNvPr id="35" name="그룹 34"/>
          <p:cNvGrpSpPr/>
          <p:nvPr/>
        </p:nvGrpSpPr>
        <p:grpSpPr>
          <a:xfrm>
            <a:off x="3853244" y="928669"/>
            <a:ext cx="5039931" cy="4156094"/>
            <a:chOff x="3853244" y="928669"/>
            <a:chExt cx="5039931" cy="4156094"/>
          </a:xfrm>
        </p:grpSpPr>
        <p:pic>
          <p:nvPicPr>
            <p:cNvPr id="8195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853244" y="928669"/>
              <a:ext cx="5039931" cy="41560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43" name="직사각형 42"/>
            <p:cNvSpPr/>
            <p:nvPr/>
          </p:nvSpPr>
          <p:spPr>
            <a:xfrm>
              <a:off x="3857619" y="928670"/>
              <a:ext cx="5035555" cy="4156093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5" name="직사각형 44"/>
            <p:cNvSpPr/>
            <p:nvPr/>
          </p:nvSpPr>
          <p:spPr>
            <a:xfrm>
              <a:off x="3923522" y="3911094"/>
              <a:ext cx="4932153" cy="116098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8" name="모서리가 둥근 사각형 설명선 47"/>
            <p:cNvSpPr/>
            <p:nvPr/>
          </p:nvSpPr>
          <p:spPr>
            <a:xfrm>
              <a:off x="4455026" y="3500438"/>
              <a:ext cx="233948" cy="245879"/>
            </a:xfrm>
            <a:prstGeom prst="wedgeRoundRectCallout">
              <a:avLst>
                <a:gd name="adj1" fmla="val -6783"/>
                <a:gd name="adj2" fmla="val 108964"/>
                <a:gd name="adj3" fmla="val 16667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 smtClean="0"/>
                <a:t>3</a:t>
              </a:r>
              <a:endParaRPr lang="ko-KR" altLang="en-US" dirty="0"/>
            </a:p>
          </p:txBody>
        </p:sp>
      </p:grpSp>
      <p:grpSp>
        <p:nvGrpSpPr>
          <p:cNvPr id="39" name="그룹 38"/>
          <p:cNvGrpSpPr/>
          <p:nvPr/>
        </p:nvGrpSpPr>
        <p:grpSpPr>
          <a:xfrm>
            <a:off x="0" y="5084763"/>
            <a:ext cx="9144000" cy="1773238"/>
            <a:chOff x="0" y="5084763"/>
            <a:chExt cx="9144000" cy="1773238"/>
          </a:xfrm>
        </p:grpSpPr>
        <p:sp>
          <p:nvSpPr>
            <p:cNvPr id="29" name="직사각형 28"/>
            <p:cNvSpPr/>
            <p:nvPr/>
          </p:nvSpPr>
          <p:spPr>
            <a:xfrm>
              <a:off x="0" y="5084763"/>
              <a:ext cx="9144000" cy="1773238"/>
            </a:xfrm>
            <a:prstGeom prst="rect">
              <a:avLst/>
            </a:prstGeom>
            <a:solidFill>
              <a:schemeClr val="accent1">
                <a:alpha val="14000"/>
              </a:schemeClr>
            </a:solidFill>
            <a:ln w="19050"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6773" tIns="38387" rIns="76773" bIns="38387" rtlCol="0" anchor="t"/>
            <a:lstStyle/>
            <a:p>
              <a:pPr marL="342900" indent="-342900" fontAlgn="auto">
                <a:spcBef>
                  <a:spcPct val="20000"/>
                </a:spcBef>
                <a:spcAft>
                  <a:spcPts val="0"/>
                </a:spcAft>
              </a:pPr>
              <a:r>
                <a:rPr kumimoji="0" lang="en-US" altLang="ko-KR" sz="1400" dirty="0" smtClean="0">
                  <a:solidFill>
                    <a:prstClr val="black"/>
                  </a:solidFill>
                </a:rPr>
                <a:t>	</a:t>
              </a:r>
              <a:r>
                <a:rPr kumimoji="0" lang="ko-KR" altLang="en-US" sz="1400" dirty="0" err="1" smtClean="0">
                  <a:solidFill>
                    <a:prstClr val="black"/>
                  </a:solidFill>
                </a:rPr>
                <a:t>과정명을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 클릭하여 상세정보를 확인 할 수 있습니다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. </a:t>
              </a:r>
            </a:p>
            <a:p>
              <a:pPr marL="342900" indent="-342900" fontAlgn="auto">
                <a:spcBef>
                  <a:spcPct val="20000"/>
                </a:spcBef>
                <a:spcAft>
                  <a:spcPts val="0"/>
                </a:spcAft>
              </a:pPr>
              <a:r>
                <a:rPr kumimoji="0" lang="en-US" altLang="ko-KR" sz="1400" dirty="0" smtClean="0">
                  <a:solidFill>
                    <a:prstClr val="black"/>
                  </a:solidFill>
                </a:rPr>
                <a:t>	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확인하려고 하는 평가 유형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(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사전 평가 또는 본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/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재 평가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)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을 선택합니다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.</a:t>
              </a:r>
            </a:p>
            <a:p>
              <a:pPr marL="342900" indent="-342900" fontAlgn="auto">
                <a:spcBef>
                  <a:spcPct val="20000"/>
                </a:spcBef>
                <a:spcAft>
                  <a:spcPts val="0"/>
                </a:spcAft>
              </a:pPr>
              <a:r>
                <a:rPr kumimoji="0" lang="en-US" altLang="ko-KR" sz="1400" dirty="0" smtClean="0">
                  <a:solidFill>
                    <a:prstClr val="black"/>
                  </a:solidFill>
                </a:rPr>
                <a:t>	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제출이 완료된 훈련생은 응시유무에 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	     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로 표시되며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, 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제출하지 않은 경우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          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라고 표시됩니다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.</a:t>
              </a:r>
            </a:p>
            <a:p>
              <a:pPr marL="342900" indent="-342900" fontAlgn="auto">
                <a:spcBef>
                  <a:spcPct val="20000"/>
                </a:spcBef>
                <a:spcAft>
                  <a:spcPts val="0"/>
                </a:spcAft>
              </a:pPr>
              <a:r>
                <a:rPr kumimoji="0" lang="en-US" altLang="ko-KR" sz="1400" dirty="0" smtClean="0">
                  <a:solidFill>
                    <a:prstClr val="black"/>
                  </a:solidFill>
                </a:rPr>
                <a:t>		</a:t>
              </a:r>
            </a:p>
            <a:p>
              <a:pPr marL="342900" indent="-342900" fontAlgn="auto">
                <a:spcBef>
                  <a:spcPct val="20000"/>
                </a:spcBef>
                <a:spcAft>
                  <a:spcPts val="0"/>
                </a:spcAft>
              </a:pPr>
              <a:r>
                <a:rPr kumimoji="0" lang="en-US" altLang="ko-KR" sz="1400" dirty="0" smtClean="0">
                  <a:solidFill>
                    <a:prstClr val="black"/>
                  </a:solidFill>
                </a:rPr>
                <a:t>	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응시자 목록이 보여지며 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    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버튼 클릭 시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,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 제출한 결과를 </a:t>
              </a:r>
              <a:r>
                <a:rPr kumimoji="0" lang="ko-KR" altLang="en-US" sz="1400" dirty="0" err="1" smtClean="0">
                  <a:solidFill>
                    <a:prstClr val="black"/>
                  </a:solidFill>
                </a:rPr>
                <a:t>팝업창에서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 확인 할 수 있으며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,     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버튼 클릭 시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,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 </a:t>
              </a:r>
              <a:endParaRPr kumimoji="0" lang="en-US" altLang="ko-KR" sz="1400" dirty="0" smtClean="0">
                <a:solidFill>
                  <a:prstClr val="black"/>
                </a:solidFill>
              </a:endParaRPr>
            </a:p>
            <a:p>
              <a:pPr marL="342900" indent="-342900" fontAlgn="auto">
                <a:spcBef>
                  <a:spcPct val="20000"/>
                </a:spcBef>
                <a:spcAft>
                  <a:spcPts val="0"/>
                </a:spcAft>
              </a:pPr>
              <a:r>
                <a:rPr kumimoji="0" lang="en-US" altLang="ko-KR" sz="1400" dirty="0" smtClean="0">
                  <a:solidFill>
                    <a:prstClr val="black"/>
                  </a:solidFill>
                </a:rPr>
                <a:t>	</a:t>
              </a:r>
              <a:r>
                <a:rPr kumimoji="0" lang="en-US" altLang="ko-KR" sz="1400" dirty="0" err="1" smtClean="0">
                  <a:solidFill>
                    <a:prstClr val="black"/>
                  </a:solidFill>
                </a:rPr>
                <a:t>Ms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 Word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문서로 다운받을 수 있습니다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.  </a:t>
              </a:r>
            </a:p>
            <a:p>
              <a:pPr marL="342900" indent="-342900" fontAlgn="auto">
                <a:spcBef>
                  <a:spcPct val="20000"/>
                </a:spcBef>
                <a:spcAft>
                  <a:spcPts val="0"/>
                </a:spcAft>
              </a:pPr>
              <a:r>
                <a:rPr kumimoji="0" lang="en-US" altLang="ko-KR" sz="1400" dirty="0" smtClean="0">
                  <a:solidFill>
                    <a:prstClr val="black"/>
                  </a:solidFill>
                </a:rPr>
                <a:t>	</a:t>
              </a:r>
              <a:endParaRPr kumimoji="0" lang="ko-KR" altLang="en-US" sz="1400" dirty="0">
                <a:solidFill>
                  <a:prstClr val="black"/>
                </a:solidFill>
              </a:endParaRPr>
            </a:p>
          </p:txBody>
        </p:sp>
        <p:sp>
          <p:nvSpPr>
            <p:cNvPr id="23" name="모서리가 둥근 직사각형 22"/>
            <p:cNvSpPr/>
            <p:nvPr/>
          </p:nvSpPr>
          <p:spPr>
            <a:xfrm>
              <a:off x="99165" y="5168226"/>
              <a:ext cx="214314" cy="142876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 smtClean="0"/>
                <a:t>1</a:t>
              </a:r>
              <a:endParaRPr lang="ko-KR" altLang="en-US" sz="1050" dirty="0" smtClean="0"/>
            </a:p>
          </p:txBody>
        </p:sp>
        <p:sp>
          <p:nvSpPr>
            <p:cNvPr id="42" name="모서리가 둥근 직사각형 41"/>
            <p:cNvSpPr/>
            <p:nvPr/>
          </p:nvSpPr>
          <p:spPr>
            <a:xfrm>
              <a:off x="101654" y="5425021"/>
              <a:ext cx="214314" cy="142876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 smtClean="0"/>
                <a:t>2</a:t>
              </a:r>
              <a:endParaRPr lang="ko-KR" altLang="en-US" sz="1050" dirty="0" smtClean="0"/>
            </a:p>
          </p:txBody>
        </p:sp>
        <p:sp>
          <p:nvSpPr>
            <p:cNvPr id="44" name="모서리가 둥근 직사각형 43"/>
            <p:cNvSpPr/>
            <p:nvPr/>
          </p:nvSpPr>
          <p:spPr>
            <a:xfrm>
              <a:off x="101654" y="5694297"/>
              <a:ext cx="214314" cy="142876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 smtClean="0"/>
                <a:t>3</a:t>
              </a:r>
              <a:endParaRPr lang="ko-KR" altLang="en-US" sz="1050" dirty="0" smtClean="0"/>
            </a:p>
          </p:txBody>
        </p:sp>
        <p:sp>
          <p:nvSpPr>
            <p:cNvPr id="56" name="모서리가 둥근 직사각형 55"/>
            <p:cNvSpPr/>
            <p:nvPr/>
          </p:nvSpPr>
          <p:spPr>
            <a:xfrm>
              <a:off x="101654" y="6186125"/>
              <a:ext cx="214314" cy="142876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 smtClean="0"/>
                <a:t>4</a:t>
              </a:r>
              <a:endParaRPr lang="ko-KR" altLang="en-US" sz="1050" dirty="0" smtClean="0"/>
            </a:p>
          </p:txBody>
        </p:sp>
        <p:pic>
          <p:nvPicPr>
            <p:cNvPr id="8196" name="Picture 4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374814" y="6173119"/>
              <a:ext cx="209550" cy="209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8197" name="Picture 5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7452320" y="6143644"/>
              <a:ext cx="190500" cy="219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8199" name="Picture 7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3357554" y="5643578"/>
              <a:ext cx="609600" cy="161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8200" name="Picture 8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6679730" y="5636998"/>
              <a:ext cx="523875" cy="190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747687" y="13467"/>
            <a:ext cx="7643866" cy="499950"/>
          </a:xfrm>
        </p:spPr>
        <p:txBody>
          <a:bodyPr/>
          <a:lstStyle/>
          <a:p>
            <a:r>
              <a:rPr smtClean="0"/>
              <a:t>종료된 평가 채점</a:t>
            </a:r>
            <a:r>
              <a:rPr lang="en-US" dirty="0" smtClean="0"/>
              <a:t>(1/3)</a:t>
            </a:r>
            <a:r>
              <a:rPr smtClean="0"/>
              <a:t> </a:t>
            </a:r>
            <a:endParaRPr lang="en-US" altLang="ko-KR" dirty="0"/>
          </a:p>
        </p:txBody>
      </p:sp>
      <p:grpSp>
        <p:nvGrpSpPr>
          <p:cNvPr id="35" name="그룹 34"/>
          <p:cNvGrpSpPr/>
          <p:nvPr/>
        </p:nvGrpSpPr>
        <p:grpSpPr>
          <a:xfrm>
            <a:off x="0" y="5357827"/>
            <a:ext cx="9144000" cy="1500174"/>
            <a:chOff x="0" y="5357827"/>
            <a:chExt cx="9144000" cy="1500174"/>
          </a:xfrm>
        </p:grpSpPr>
        <p:sp>
          <p:nvSpPr>
            <p:cNvPr id="29" name="직사각형 28"/>
            <p:cNvSpPr/>
            <p:nvPr/>
          </p:nvSpPr>
          <p:spPr>
            <a:xfrm>
              <a:off x="0" y="5357827"/>
              <a:ext cx="9144000" cy="1500174"/>
            </a:xfrm>
            <a:prstGeom prst="rect">
              <a:avLst/>
            </a:prstGeom>
            <a:solidFill>
              <a:schemeClr val="accent1">
                <a:alpha val="14000"/>
              </a:schemeClr>
            </a:solidFill>
            <a:ln w="19050"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6773" tIns="38387" rIns="76773" bIns="38387" rtlCol="0" anchor="t"/>
            <a:lstStyle/>
            <a:p>
              <a:pPr marL="342900" indent="-342900" fontAlgn="auto">
                <a:spcBef>
                  <a:spcPct val="20000"/>
                </a:spcBef>
                <a:spcAft>
                  <a:spcPts val="0"/>
                </a:spcAft>
              </a:pPr>
              <a:r>
                <a:rPr kumimoji="0" lang="en-US" altLang="ko-KR" sz="1400" dirty="0" smtClean="0">
                  <a:solidFill>
                    <a:prstClr val="black"/>
                  </a:solidFill>
                </a:rPr>
                <a:t>	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과정을 선택하시면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, 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각 차수 별 종료된 교과목이 보여집니다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. </a:t>
              </a:r>
            </a:p>
            <a:p>
              <a:pPr marL="342900" indent="-342900" fontAlgn="auto">
                <a:spcBef>
                  <a:spcPct val="20000"/>
                </a:spcBef>
                <a:spcAft>
                  <a:spcPts val="0"/>
                </a:spcAft>
              </a:pPr>
              <a:r>
                <a:rPr kumimoji="0" lang="en-US" altLang="ko-KR" sz="1400" dirty="0" smtClean="0">
                  <a:solidFill>
                    <a:prstClr val="black"/>
                  </a:solidFill>
                </a:rPr>
                <a:t>	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왼쪽 탭에서 평가할 차수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(1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차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,2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차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,3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차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)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를 클릭합니다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.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 </a:t>
              </a:r>
              <a:endParaRPr kumimoji="0" lang="en-US" altLang="ko-KR" sz="1400" dirty="0" smtClean="0">
                <a:solidFill>
                  <a:prstClr val="black"/>
                </a:solidFill>
              </a:endParaRPr>
            </a:p>
            <a:p>
              <a:pPr marL="342900" indent="-342900" fontAlgn="auto">
                <a:spcBef>
                  <a:spcPct val="20000"/>
                </a:spcBef>
                <a:spcAft>
                  <a:spcPts val="0"/>
                </a:spcAft>
              </a:pPr>
              <a:r>
                <a:rPr kumimoji="0" lang="en-US" altLang="ko-KR" sz="1400" dirty="0" smtClean="0">
                  <a:solidFill>
                    <a:prstClr val="black"/>
                  </a:solidFill>
                </a:rPr>
                <a:t>	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채점할 능력단위를 클릭하면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, 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응시한 훈련생별로 채점 할 수 있습니다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.(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다음 페이지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)</a:t>
              </a:r>
            </a:p>
            <a:p>
              <a:pPr marL="342900" indent="-342900" fontAlgn="auto">
                <a:spcBef>
                  <a:spcPct val="20000"/>
                </a:spcBef>
                <a:spcAft>
                  <a:spcPts val="0"/>
                </a:spcAft>
              </a:pPr>
              <a:r>
                <a:rPr kumimoji="0" lang="en-US" altLang="ko-KR" sz="1400" dirty="0" smtClean="0">
                  <a:solidFill>
                    <a:prstClr val="black"/>
                  </a:solidFill>
                </a:rPr>
                <a:t>		</a:t>
              </a:r>
              <a:endParaRPr kumimoji="0" lang="ko-KR" altLang="en-US" sz="1400" dirty="0">
                <a:solidFill>
                  <a:prstClr val="black"/>
                </a:solidFill>
              </a:endParaRPr>
            </a:p>
          </p:txBody>
        </p:sp>
        <p:sp>
          <p:nvSpPr>
            <p:cNvPr id="23" name="모서리가 둥근 직사각형 22"/>
            <p:cNvSpPr/>
            <p:nvPr/>
          </p:nvSpPr>
          <p:spPr>
            <a:xfrm>
              <a:off x="99165" y="5444449"/>
              <a:ext cx="214314" cy="142876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 smtClean="0"/>
                <a:t>1</a:t>
              </a:r>
              <a:endParaRPr lang="ko-KR" altLang="en-US" sz="1050" dirty="0" smtClean="0"/>
            </a:p>
          </p:txBody>
        </p:sp>
        <p:sp>
          <p:nvSpPr>
            <p:cNvPr id="42" name="모서리가 둥근 직사각형 41"/>
            <p:cNvSpPr/>
            <p:nvPr/>
          </p:nvSpPr>
          <p:spPr>
            <a:xfrm>
              <a:off x="101654" y="5676530"/>
              <a:ext cx="214314" cy="142876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 smtClean="0"/>
                <a:t>2</a:t>
              </a:r>
              <a:endParaRPr lang="ko-KR" altLang="en-US" sz="1050" dirty="0" smtClean="0"/>
            </a:p>
          </p:txBody>
        </p:sp>
        <p:sp>
          <p:nvSpPr>
            <p:cNvPr id="53" name="모서리가 둥근 직사각형 52"/>
            <p:cNvSpPr/>
            <p:nvPr/>
          </p:nvSpPr>
          <p:spPr>
            <a:xfrm>
              <a:off x="96120" y="5936024"/>
              <a:ext cx="214314" cy="142876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 smtClean="0"/>
                <a:t>3</a:t>
              </a:r>
              <a:endParaRPr lang="ko-KR" altLang="en-US" sz="1050" dirty="0" smtClean="0"/>
            </a:p>
          </p:txBody>
        </p:sp>
      </p:grpSp>
      <p:pic>
        <p:nvPicPr>
          <p:cNvPr id="18434" name="Picture 2"/>
          <p:cNvPicPr preferRelativeResize="0"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8680"/>
            <a:ext cx="8593200" cy="434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3786" y="579164"/>
            <a:ext cx="4175664" cy="2921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직사각형 20"/>
          <p:cNvSpPr/>
          <p:nvPr/>
        </p:nvSpPr>
        <p:spPr>
          <a:xfrm>
            <a:off x="4740274" y="548680"/>
            <a:ext cx="4403725" cy="28803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mtClean="0"/>
              <a:t>`</a:t>
            </a:r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직사각형 28"/>
          <p:cNvSpPr/>
          <p:nvPr/>
        </p:nvSpPr>
        <p:spPr>
          <a:xfrm>
            <a:off x="0" y="5357827"/>
            <a:ext cx="9144000" cy="1500174"/>
          </a:xfrm>
          <a:prstGeom prst="rect">
            <a:avLst/>
          </a:prstGeom>
          <a:solidFill>
            <a:schemeClr val="accent1">
              <a:alpha val="14000"/>
            </a:schemeClr>
          </a:solidFill>
          <a:ln w="1905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773" tIns="38387" rIns="76773" bIns="38387" rtlCol="0" anchor="t"/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r>
              <a:rPr kumimoji="0" lang="en-US" altLang="ko-KR" sz="1400" dirty="0" smtClean="0">
                <a:solidFill>
                  <a:prstClr val="black"/>
                </a:solidFill>
              </a:rPr>
              <a:t>	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선택한 </a:t>
            </a:r>
            <a:r>
              <a:rPr kumimoji="0" lang="ko-KR" altLang="en-US" sz="1400" dirty="0" err="1" smtClean="0">
                <a:solidFill>
                  <a:prstClr val="black"/>
                </a:solidFill>
              </a:rPr>
              <a:t>과정명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, </a:t>
            </a:r>
            <a:r>
              <a:rPr kumimoji="0" lang="ko-KR" altLang="en-US" sz="1400" dirty="0" err="1" smtClean="0">
                <a:solidFill>
                  <a:prstClr val="black"/>
                </a:solidFill>
              </a:rPr>
              <a:t>교과목명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, 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능력단위명 등이 표시됩니다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. 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r>
              <a:rPr kumimoji="0" lang="en-US" altLang="ko-KR" sz="1400" dirty="0" smtClean="0">
                <a:solidFill>
                  <a:prstClr val="black"/>
                </a:solidFill>
              </a:rPr>
              <a:t>		 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버튼을 클릭하면 해당 학생이 제출한 평가에 대한 채점을 할 수 있습니다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.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r>
              <a:rPr kumimoji="0" lang="en-US" altLang="ko-KR" sz="1400" dirty="0">
                <a:solidFill>
                  <a:prstClr val="black"/>
                </a:solidFill>
              </a:rPr>
              <a:t>	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채점이 완료된 훈련생은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	    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버튼으로 변경되며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, 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점수 및 평가에 대한 평론 확인 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/ 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삭제할 수 있습니다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.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r>
              <a:rPr kumimoji="0" lang="en-US" altLang="ko-KR" sz="1400" dirty="0">
                <a:solidFill>
                  <a:prstClr val="black"/>
                </a:solidFill>
              </a:rPr>
              <a:t>	</a:t>
            </a:r>
            <a:endParaRPr kumimoji="0" lang="ko-KR" altLang="en-US" sz="1400" dirty="0">
              <a:solidFill>
                <a:prstClr val="black"/>
              </a:solidFill>
            </a:endParaRPr>
          </a:p>
        </p:txBody>
      </p:sp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747687" y="13467"/>
            <a:ext cx="7643866" cy="499950"/>
          </a:xfrm>
        </p:spPr>
        <p:txBody>
          <a:bodyPr/>
          <a:lstStyle/>
          <a:p>
            <a:r>
              <a:rPr smtClean="0"/>
              <a:t>종료된 평가 채점</a:t>
            </a:r>
            <a:r>
              <a:rPr lang="en-US" dirty="0" smtClean="0"/>
              <a:t>(2/3)</a:t>
            </a:r>
            <a:r>
              <a:rPr smtClean="0"/>
              <a:t> </a:t>
            </a:r>
            <a:endParaRPr lang="en-US" altLang="ko-KR" dirty="0"/>
          </a:p>
        </p:txBody>
      </p:sp>
      <p:sp>
        <p:nvSpPr>
          <p:cNvPr id="23" name="모서리가 둥근 직사각형 22"/>
          <p:cNvSpPr/>
          <p:nvPr/>
        </p:nvSpPr>
        <p:spPr>
          <a:xfrm>
            <a:off x="99165" y="5444449"/>
            <a:ext cx="214314" cy="142876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50" dirty="0" smtClean="0"/>
              <a:t>1</a:t>
            </a:r>
            <a:endParaRPr lang="ko-KR" altLang="en-US" sz="1050" dirty="0" smtClean="0"/>
          </a:p>
        </p:txBody>
      </p:sp>
      <p:sp>
        <p:nvSpPr>
          <p:cNvPr id="42" name="모서리가 둥근 직사각형 41"/>
          <p:cNvSpPr/>
          <p:nvPr/>
        </p:nvSpPr>
        <p:spPr>
          <a:xfrm>
            <a:off x="101654" y="5676530"/>
            <a:ext cx="214314" cy="142876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50" dirty="0" smtClean="0"/>
              <a:t>2</a:t>
            </a:r>
            <a:endParaRPr lang="ko-KR" altLang="en-US" sz="1050" dirty="0" smtClean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3646" y="5678059"/>
            <a:ext cx="533400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54" y="620688"/>
            <a:ext cx="8874090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5916199"/>
            <a:ext cx="571500" cy="21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모서리가 둥근 직사각형 12"/>
          <p:cNvSpPr/>
          <p:nvPr/>
        </p:nvSpPr>
        <p:spPr>
          <a:xfrm>
            <a:off x="101654" y="5916199"/>
            <a:ext cx="214314" cy="142876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50" dirty="0" smtClean="0"/>
              <a:t>3</a:t>
            </a:r>
            <a:endParaRPr lang="ko-KR" altLang="en-US" sz="105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 preferRelativeResize="0"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22" y="548680"/>
            <a:ext cx="8593200" cy="3808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직사각형 28"/>
          <p:cNvSpPr/>
          <p:nvPr/>
        </p:nvSpPr>
        <p:spPr>
          <a:xfrm>
            <a:off x="0" y="5357827"/>
            <a:ext cx="9144000" cy="1500174"/>
          </a:xfrm>
          <a:prstGeom prst="rect">
            <a:avLst/>
          </a:prstGeom>
          <a:solidFill>
            <a:schemeClr val="accent1">
              <a:alpha val="14000"/>
            </a:schemeClr>
          </a:solidFill>
          <a:ln w="1905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773" tIns="38387" rIns="76773" bIns="38387" rtlCol="0" anchor="t"/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r>
              <a:rPr kumimoji="0" lang="en-US" altLang="ko-KR" sz="1400" dirty="0" smtClean="0">
                <a:solidFill>
                  <a:prstClr val="black"/>
                </a:solidFill>
              </a:rPr>
              <a:t>	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해당 훈련 성과 평가의 문항과 평가기준이 보여집니다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.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r>
              <a:rPr kumimoji="0" lang="en-US" altLang="ko-KR" sz="1400" dirty="0" smtClean="0">
                <a:solidFill>
                  <a:prstClr val="black"/>
                </a:solidFill>
              </a:rPr>
              <a:t>	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해당 학생이 제출한 평가의 답변 및 첨부파일을 확인 할 수 있습니다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. 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r>
              <a:rPr kumimoji="0" lang="en-US" altLang="ko-KR" sz="1400" dirty="0" smtClean="0">
                <a:solidFill>
                  <a:prstClr val="black"/>
                </a:solidFill>
              </a:rPr>
              <a:t>	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성취수준을 각각 체크해 설정 할 수 있으며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, 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상단의 일괄 점수 적용에서 한번에 지정 할 수도 있습니다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.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r>
              <a:rPr kumimoji="0" lang="en-US" altLang="ko-KR" sz="1400" dirty="0" smtClean="0">
                <a:solidFill>
                  <a:prstClr val="black"/>
                </a:solidFill>
              </a:rPr>
              <a:t>	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평론은 해당 평가 결과에 대한 피드백입니다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.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r>
              <a:rPr kumimoji="0" lang="en-US" altLang="ko-KR" sz="1400" dirty="0" smtClean="0">
                <a:solidFill>
                  <a:prstClr val="black"/>
                </a:solidFill>
              </a:rPr>
              <a:t>	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채점등록 버튼을 눌러 채점결과를 저장합니다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.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r>
              <a:rPr kumimoji="0" lang="en-US" altLang="ko-KR" sz="1400" dirty="0" smtClean="0">
                <a:solidFill>
                  <a:prstClr val="black"/>
                </a:solidFill>
              </a:rPr>
              <a:t>	</a:t>
            </a:r>
            <a:endParaRPr kumimoji="0" lang="ko-KR" altLang="en-US" sz="1400" dirty="0">
              <a:solidFill>
                <a:prstClr val="black"/>
              </a:solidFill>
            </a:endParaRPr>
          </a:p>
        </p:txBody>
      </p:sp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747687" y="13467"/>
            <a:ext cx="7643866" cy="499950"/>
          </a:xfrm>
        </p:spPr>
        <p:txBody>
          <a:bodyPr/>
          <a:lstStyle/>
          <a:p>
            <a:r>
              <a:rPr smtClean="0"/>
              <a:t>종료된 평가 채점</a:t>
            </a:r>
            <a:r>
              <a:rPr lang="en-US" dirty="0" smtClean="0"/>
              <a:t>(3/3)</a:t>
            </a:r>
            <a:r>
              <a:rPr smtClean="0"/>
              <a:t> </a:t>
            </a:r>
            <a:endParaRPr lang="en-US" altLang="ko-KR" dirty="0"/>
          </a:p>
        </p:txBody>
      </p:sp>
      <p:sp>
        <p:nvSpPr>
          <p:cNvPr id="23" name="모서리가 둥근 직사각형 22"/>
          <p:cNvSpPr/>
          <p:nvPr/>
        </p:nvSpPr>
        <p:spPr>
          <a:xfrm>
            <a:off x="99165" y="5444449"/>
            <a:ext cx="214314" cy="142876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50" dirty="0" smtClean="0"/>
              <a:t>1</a:t>
            </a:r>
            <a:endParaRPr lang="ko-KR" altLang="en-US" sz="1050" dirty="0" smtClean="0"/>
          </a:p>
        </p:txBody>
      </p:sp>
      <p:sp>
        <p:nvSpPr>
          <p:cNvPr id="42" name="모서리가 둥근 직사각형 41"/>
          <p:cNvSpPr/>
          <p:nvPr/>
        </p:nvSpPr>
        <p:spPr>
          <a:xfrm>
            <a:off x="101654" y="5676530"/>
            <a:ext cx="214314" cy="142876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50" dirty="0" smtClean="0"/>
              <a:t>2</a:t>
            </a:r>
            <a:endParaRPr lang="ko-KR" altLang="en-US" sz="1050" dirty="0" smtClean="0"/>
          </a:p>
        </p:txBody>
      </p:sp>
      <p:sp>
        <p:nvSpPr>
          <p:cNvPr id="45" name="모서리가 둥근 직사각형 44"/>
          <p:cNvSpPr/>
          <p:nvPr/>
        </p:nvSpPr>
        <p:spPr>
          <a:xfrm>
            <a:off x="104358" y="5927786"/>
            <a:ext cx="214314" cy="142876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50" dirty="0" smtClean="0"/>
              <a:t>3</a:t>
            </a:r>
            <a:endParaRPr lang="ko-KR" altLang="en-US" sz="1050" dirty="0" smtClean="0"/>
          </a:p>
        </p:txBody>
      </p:sp>
      <p:sp>
        <p:nvSpPr>
          <p:cNvPr id="47" name="모서리가 둥근 직사각형 46"/>
          <p:cNvSpPr/>
          <p:nvPr/>
        </p:nvSpPr>
        <p:spPr>
          <a:xfrm>
            <a:off x="101654" y="6187280"/>
            <a:ext cx="214314" cy="142876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50" dirty="0" smtClean="0"/>
              <a:t>4</a:t>
            </a:r>
            <a:endParaRPr lang="ko-KR" altLang="en-US" sz="1050" dirty="0" smtClean="0"/>
          </a:p>
        </p:txBody>
      </p:sp>
      <p:sp>
        <p:nvSpPr>
          <p:cNvPr id="48" name="모서리가 둥근 직사각형 47"/>
          <p:cNvSpPr/>
          <p:nvPr/>
        </p:nvSpPr>
        <p:spPr>
          <a:xfrm>
            <a:off x="101654" y="6446774"/>
            <a:ext cx="214314" cy="142876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50" dirty="0" smtClean="0"/>
              <a:t>5</a:t>
            </a:r>
            <a:endParaRPr lang="ko-KR" altLang="en-US" sz="1050" dirty="0" smtClean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811" y="4356882"/>
            <a:ext cx="8590711" cy="1000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747687" y="13467"/>
            <a:ext cx="7643866" cy="499950"/>
          </a:xfrm>
        </p:spPr>
        <p:txBody>
          <a:bodyPr/>
          <a:lstStyle/>
          <a:p>
            <a:r>
              <a:rPr smtClean="0"/>
              <a:t>채점 결과 문서 </a:t>
            </a:r>
            <a:endParaRPr lang="en-US" altLang="ko-KR" dirty="0"/>
          </a:p>
        </p:txBody>
      </p:sp>
      <p:grpSp>
        <p:nvGrpSpPr>
          <p:cNvPr id="49" name="그룹 48"/>
          <p:cNvGrpSpPr/>
          <p:nvPr/>
        </p:nvGrpSpPr>
        <p:grpSpPr>
          <a:xfrm>
            <a:off x="0" y="5357827"/>
            <a:ext cx="9144000" cy="1500174"/>
            <a:chOff x="0" y="5357827"/>
            <a:chExt cx="9144000" cy="1500174"/>
          </a:xfrm>
        </p:grpSpPr>
        <p:sp>
          <p:nvSpPr>
            <p:cNvPr id="29" name="직사각형 28"/>
            <p:cNvSpPr/>
            <p:nvPr/>
          </p:nvSpPr>
          <p:spPr>
            <a:xfrm>
              <a:off x="0" y="5357827"/>
              <a:ext cx="9144000" cy="1500174"/>
            </a:xfrm>
            <a:prstGeom prst="rect">
              <a:avLst/>
            </a:prstGeom>
            <a:solidFill>
              <a:schemeClr val="accent1">
                <a:alpha val="14000"/>
              </a:schemeClr>
            </a:solidFill>
            <a:ln w="19050"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6773" tIns="38387" rIns="76773" bIns="38387" rtlCol="0" anchor="t"/>
            <a:lstStyle/>
            <a:p>
              <a:pPr marL="342900" indent="-342900" fontAlgn="auto">
                <a:spcBef>
                  <a:spcPct val="20000"/>
                </a:spcBef>
                <a:spcAft>
                  <a:spcPts val="0"/>
                </a:spcAft>
              </a:pPr>
              <a:r>
                <a:rPr kumimoji="0" lang="en-US" altLang="ko-KR" sz="1400" dirty="0" smtClean="0">
                  <a:solidFill>
                    <a:prstClr val="black"/>
                  </a:solidFill>
                </a:rPr>
                <a:t>	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응시내역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, 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채점결과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, 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성취수준 별로 문서를 다운로드 받을 수 있습니다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.</a:t>
              </a:r>
            </a:p>
            <a:p>
              <a:pPr marL="342900" indent="-342900" fontAlgn="auto">
                <a:spcBef>
                  <a:spcPct val="20000"/>
                </a:spcBef>
                <a:spcAft>
                  <a:spcPts val="0"/>
                </a:spcAft>
              </a:pPr>
              <a:r>
                <a:rPr kumimoji="0" lang="en-US" altLang="ko-KR" sz="1400" dirty="0" smtClean="0">
                  <a:solidFill>
                    <a:prstClr val="black"/>
                  </a:solidFill>
                </a:rPr>
                <a:t>	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훈련생별로 문서를 다운로드 받을 수 있습니다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.</a:t>
              </a:r>
            </a:p>
            <a:p>
              <a:pPr marL="342900" indent="-342900" fontAlgn="auto">
                <a:spcBef>
                  <a:spcPct val="20000"/>
                </a:spcBef>
                <a:spcAft>
                  <a:spcPts val="0"/>
                </a:spcAft>
              </a:pPr>
              <a:r>
                <a:rPr kumimoji="0" lang="en-US" altLang="ko-KR" sz="1400" dirty="0" smtClean="0">
                  <a:solidFill>
                    <a:prstClr val="black"/>
                  </a:solidFill>
                </a:rPr>
                <a:t>	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재평가도 동일하게 진행하시면 됩니다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.</a:t>
              </a:r>
            </a:p>
            <a:p>
              <a:pPr marL="342900" indent="-342900" fontAlgn="auto">
                <a:spcBef>
                  <a:spcPct val="20000"/>
                </a:spcBef>
                <a:spcAft>
                  <a:spcPts val="0"/>
                </a:spcAft>
              </a:pPr>
              <a:r>
                <a:rPr kumimoji="0" lang="en-US" altLang="ko-KR" sz="1400" dirty="0" smtClean="0">
                  <a:solidFill>
                    <a:prstClr val="black"/>
                  </a:solidFill>
                </a:rPr>
                <a:t>		</a:t>
              </a:r>
              <a:endParaRPr kumimoji="0" lang="ko-KR" altLang="en-US" sz="1400" dirty="0">
                <a:solidFill>
                  <a:prstClr val="black"/>
                </a:solidFill>
              </a:endParaRPr>
            </a:p>
          </p:txBody>
        </p:sp>
        <p:sp>
          <p:nvSpPr>
            <p:cNvPr id="23" name="모서리가 둥근 직사각형 22"/>
            <p:cNvSpPr/>
            <p:nvPr/>
          </p:nvSpPr>
          <p:spPr>
            <a:xfrm>
              <a:off x="99165" y="5444449"/>
              <a:ext cx="214314" cy="142876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 smtClean="0"/>
                <a:t>1</a:t>
              </a:r>
              <a:endParaRPr lang="ko-KR" altLang="en-US" sz="1050" dirty="0" smtClean="0"/>
            </a:p>
          </p:txBody>
        </p:sp>
        <p:sp>
          <p:nvSpPr>
            <p:cNvPr id="42" name="모서리가 둥근 직사각형 41"/>
            <p:cNvSpPr/>
            <p:nvPr/>
          </p:nvSpPr>
          <p:spPr>
            <a:xfrm>
              <a:off x="101654" y="5676530"/>
              <a:ext cx="214314" cy="142876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 smtClean="0"/>
                <a:t>2</a:t>
              </a:r>
              <a:endParaRPr lang="ko-KR" altLang="en-US" sz="1050" dirty="0" smtClean="0"/>
            </a:p>
          </p:txBody>
        </p:sp>
        <p:sp>
          <p:nvSpPr>
            <p:cNvPr id="45" name="모서리가 둥근 직사각형 44"/>
            <p:cNvSpPr/>
            <p:nvPr/>
          </p:nvSpPr>
          <p:spPr>
            <a:xfrm>
              <a:off x="104358" y="5927786"/>
              <a:ext cx="214314" cy="142876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 smtClean="0"/>
                <a:t>3</a:t>
              </a:r>
              <a:endParaRPr lang="ko-KR" altLang="en-US" sz="1050" dirty="0" smtClean="0"/>
            </a:p>
          </p:txBody>
        </p:sp>
      </p:grpSp>
      <p:pic>
        <p:nvPicPr>
          <p:cNvPr id="20482" name="Picture 2"/>
          <p:cNvPicPr preferRelativeResize="0"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58" y="620688"/>
            <a:ext cx="8860130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직사각형 28"/>
          <p:cNvSpPr/>
          <p:nvPr/>
        </p:nvSpPr>
        <p:spPr>
          <a:xfrm>
            <a:off x="0" y="5357827"/>
            <a:ext cx="9144000" cy="1500174"/>
          </a:xfrm>
          <a:prstGeom prst="rect">
            <a:avLst/>
          </a:prstGeom>
          <a:solidFill>
            <a:schemeClr val="accent1">
              <a:alpha val="14000"/>
            </a:schemeClr>
          </a:solidFill>
          <a:ln w="1905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773" tIns="38387" rIns="76773" bIns="38387" rtlCol="0" anchor="t"/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r>
              <a:rPr kumimoji="0" lang="en-US" altLang="ko-KR" sz="1400" dirty="0" smtClean="0">
                <a:solidFill>
                  <a:prstClr val="black"/>
                </a:solidFill>
              </a:rPr>
              <a:t>	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결과 통계를 확인하고자 하는 과정을 선택합니다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.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r>
              <a:rPr kumimoji="0" lang="en-US" altLang="ko-KR" sz="1400" dirty="0">
                <a:solidFill>
                  <a:prstClr val="black"/>
                </a:solidFill>
              </a:rPr>
              <a:t>	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사전 평가 결과 또는 </a:t>
            </a:r>
            <a:r>
              <a:rPr kumimoji="0" lang="ko-KR" altLang="en-US" sz="1400" dirty="0" err="1" smtClean="0">
                <a:solidFill>
                  <a:prstClr val="black"/>
                </a:solidFill>
              </a:rPr>
              <a:t>본평가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, 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재평가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			</a:t>
            </a:r>
            <a:endParaRPr kumimoji="0" lang="ko-KR" altLang="en-US" sz="1400" dirty="0">
              <a:solidFill>
                <a:prstClr val="black"/>
              </a:solidFill>
            </a:endParaRPr>
          </a:p>
        </p:txBody>
      </p:sp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747686" y="13467"/>
            <a:ext cx="7824841" cy="499950"/>
          </a:xfrm>
        </p:spPr>
        <p:txBody>
          <a:bodyPr/>
          <a:lstStyle/>
          <a:p>
            <a:r>
              <a:rPr dirty="0" smtClean="0"/>
              <a:t>결과 통계</a:t>
            </a:r>
            <a:r>
              <a:rPr lang="en-US" dirty="0" smtClean="0"/>
              <a:t>/</a:t>
            </a:r>
            <a:r>
              <a:rPr dirty="0" smtClean="0"/>
              <a:t>회의록</a:t>
            </a:r>
            <a:endParaRPr lang="en-US" altLang="ko-KR" dirty="0"/>
          </a:p>
        </p:txBody>
      </p:sp>
      <p:sp>
        <p:nvSpPr>
          <p:cNvPr id="23" name="모서리가 둥근 직사각형 22"/>
          <p:cNvSpPr/>
          <p:nvPr/>
        </p:nvSpPr>
        <p:spPr>
          <a:xfrm>
            <a:off x="99165" y="5444449"/>
            <a:ext cx="214314" cy="142876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50" dirty="0" smtClean="0"/>
              <a:t>1</a:t>
            </a:r>
            <a:endParaRPr lang="ko-KR" altLang="en-US" sz="1050" dirty="0" smtClean="0"/>
          </a:p>
        </p:txBody>
      </p:sp>
      <p:sp>
        <p:nvSpPr>
          <p:cNvPr id="42" name="모서리가 둥근 직사각형 41"/>
          <p:cNvSpPr/>
          <p:nvPr/>
        </p:nvSpPr>
        <p:spPr>
          <a:xfrm>
            <a:off x="101654" y="5676530"/>
            <a:ext cx="214314" cy="142876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50" dirty="0" smtClean="0"/>
              <a:t>2</a:t>
            </a:r>
            <a:endParaRPr lang="ko-KR" altLang="en-US" sz="1050" dirty="0" smtClean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2" y="620688"/>
            <a:ext cx="9036496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직사각형 28"/>
          <p:cNvSpPr/>
          <p:nvPr/>
        </p:nvSpPr>
        <p:spPr>
          <a:xfrm>
            <a:off x="0" y="5357827"/>
            <a:ext cx="9144000" cy="1500174"/>
          </a:xfrm>
          <a:prstGeom prst="rect">
            <a:avLst/>
          </a:prstGeom>
          <a:solidFill>
            <a:schemeClr val="accent1">
              <a:alpha val="14000"/>
            </a:schemeClr>
          </a:solidFill>
          <a:ln w="1905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773" tIns="38387" rIns="76773" bIns="38387" rtlCol="0" anchor="t"/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r>
              <a:rPr kumimoji="0" lang="en-US" altLang="ko-KR" sz="1400" dirty="0" smtClean="0">
                <a:solidFill>
                  <a:prstClr val="black"/>
                </a:solidFill>
              </a:rPr>
              <a:t>	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본 평가의 단원 별 통계 항목에서 훈련생 별 점수를 확인할 수 있습니다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.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r>
              <a:rPr kumimoji="0" lang="en-US" altLang="ko-KR" sz="1400" dirty="0">
                <a:solidFill>
                  <a:prstClr val="black"/>
                </a:solidFill>
              </a:rPr>
              <a:t>	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통계 </a:t>
            </a:r>
            <a:r>
              <a:rPr kumimoji="0" lang="ko-KR" altLang="en-US" sz="1400" dirty="0" err="1" smtClean="0">
                <a:solidFill>
                  <a:prstClr val="black"/>
                </a:solidFill>
              </a:rPr>
              <a:t>그레프</a:t>
            </a:r>
            <a:r>
              <a:rPr kumimoji="0" lang="ko-KR" altLang="en-US" sz="1400" dirty="0">
                <a:solidFill>
                  <a:prstClr val="black"/>
                </a:solidFill>
              </a:rPr>
              <a:t> 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버튼을 클릭하면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, 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훈련생들의 점수 분포 </a:t>
            </a:r>
            <a:r>
              <a:rPr kumimoji="0" lang="ko-KR" altLang="en-US" sz="1400" dirty="0" err="1" smtClean="0">
                <a:solidFill>
                  <a:prstClr val="black"/>
                </a:solidFill>
              </a:rPr>
              <a:t>그레프가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 그려집니다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.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r>
              <a:rPr kumimoji="0" lang="en-US" altLang="ko-KR" sz="1400" dirty="0">
                <a:solidFill>
                  <a:prstClr val="black"/>
                </a:solidFill>
              </a:rPr>
              <a:t>	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훈련생 평가 채점이 완료되어 있는 상태에서 </a:t>
            </a:r>
            <a:r>
              <a:rPr kumimoji="0" lang="ko-KR" altLang="en-US" sz="1400" dirty="0" err="1" smtClean="0">
                <a:solidFill>
                  <a:prstClr val="black"/>
                </a:solidFill>
              </a:rPr>
              <a:t>단원별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 통계 메뉴가 조회됩니다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. 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채점을 먼저 등록하고 진행 하도록 합니다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.</a:t>
            </a:r>
            <a:endParaRPr kumimoji="0" lang="ko-KR" altLang="en-US" sz="1400" dirty="0">
              <a:solidFill>
                <a:prstClr val="black"/>
              </a:solidFill>
            </a:endParaRPr>
          </a:p>
        </p:txBody>
      </p:sp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747686" y="13467"/>
            <a:ext cx="7824841" cy="499950"/>
          </a:xfrm>
        </p:spPr>
        <p:txBody>
          <a:bodyPr/>
          <a:lstStyle/>
          <a:p>
            <a:r>
              <a:rPr dirty="0" smtClean="0"/>
              <a:t>결과 통계</a:t>
            </a:r>
            <a:r>
              <a:rPr lang="en-US" dirty="0" smtClean="0"/>
              <a:t>/</a:t>
            </a:r>
            <a:r>
              <a:rPr dirty="0" smtClean="0"/>
              <a:t>회의록 </a:t>
            </a:r>
            <a:r>
              <a:rPr lang="en-US" dirty="0" smtClean="0"/>
              <a:t>– </a:t>
            </a:r>
            <a:r>
              <a:rPr lang="ko-KR" altLang="en-US" dirty="0" err="1" smtClean="0"/>
              <a:t>단원별</a:t>
            </a:r>
            <a:r>
              <a:rPr lang="ko-KR" altLang="en-US" dirty="0" smtClean="0"/>
              <a:t> 통계</a:t>
            </a:r>
            <a:r>
              <a:rPr lang="en-US" altLang="ko-KR" dirty="0" smtClean="0"/>
              <a:t>/</a:t>
            </a:r>
            <a:r>
              <a:rPr lang="ko-KR" altLang="en-US" dirty="0" smtClean="0"/>
              <a:t>회의록</a:t>
            </a:r>
            <a:endParaRPr lang="en-US" altLang="ko-KR" dirty="0"/>
          </a:p>
        </p:txBody>
      </p:sp>
      <p:sp>
        <p:nvSpPr>
          <p:cNvPr id="23" name="모서리가 둥근 직사각형 22"/>
          <p:cNvSpPr/>
          <p:nvPr/>
        </p:nvSpPr>
        <p:spPr>
          <a:xfrm>
            <a:off x="99165" y="5444449"/>
            <a:ext cx="214314" cy="142876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50" dirty="0" smtClean="0"/>
              <a:t>1</a:t>
            </a:r>
            <a:endParaRPr lang="ko-KR" altLang="en-US" sz="1050" dirty="0" smtClean="0"/>
          </a:p>
        </p:txBody>
      </p:sp>
      <p:sp>
        <p:nvSpPr>
          <p:cNvPr id="42" name="모서리가 둥근 직사각형 41"/>
          <p:cNvSpPr/>
          <p:nvPr/>
        </p:nvSpPr>
        <p:spPr>
          <a:xfrm>
            <a:off x="101654" y="5676530"/>
            <a:ext cx="214314" cy="142876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50" dirty="0" smtClean="0"/>
              <a:t>2</a:t>
            </a:r>
            <a:endParaRPr lang="ko-KR" altLang="en-US" sz="1050" dirty="0" smtClean="0"/>
          </a:p>
        </p:txBody>
      </p:sp>
      <p:sp>
        <p:nvSpPr>
          <p:cNvPr id="40" name="모서리가 둥근 직사각형 39"/>
          <p:cNvSpPr/>
          <p:nvPr/>
        </p:nvSpPr>
        <p:spPr>
          <a:xfrm>
            <a:off x="104358" y="5944262"/>
            <a:ext cx="214314" cy="142876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50" dirty="0" smtClean="0"/>
              <a:t>3</a:t>
            </a:r>
            <a:endParaRPr lang="ko-KR" altLang="en-US" sz="1050" dirty="0" smtClean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811" y="620688"/>
            <a:ext cx="8755677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 txBox="1">
            <a:spLocks/>
          </p:cNvSpPr>
          <p:nvPr/>
        </p:nvSpPr>
        <p:spPr>
          <a:xfrm>
            <a:off x="428596" y="1500174"/>
            <a:ext cx="8229600" cy="1154113"/>
          </a:xfrm>
          <a:prstGeom prst="rect">
            <a:avLst/>
          </a:prstGeom>
        </p:spPr>
        <p:txBody>
          <a:bodyPr vert="horz" lIns="76773" tIns="38387" rIns="76773" bIns="38387" rtlCol="0" anchor="ctr">
            <a:noAutofit/>
          </a:bodyPr>
          <a:lstStyle/>
          <a:p>
            <a:pPr lvl="0" algn="ctr" defTabSz="768004" fontAlgn="auto">
              <a:spcAft>
                <a:spcPts val="0"/>
              </a:spcAft>
              <a:defRPr/>
            </a:pPr>
            <a:r>
              <a:rPr kumimoji="0" lang="ko-KR" altLang="en-US" sz="6600" dirty="0" smtClean="0">
                <a:latin typeface="+mj-lt"/>
                <a:ea typeface="HY헤드라인M" pitchFamily="18" charset="-127"/>
                <a:cs typeface="+mj-cs"/>
              </a:rPr>
              <a:t>역량평가</a:t>
            </a:r>
            <a:r>
              <a:rPr kumimoji="0" lang="en-US" altLang="ko-KR" sz="6600" dirty="0" smtClean="0">
                <a:latin typeface="+mj-lt"/>
                <a:ea typeface="HY헤드라인M" pitchFamily="18" charset="-127"/>
                <a:cs typeface="+mj-cs"/>
              </a:rPr>
              <a:t>·</a:t>
            </a:r>
            <a:r>
              <a:rPr kumimoji="0" lang="ko-KR" altLang="en-US" sz="6600" dirty="0" smtClean="0">
                <a:latin typeface="+mj-lt"/>
                <a:ea typeface="HY헤드라인M" pitchFamily="18" charset="-127"/>
                <a:cs typeface="+mj-cs"/>
              </a:rPr>
              <a:t>설문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직사각형 28"/>
          <p:cNvSpPr/>
          <p:nvPr/>
        </p:nvSpPr>
        <p:spPr>
          <a:xfrm>
            <a:off x="0" y="5357827"/>
            <a:ext cx="9144000" cy="1500174"/>
          </a:xfrm>
          <a:prstGeom prst="rect">
            <a:avLst/>
          </a:prstGeom>
          <a:solidFill>
            <a:schemeClr val="accent1">
              <a:alpha val="14000"/>
            </a:schemeClr>
          </a:solidFill>
          <a:ln w="1905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773" tIns="38387" rIns="76773" bIns="38387" rtlCol="0" anchor="t"/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r>
              <a:rPr kumimoji="0" lang="en-US" altLang="ko-KR" sz="1400" dirty="0" smtClean="0">
                <a:solidFill>
                  <a:prstClr val="black"/>
                </a:solidFill>
              </a:rPr>
              <a:t>	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과정 및 평가에 대한 일정이 캘린더에 표시됩니다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. 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r>
              <a:rPr kumimoji="0" lang="en-US" altLang="ko-KR" sz="1400" dirty="0" smtClean="0">
                <a:solidFill>
                  <a:prstClr val="black"/>
                </a:solidFill>
              </a:rPr>
              <a:t>	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등록된 </a:t>
            </a:r>
            <a:r>
              <a:rPr kumimoji="0" lang="ko-KR" altLang="en-US" sz="1400" dirty="0">
                <a:solidFill>
                  <a:prstClr val="black"/>
                </a:solidFill>
              </a:rPr>
              <a:t>일정에 마우스를 가져가면 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일정에 대한 내용이 표시됩니다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.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r>
              <a:rPr kumimoji="0" lang="en-US" altLang="ko-KR" sz="1400" b="1" dirty="0">
                <a:solidFill>
                  <a:prstClr val="black"/>
                </a:solidFill>
              </a:rPr>
              <a:t>	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날짜를 클릭해서 새로운 일정을 등록할 수 있습니다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.</a:t>
            </a:r>
            <a:endParaRPr kumimoji="0" lang="en-US" altLang="ko-KR" sz="1400" b="1" dirty="0" smtClean="0">
              <a:solidFill>
                <a:prstClr val="black"/>
              </a:solidFill>
            </a:endParaRPr>
          </a:p>
        </p:txBody>
      </p:sp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747686" y="13467"/>
            <a:ext cx="7824841" cy="499950"/>
          </a:xfrm>
        </p:spPr>
        <p:txBody>
          <a:bodyPr/>
          <a:lstStyle/>
          <a:p>
            <a:r>
              <a:rPr smtClean="0"/>
              <a:t>역량평가</a:t>
            </a:r>
            <a:r>
              <a:rPr lang="en-US" altLang="ko-KR" dirty="0" smtClean="0"/>
              <a:t>·</a:t>
            </a:r>
            <a:r>
              <a:rPr smtClean="0"/>
              <a:t>설문 </a:t>
            </a:r>
            <a:r>
              <a:rPr/>
              <a:t>메인화면</a:t>
            </a:r>
            <a:endParaRPr lang="en-US" altLang="ko-KR" dirty="0"/>
          </a:p>
        </p:txBody>
      </p:sp>
      <p:sp>
        <p:nvSpPr>
          <p:cNvPr id="23" name="모서리가 둥근 직사각형 22"/>
          <p:cNvSpPr/>
          <p:nvPr/>
        </p:nvSpPr>
        <p:spPr>
          <a:xfrm>
            <a:off x="99165" y="5436211"/>
            <a:ext cx="214314" cy="142876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50" dirty="0" smtClean="0"/>
              <a:t>1</a:t>
            </a:r>
            <a:endParaRPr lang="ko-KR" altLang="en-US" sz="1050" dirty="0" smtClean="0"/>
          </a:p>
        </p:txBody>
      </p:sp>
      <p:sp>
        <p:nvSpPr>
          <p:cNvPr id="42" name="모서리가 둥근 직사각형 41"/>
          <p:cNvSpPr/>
          <p:nvPr/>
        </p:nvSpPr>
        <p:spPr>
          <a:xfrm>
            <a:off x="101654" y="5684768"/>
            <a:ext cx="214314" cy="142876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50" dirty="0" smtClean="0"/>
              <a:t>2</a:t>
            </a:r>
            <a:endParaRPr lang="ko-KR" altLang="en-US" sz="1050" dirty="0" smtClean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48" y="620688"/>
            <a:ext cx="9014048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모서리가 둥근 직사각형 9"/>
          <p:cNvSpPr/>
          <p:nvPr/>
        </p:nvSpPr>
        <p:spPr>
          <a:xfrm>
            <a:off x="101654" y="5963382"/>
            <a:ext cx="214314" cy="142876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50" dirty="0" smtClean="0"/>
              <a:t>3</a:t>
            </a:r>
            <a:endParaRPr lang="ko-KR" altLang="en-US" sz="105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773" tIns="38387" rIns="76773" bIns="38387" rtlCol="0" anchor="ctr"/>
          <a:lstStyle/>
          <a:p>
            <a:pPr algn="ctr"/>
            <a:endParaRPr lang="ko-KR" altLang="en-US"/>
          </a:p>
        </p:txBody>
      </p:sp>
      <p:sp>
        <p:nvSpPr>
          <p:cNvPr id="15" name="슬라이드 번호 개체 틀 14"/>
          <p:cNvSpPr>
            <a:spLocks noGrp="1"/>
          </p:cNvSpPr>
          <p:nvPr>
            <p:ph type="sldNum" sz="quarter" idx="4294967295"/>
          </p:nvPr>
        </p:nvSpPr>
        <p:spPr>
          <a:xfrm>
            <a:off x="8661400" y="6457950"/>
            <a:ext cx="482600" cy="365125"/>
          </a:xfrm>
          <a:prstGeom prst="rect">
            <a:avLst/>
          </a:prstGeom>
        </p:spPr>
        <p:txBody>
          <a:bodyPr/>
          <a:lstStyle/>
          <a:p>
            <a:fld id="{781DCC72-3138-4628-86ED-72ED07FCF8A3}" type="slidenum">
              <a:rPr lang="ko-KR" altLang="en-US" smtClean="0"/>
              <a:pPr/>
              <a:t>12</a:t>
            </a:fld>
            <a:endParaRPr lang="ko-KR" altLang="en-US" dirty="0"/>
          </a:p>
        </p:txBody>
      </p:sp>
      <p:sp>
        <p:nvSpPr>
          <p:cNvPr id="2" name="제목 1"/>
          <p:cNvSpPr>
            <a:spLocks noGrp="1"/>
          </p:cNvSpPr>
          <p:nvPr>
            <p:ph type="title" idx="4294967295"/>
          </p:nvPr>
        </p:nvSpPr>
        <p:spPr>
          <a:xfrm>
            <a:off x="428596" y="2571750"/>
            <a:ext cx="8229600" cy="1154113"/>
          </a:xfrm>
        </p:spPr>
        <p:txBody>
          <a:bodyPr>
            <a:noAutofit/>
          </a:bodyPr>
          <a:lstStyle/>
          <a:p>
            <a:r>
              <a:rPr lang="ko-KR" altLang="en-US" sz="6600" dirty="0" smtClean="0">
                <a:ea typeface="HY헤드라인M" pitchFamily="18" charset="-127"/>
              </a:rPr>
              <a:t>사전등록</a:t>
            </a:r>
            <a:endParaRPr lang="ko-KR" altLang="en-US" sz="6600" dirty="0">
              <a:ea typeface="HY헤드라인M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직사각형 28"/>
          <p:cNvSpPr/>
          <p:nvPr/>
        </p:nvSpPr>
        <p:spPr>
          <a:xfrm>
            <a:off x="0" y="5357827"/>
            <a:ext cx="9144000" cy="1500174"/>
          </a:xfrm>
          <a:prstGeom prst="rect">
            <a:avLst/>
          </a:prstGeom>
          <a:solidFill>
            <a:schemeClr val="accent1">
              <a:alpha val="14000"/>
            </a:schemeClr>
          </a:solidFill>
          <a:ln w="1905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773" tIns="38387" rIns="76773" bIns="38387" rtlCol="0" anchor="t"/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r>
              <a:rPr kumimoji="0" lang="en-US" altLang="ko-KR" sz="1400" dirty="0" smtClean="0">
                <a:solidFill>
                  <a:prstClr val="black"/>
                </a:solidFill>
              </a:rPr>
              <a:t>	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등록되어있는 평가 목록 중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,</a:t>
            </a:r>
            <a:r>
              <a:rPr kumimoji="0" lang="ko-KR" altLang="en-US" sz="1400" dirty="0">
                <a:solidFill>
                  <a:prstClr val="black"/>
                </a:solidFill>
              </a:rPr>
              <a:t> 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작성하고자 하는 </a:t>
            </a:r>
            <a:r>
              <a:rPr kumimoji="0" lang="ko-KR" altLang="en-US" sz="1400" dirty="0" err="1" smtClean="0">
                <a:solidFill>
                  <a:prstClr val="black"/>
                </a:solidFill>
              </a:rPr>
              <a:t>평가명을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 선택하실 수 있습니다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.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r>
              <a:rPr kumimoji="0" lang="en-US" altLang="ko-KR" sz="1400" dirty="0" smtClean="0">
                <a:solidFill>
                  <a:prstClr val="black"/>
                </a:solidFill>
              </a:rPr>
              <a:t>	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작성된 평가의 제목을 클릭하면 상세 문항설정을 확인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 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할 수 있습니다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.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r>
              <a:rPr kumimoji="0" lang="en-US" altLang="ko-KR" sz="1400" dirty="0" smtClean="0">
                <a:solidFill>
                  <a:prstClr val="black"/>
                </a:solidFill>
              </a:rPr>
              <a:t>	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하단의 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        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버튼을 클릭하여 새로운 평가분류와 평가문항을 작성 할 수 있습니다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.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endParaRPr kumimoji="0" lang="ko-KR" altLang="en-US" sz="1400" dirty="0">
              <a:solidFill>
                <a:prstClr val="black"/>
              </a:solidFill>
            </a:endParaRPr>
          </a:p>
        </p:txBody>
      </p:sp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747686" y="13467"/>
            <a:ext cx="7824841" cy="499950"/>
          </a:xfrm>
        </p:spPr>
        <p:txBody>
          <a:bodyPr/>
          <a:lstStyle/>
          <a:p>
            <a:r>
              <a:rPr/>
              <a:t>평가 및 설문</a:t>
            </a:r>
            <a:r>
              <a:rPr lang="en-US" dirty="0" smtClean="0"/>
              <a:t>– </a:t>
            </a:r>
            <a:r>
              <a:rPr smtClean="0"/>
              <a:t>평가 설정</a:t>
            </a:r>
            <a:r>
              <a:rPr lang="en-US" dirty="0" smtClean="0"/>
              <a:t>(1/4)</a:t>
            </a:r>
            <a:endParaRPr lang="en-US" altLang="ko-KR" dirty="0"/>
          </a:p>
        </p:txBody>
      </p:sp>
      <p:sp>
        <p:nvSpPr>
          <p:cNvPr id="23" name="모서리가 둥근 직사각형 22"/>
          <p:cNvSpPr/>
          <p:nvPr/>
        </p:nvSpPr>
        <p:spPr>
          <a:xfrm>
            <a:off x="99165" y="5436211"/>
            <a:ext cx="214314" cy="142876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50" dirty="0" smtClean="0"/>
              <a:t>1</a:t>
            </a:r>
            <a:endParaRPr lang="ko-KR" altLang="en-US" sz="1050" dirty="0" smtClean="0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8773" y="5906768"/>
            <a:ext cx="436431" cy="2221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7" name="모서리가 둥근 직사각형 36"/>
          <p:cNvSpPr/>
          <p:nvPr/>
        </p:nvSpPr>
        <p:spPr>
          <a:xfrm>
            <a:off x="105545" y="5949200"/>
            <a:ext cx="214314" cy="142876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50" dirty="0" smtClean="0"/>
              <a:t>2</a:t>
            </a:r>
            <a:endParaRPr lang="ko-KR" altLang="en-US" sz="1050" dirty="0" smtClean="0"/>
          </a:p>
        </p:txBody>
      </p:sp>
      <p:pic>
        <p:nvPicPr>
          <p:cNvPr id="25602" name="Picture 2"/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859" y="692696"/>
            <a:ext cx="8593200" cy="434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5204" y="2348880"/>
            <a:ext cx="2253361" cy="840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직사각형 28"/>
          <p:cNvSpPr/>
          <p:nvPr/>
        </p:nvSpPr>
        <p:spPr>
          <a:xfrm>
            <a:off x="0" y="5357827"/>
            <a:ext cx="9144000" cy="1500174"/>
          </a:xfrm>
          <a:prstGeom prst="rect">
            <a:avLst/>
          </a:prstGeom>
          <a:solidFill>
            <a:schemeClr val="accent1">
              <a:alpha val="14000"/>
            </a:schemeClr>
          </a:solidFill>
          <a:ln w="1905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773" tIns="38387" rIns="76773" bIns="38387" rtlCol="0" anchor="t"/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r>
              <a:rPr kumimoji="0" lang="en-US" altLang="ko-KR" sz="1400" dirty="0" smtClean="0">
                <a:solidFill>
                  <a:prstClr val="black"/>
                </a:solidFill>
              </a:rPr>
              <a:t>	          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버튼을 클릭하여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, 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새로운 평가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/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설문을 설정하실 수 있습니다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.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r>
              <a:rPr kumimoji="0" lang="en-US" altLang="ko-KR" sz="1400" dirty="0" smtClean="0">
                <a:solidFill>
                  <a:prstClr val="black"/>
                </a:solidFill>
              </a:rPr>
              <a:t>	</a:t>
            </a:r>
            <a:r>
              <a:rPr kumimoji="0" lang="ko-KR" altLang="en-US" sz="1400" dirty="0">
                <a:solidFill>
                  <a:prstClr val="black"/>
                </a:solidFill>
              </a:rPr>
              <a:t>새로 작성할 평가설정의 분류를 선택한 후 필수 등록사항을 모두 기입합니다</a:t>
            </a:r>
            <a:r>
              <a:rPr kumimoji="0" lang="en-US" altLang="ko-KR" sz="1400" dirty="0">
                <a:solidFill>
                  <a:prstClr val="black"/>
                </a:solidFill>
              </a:rPr>
              <a:t>. </a:t>
            </a:r>
            <a:endParaRPr kumimoji="0" lang="en-US" altLang="ko-KR" sz="1400" dirty="0" smtClean="0">
              <a:solidFill>
                <a:prstClr val="black"/>
              </a:solidFill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r>
              <a:rPr kumimoji="0" lang="en-US" altLang="ko-KR" sz="1400" dirty="0" smtClean="0">
                <a:solidFill>
                  <a:prstClr val="black"/>
                </a:solidFill>
              </a:rPr>
              <a:t>	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등록된 </a:t>
            </a:r>
            <a:r>
              <a:rPr kumimoji="0" lang="ko-KR" altLang="en-US" sz="1400" dirty="0">
                <a:solidFill>
                  <a:prstClr val="black"/>
                </a:solidFill>
              </a:rPr>
              <a:t>과정과 연계시키는 기능은 평가설정이 저장된 이후에 가능합니다</a:t>
            </a:r>
            <a:r>
              <a:rPr kumimoji="0" lang="en-US" altLang="ko-KR" sz="1400" dirty="0">
                <a:solidFill>
                  <a:prstClr val="black"/>
                </a:solidFill>
              </a:rPr>
              <a:t>.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endParaRPr kumimoji="0" lang="ko-KR" altLang="en-US" sz="1400" dirty="0">
              <a:solidFill>
                <a:prstClr val="black"/>
              </a:solidFill>
            </a:endParaRPr>
          </a:p>
        </p:txBody>
      </p:sp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747686" y="13467"/>
            <a:ext cx="7824841" cy="499950"/>
          </a:xfrm>
        </p:spPr>
        <p:txBody>
          <a:bodyPr/>
          <a:lstStyle/>
          <a:p>
            <a:r>
              <a:rPr/>
              <a:t>평가 및 설문</a:t>
            </a:r>
            <a:r>
              <a:rPr lang="en-US" dirty="0" smtClean="0"/>
              <a:t>– </a:t>
            </a:r>
            <a:r>
              <a:rPr smtClean="0"/>
              <a:t>평가 설정</a:t>
            </a:r>
            <a:r>
              <a:rPr lang="en-US" dirty="0" smtClean="0"/>
              <a:t>(2/4)</a:t>
            </a:r>
            <a:endParaRPr lang="en-US" altLang="ko-KR" dirty="0"/>
          </a:p>
        </p:txBody>
      </p:sp>
      <p:sp>
        <p:nvSpPr>
          <p:cNvPr id="23" name="모서리가 둥근 직사각형 22"/>
          <p:cNvSpPr/>
          <p:nvPr/>
        </p:nvSpPr>
        <p:spPr>
          <a:xfrm>
            <a:off x="99165" y="5436211"/>
            <a:ext cx="214314" cy="142876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50" dirty="0" smtClean="0"/>
              <a:t>1</a:t>
            </a:r>
            <a:endParaRPr lang="ko-KR" altLang="en-US" sz="1050" dirty="0" smtClean="0"/>
          </a:p>
        </p:txBody>
      </p:sp>
      <p:sp>
        <p:nvSpPr>
          <p:cNvPr id="37" name="모서리가 둥근 직사각형 36"/>
          <p:cNvSpPr/>
          <p:nvPr/>
        </p:nvSpPr>
        <p:spPr>
          <a:xfrm>
            <a:off x="105545" y="5715016"/>
            <a:ext cx="214314" cy="142876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50" dirty="0" smtClean="0"/>
              <a:t>2</a:t>
            </a:r>
            <a:endParaRPr lang="ko-KR" altLang="en-US" sz="1050" dirty="0" smtClean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49" y="765175"/>
            <a:ext cx="8569325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1" name="직사각형 30"/>
          <p:cNvSpPr/>
          <p:nvPr/>
        </p:nvSpPr>
        <p:spPr>
          <a:xfrm>
            <a:off x="477143" y="1129212"/>
            <a:ext cx="443281" cy="12240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2" name="직사각형 31"/>
          <p:cNvSpPr/>
          <p:nvPr/>
        </p:nvSpPr>
        <p:spPr>
          <a:xfrm>
            <a:off x="2588212" y="2461821"/>
            <a:ext cx="2478059" cy="6026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4" name="모서리가 둥근 사각형 설명선 33"/>
          <p:cNvSpPr/>
          <p:nvPr/>
        </p:nvSpPr>
        <p:spPr>
          <a:xfrm>
            <a:off x="3214678" y="2000240"/>
            <a:ext cx="233948" cy="245879"/>
          </a:xfrm>
          <a:prstGeom prst="wedgeRoundRectCallout">
            <a:avLst>
              <a:gd name="adj1" fmla="val -6783"/>
              <a:gd name="adj2" fmla="val 108964"/>
              <a:gd name="adj3" fmla="val 16667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50" dirty="0" smtClean="0"/>
              <a:t>1</a:t>
            </a:r>
            <a:endParaRPr lang="ko-KR" altLang="en-US" dirty="0"/>
          </a:p>
        </p:txBody>
      </p:sp>
      <p:sp>
        <p:nvSpPr>
          <p:cNvPr id="38" name="직사각형 37"/>
          <p:cNvSpPr/>
          <p:nvPr/>
        </p:nvSpPr>
        <p:spPr>
          <a:xfrm>
            <a:off x="5500694" y="3286123"/>
            <a:ext cx="3286148" cy="135177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0" name="모서리가 둥근 사각형 설명선 39"/>
          <p:cNvSpPr/>
          <p:nvPr/>
        </p:nvSpPr>
        <p:spPr>
          <a:xfrm>
            <a:off x="6715140" y="2786058"/>
            <a:ext cx="233948" cy="245879"/>
          </a:xfrm>
          <a:prstGeom prst="wedgeRoundRectCallout">
            <a:avLst>
              <a:gd name="adj1" fmla="val -6783"/>
              <a:gd name="adj2" fmla="val 108964"/>
              <a:gd name="adj3" fmla="val 16667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50" dirty="0" smtClean="0"/>
              <a:t>2</a:t>
            </a:r>
            <a:endParaRPr lang="ko-KR" altLang="en-US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033" y="5379061"/>
            <a:ext cx="571500" cy="25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모서리가 둥근 직사각형 12"/>
          <p:cNvSpPr/>
          <p:nvPr/>
        </p:nvSpPr>
        <p:spPr>
          <a:xfrm>
            <a:off x="105462" y="5955513"/>
            <a:ext cx="214314" cy="142876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50" dirty="0" smtClean="0"/>
              <a:t>3</a:t>
            </a:r>
            <a:endParaRPr lang="ko-KR" altLang="en-US" sz="105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직사각형 28"/>
          <p:cNvSpPr/>
          <p:nvPr/>
        </p:nvSpPr>
        <p:spPr>
          <a:xfrm>
            <a:off x="0" y="5357827"/>
            <a:ext cx="9144000" cy="1500174"/>
          </a:xfrm>
          <a:prstGeom prst="rect">
            <a:avLst/>
          </a:prstGeom>
          <a:solidFill>
            <a:schemeClr val="accent1">
              <a:alpha val="14000"/>
            </a:schemeClr>
          </a:solidFill>
          <a:ln w="1905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773" tIns="38387" rIns="76773" bIns="38387" rtlCol="0" anchor="t"/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r>
              <a:rPr kumimoji="0" lang="en-US" altLang="ko-KR" sz="1400" dirty="0" smtClean="0">
                <a:solidFill>
                  <a:prstClr val="black"/>
                </a:solidFill>
              </a:rPr>
              <a:t>	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질문 및 답변을 작성합니다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.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r>
              <a:rPr kumimoji="0" lang="en-US" altLang="ko-KR" sz="1400" dirty="0" smtClean="0">
                <a:solidFill>
                  <a:prstClr val="black"/>
                </a:solidFill>
              </a:rPr>
              <a:t>	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추가 삭제 버튼으로 답변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(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선택지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)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의 수를 조절 할 수 있습니다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.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r>
              <a:rPr kumimoji="0" lang="en-US" altLang="ko-KR" sz="1400" dirty="0" smtClean="0">
                <a:solidFill>
                  <a:prstClr val="black"/>
                </a:solidFill>
              </a:rPr>
              <a:t>	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단답형 또는 서술형 문항을 질문에 추가할 수 있습니다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.</a:t>
            </a:r>
            <a:endParaRPr kumimoji="0" lang="ko-KR" altLang="en-US" sz="1400" dirty="0">
              <a:solidFill>
                <a:prstClr val="black"/>
              </a:solidFill>
            </a:endParaRPr>
          </a:p>
        </p:txBody>
      </p:sp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747686" y="13467"/>
            <a:ext cx="7824841" cy="499950"/>
          </a:xfrm>
        </p:spPr>
        <p:txBody>
          <a:bodyPr/>
          <a:lstStyle/>
          <a:p>
            <a:r>
              <a:rPr/>
              <a:t>평가 및 설문</a:t>
            </a:r>
            <a:r>
              <a:rPr lang="en-US" dirty="0" smtClean="0"/>
              <a:t>– </a:t>
            </a:r>
            <a:r>
              <a:rPr smtClean="0"/>
              <a:t>평가 설정</a:t>
            </a:r>
            <a:r>
              <a:rPr lang="en-US" dirty="0" smtClean="0"/>
              <a:t>(3/4)</a:t>
            </a:r>
            <a:endParaRPr lang="en-US" altLang="ko-KR" dirty="0"/>
          </a:p>
        </p:txBody>
      </p:sp>
      <p:sp>
        <p:nvSpPr>
          <p:cNvPr id="23" name="모서리가 둥근 직사각형 22"/>
          <p:cNvSpPr/>
          <p:nvPr/>
        </p:nvSpPr>
        <p:spPr>
          <a:xfrm>
            <a:off x="99165" y="5436211"/>
            <a:ext cx="214314" cy="142876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50" dirty="0" smtClean="0"/>
              <a:t>1</a:t>
            </a:r>
            <a:endParaRPr lang="ko-KR" altLang="en-US" sz="1050" dirty="0" smtClean="0"/>
          </a:p>
        </p:txBody>
      </p:sp>
      <p:sp>
        <p:nvSpPr>
          <p:cNvPr id="37" name="모서리가 둥근 직사각형 36"/>
          <p:cNvSpPr/>
          <p:nvPr/>
        </p:nvSpPr>
        <p:spPr>
          <a:xfrm>
            <a:off x="105545" y="5715016"/>
            <a:ext cx="214314" cy="142876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50" dirty="0" smtClean="0"/>
              <a:t>2</a:t>
            </a:r>
            <a:endParaRPr lang="ko-KR" altLang="en-US" sz="1050" dirty="0" smtClean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2659" y="765175"/>
            <a:ext cx="8569325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0" name="직사각형 29"/>
          <p:cNvSpPr/>
          <p:nvPr/>
        </p:nvSpPr>
        <p:spPr>
          <a:xfrm>
            <a:off x="2061511" y="2412905"/>
            <a:ext cx="912348" cy="3879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3" name="직사각형 42"/>
          <p:cNvSpPr/>
          <p:nvPr/>
        </p:nvSpPr>
        <p:spPr>
          <a:xfrm>
            <a:off x="2000232" y="3000372"/>
            <a:ext cx="3000396" cy="128588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5" name="모서리가 둥근 사각형 설명선 34"/>
          <p:cNvSpPr/>
          <p:nvPr/>
        </p:nvSpPr>
        <p:spPr>
          <a:xfrm>
            <a:off x="3143240" y="4500570"/>
            <a:ext cx="230655" cy="178949"/>
          </a:xfrm>
          <a:prstGeom prst="wedgeRoundRectCallout">
            <a:avLst>
              <a:gd name="adj1" fmla="val -6389"/>
              <a:gd name="adj2" fmla="val -131363"/>
              <a:gd name="adj3" fmla="val 16667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50" dirty="0" smtClean="0"/>
              <a:t>1</a:t>
            </a:r>
            <a:endParaRPr lang="ko-KR" altLang="en-US" dirty="0"/>
          </a:p>
        </p:txBody>
      </p:sp>
      <p:sp>
        <p:nvSpPr>
          <p:cNvPr id="40" name="직사각형 39"/>
          <p:cNvSpPr/>
          <p:nvPr/>
        </p:nvSpPr>
        <p:spPr>
          <a:xfrm>
            <a:off x="5206298" y="3213262"/>
            <a:ext cx="1054459" cy="106217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2" name="모서리가 둥근 사각형 설명선 41"/>
          <p:cNvSpPr/>
          <p:nvPr/>
        </p:nvSpPr>
        <p:spPr>
          <a:xfrm>
            <a:off x="5572132" y="4470322"/>
            <a:ext cx="230655" cy="178949"/>
          </a:xfrm>
          <a:prstGeom prst="wedgeRoundRectCallout">
            <a:avLst>
              <a:gd name="adj1" fmla="val -6389"/>
              <a:gd name="adj2" fmla="val -131363"/>
              <a:gd name="adj3" fmla="val 16667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50" dirty="0" smtClean="0"/>
              <a:t>2</a:t>
            </a:r>
            <a:endParaRPr lang="ko-KR" altLang="en-US" dirty="0"/>
          </a:p>
        </p:txBody>
      </p:sp>
      <p:sp>
        <p:nvSpPr>
          <p:cNvPr id="44" name="모서리가 둥근 사각형 설명선 43"/>
          <p:cNvSpPr/>
          <p:nvPr/>
        </p:nvSpPr>
        <p:spPr>
          <a:xfrm>
            <a:off x="1636773" y="2467489"/>
            <a:ext cx="251365" cy="214314"/>
          </a:xfrm>
          <a:prstGeom prst="wedgeRoundRectCallout">
            <a:avLst>
              <a:gd name="adj1" fmla="val 103612"/>
              <a:gd name="adj2" fmla="val -8609"/>
              <a:gd name="adj3" fmla="val 16667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50" dirty="0" smtClean="0"/>
              <a:t>3</a:t>
            </a:r>
            <a:endParaRPr lang="ko-KR" altLang="en-US" dirty="0"/>
          </a:p>
        </p:txBody>
      </p:sp>
      <p:sp>
        <p:nvSpPr>
          <p:cNvPr id="46" name="모서리가 둥근 직사각형 45"/>
          <p:cNvSpPr/>
          <p:nvPr/>
        </p:nvSpPr>
        <p:spPr>
          <a:xfrm>
            <a:off x="101654" y="5949796"/>
            <a:ext cx="214314" cy="142876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50" dirty="0" smtClean="0"/>
              <a:t>2</a:t>
            </a:r>
            <a:endParaRPr lang="ko-KR" altLang="en-US" sz="105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1061" y="765175"/>
            <a:ext cx="8572114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9" name="직사각형 28"/>
          <p:cNvSpPr/>
          <p:nvPr/>
        </p:nvSpPr>
        <p:spPr>
          <a:xfrm>
            <a:off x="0" y="5357827"/>
            <a:ext cx="9144000" cy="1500174"/>
          </a:xfrm>
          <a:prstGeom prst="rect">
            <a:avLst/>
          </a:prstGeom>
          <a:solidFill>
            <a:schemeClr val="accent1">
              <a:alpha val="14000"/>
            </a:schemeClr>
          </a:solidFill>
          <a:ln w="1905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773" tIns="38387" rIns="76773" bIns="38387" rtlCol="0" anchor="t"/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r>
              <a:rPr kumimoji="0" lang="en-US" altLang="ko-KR" sz="1400" dirty="0" smtClean="0">
                <a:solidFill>
                  <a:prstClr val="black"/>
                </a:solidFill>
              </a:rPr>
              <a:t>	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평가설정을 저장한 후 개설과정 등록에 평가를 진행할 과정과 </a:t>
            </a:r>
            <a:r>
              <a:rPr kumimoji="0" lang="ko-KR" altLang="en-US" sz="1400" b="1" dirty="0" smtClean="0">
                <a:solidFill>
                  <a:prstClr val="black"/>
                </a:solidFill>
              </a:rPr>
              <a:t>응시 기간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을 입력 한 후 </a:t>
            </a:r>
            <a:endParaRPr kumimoji="0" lang="en-US" altLang="ko-KR" sz="1400" dirty="0" smtClean="0">
              <a:solidFill>
                <a:prstClr val="black"/>
              </a:solidFill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r>
              <a:rPr kumimoji="0" lang="en-US" altLang="ko-KR" sz="1400" dirty="0" smtClean="0">
                <a:solidFill>
                  <a:prstClr val="black"/>
                </a:solidFill>
              </a:rPr>
              <a:t>	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과정저장 버튼을 클릭합니다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. (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응시 기간에 맞춰 학생학사행정에서 활성화 되어 응시가 가능해집니다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.)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r>
              <a:rPr kumimoji="0" lang="en-US" altLang="ko-KR" sz="1400" dirty="0" smtClean="0">
                <a:solidFill>
                  <a:prstClr val="black"/>
                </a:solidFill>
              </a:rPr>
              <a:t>	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등록된 과정을 확인 할 수 있으며 한 평가설정에 여러 과정을 등록 할 수 있습니다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.</a:t>
            </a:r>
            <a:endParaRPr kumimoji="0" lang="ko-KR" altLang="en-US" sz="1400" dirty="0">
              <a:solidFill>
                <a:prstClr val="black"/>
              </a:solidFill>
            </a:endParaRPr>
          </a:p>
        </p:txBody>
      </p:sp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747686" y="13467"/>
            <a:ext cx="7824841" cy="499950"/>
          </a:xfrm>
        </p:spPr>
        <p:txBody>
          <a:bodyPr/>
          <a:lstStyle/>
          <a:p>
            <a:r>
              <a:rPr/>
              <a:t>평가 및 설문</a:t>
            </a:r>
            <a:r>
              <a:rPr lang="en-US" dirty="0" smtClean="0"/>
              <a:t>– </a:t>
            </a:r>
            <a:r>
              <a:rPr smtClean="0"/>
              <a:t>평가 설정</a:t>
            </a:r>
            <a:r>
              <a:rPr lang="en-US" dirty="0" smtClean="0"/>
              <a:t>(4/4)</a:t>
            </a:r>
            <a:endParaRPr lang="en-US" altLang="ko-KR" dirty="0"/>
          </a:p>
        </p:txBody>
      </p:sp>
      <p:sp>
        <p:nvSpPr>
          <p:cNvPr id="23" name="모서리가 둥근 직사각형 22"/>
          <p:cNvSpPr/>
          <p:nvPr/>
        </p:nvSpPr>
        <p:spPr>
          <a:xfrm>
            <a:off x="99165" y="5436211"/>
            <a:ext cx="214314" cy="142876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50" dirty="0" smtClean="0"/>
              <a:t>1</a:t>
            </a:r>
            <a:endParaRPr lang="ko-KR" altLang="en-US" sz="1050" dirty="0" smtClean="0"/>
          </a:p>
        </p:txBody>
      </p:sp>
      <p:sp>
        <p:nvSpPr>
          <p:cNvPr id="37" name="모서리가 둥근 직사각형 36"/>
          <p:cNvSpPr/>
          <p:nvPr/>
        </p:nvSpPr>
        <p:spPr>
          <a:xfrm>
            <a:off x="105545" y="5929330"/>
            <a:ext cx="214314" cy="142876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50" dirty="0" smtClean="0"/>
              <a:t>2</a:t>
            </a:r>
            <a:endParaRPr lang="ko-KR" altLang="en-US" sz="1050" dirty="0" smtClean="0"/>
          </a:p>
        </p:txBody>
      </p:sp>
      <p:sp>
        <p:nvSpPr>
          <p:cNvPr id="31" name="직사각형 30"/>
          <p:cNvSpPr/>
          <p:nvPr/>
        </p:nvSpPr>
        <p:spPr>
          <a:xfrm>
            <a:off x="477143" y="1129212"/>
            <a:ext cx="443281" cy="12240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8" name="직사각형 37"/>
          <p:cNvSpPr/>
          <p:nvPr/>
        </p:nvSpPr>
        <p:spPr>
          <a:xfrm>
            <a:off x="5495160" y="3104888"/>
            <a:ext cx="3286148" cy="14287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9" name="모서리가 둥근 사각형 설명선 38"/>
          <p:cNvSpPr/>
          <p:nvPr/>
        </p:nvSpPr>
        <p:spPr>
          <a:xfrm>
            <a:off x="6909820" y="2643182"/>
            <a:ext cx="233948" cy="245879"/>
          </a:xfrm>
          <a:prstGeom prst="wedgeRoundRectCallout">
            <a:avLst>
              <a:gd name="adj1" fmla="val -6783"/>
              <a:gd name="adj2" fmla="val 108964"/>
              <a:gd name="adj3" fmla="val 16667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50" dirty="0" smtClean="0"/>
              <a:t>1</a:t>
            </a:r>
            <a:endParaRPr lang="ko-KR" altLang="en-US" dirty="0"/>
          </a:p>
        </p:txBody>
      </p:sp>
      <p:sp>
        <p:nvSpPr>
          <p:cNvPr id="28" name="직사각형 27"/>
          <p:cNvSpPr/>
          <p:nvPr/>
        </p:nvSpPr>
        <p:spPr>
          <a:xfrm>
            <a:off x="5724646" y="2264624"/>
            <a:ext cx="2776444" cy="16424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0897" y="765175"/>
            <a:ext cx="8569325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9" name="직사각형 28"/>
          <p:cNvSpPr/>
          <p:nvPr/>
        </p:nvSpPr>
        <p:spPr>
          <a:xfrm>
            <a:off x="0" y="5357827"/>
            <a:ext cx="9144000" cy="1500174"/>
          </a:xfrm>
          <a:prstGeom prst="rect">
            <a:avLst/>
          </a:prstGeom>
          <a:solidFill>
            <a:schemeClr val="accent1">
              <a:alpha val="14000"/>
            </a:schemeClr>
          </a:solidFill>
          <a:ln w="1905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773" tIns="38387" rIns="76773" bIns="38387" rtlCol="0" anchor="t"/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r>
              <a:rPr kumimoji="0" lang="en-US" altLang="ko-KR" sz="1400" dirty="0" smtClean="0">
                <a:solidFill>
                  <a:prstClr val="black"/>
                </a:solidFill>
              </a:rPr>
              <a:t>	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평가설정에서 작성한 문항과 답변이 보이며 답변 </a:t>
            </a:r>
            <a:r>
              <a:rPr kumimoji="0" lang="ko-KR" altLang="en-US" sz="1400" dirty="0" err="1" smtClean="0">
                <a:solidFill>
                  <a:prstClr val="black"/>
                </a:solidFill>
              </a:rPr>
              <a:t>선택률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 통계를 확인할 수 있습니다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. </a:t>
            </a:r>
            <a:endParaRPr kumimoji="0" lang="ko-KR" altLang="en-US" sz="1400" dirty="0">
              <a:solidFill>
                <a:prstClr val="black"/>
              </a:solidFill>
            </a:endParaRPr>
          </a:p>
        </p:txBody>
      </p:sp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747686" y="13467"/>
            <a:ext cx="7824841" cy="499950"/>
          </a:xfrm>
        </p:spPr>
        <p:txBody>
          <a:bodyPr/>
          <a:lstStyle/>
          <a:p>
            <a:r>
              <a:rPr/>
              <a:t>평가 및 설문</a:t>
            </a:r>
            <a:r>
              <a:rPr lang="en-US" dirty="0" smtClean="0"/>
              <a:t>– </a:t>
            </a:r>
            <a:r>
              <a:rPr smtClean="0"/>
              <a:t>평가 통계</a:t>
            </a:r>
            <a:endParaRPr lang="en-US" altLang="ko-KR" dirty="0"/>
          </a:p>
        </p:txBody>
      </p:sp>
      <p:sp>
        <p:nvSpPr>
          <p:cNvPr id="23" name="모서리가 둥근 직사각형 22"/>
          <p:cNvSpPr/>
          <p:nvPr/>
        </p:nvSpPr>
        <p:spPr>
          <a:xfrm>
            <a:off x="99165" y="5436211"/>
            <a:ext cx="214314" cy="142876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50" dirty="0" smtClean="0"/>
              <a:t>1</a:t>
            </a:r>
            <a:endParaRPr lang="ko-KR" altLang="en-US" sz="1050" dirty="0" smtClean="0"/>
          </a:p>
        </p:txBody>
      </p:sp>
      <p:sp>
        <p:nvSpPr>
          <p:cNvPr id="31" name="직사각형 30"/>
          <p:cNvSpPr/>
          <p:nvPr/>
        </p:nvSpPr>
        <p:spPr>
          <a:xfrm>
            <a:off x="284839" y="1433254"/>
            <a:ext cx="431853" cy="1731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8" name="직사각형 37"/>
          <p:cNvSpPr/>
          <p:nvPr/>
        </p:nvSpPr>
        <p:spPr>
          <a:xfrm>
            <a:off x="1714480" y="2357429"/>
            <a:ext cx="6000792" cy="272733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9" name="모서리가 둥근 사각형 설명선 38"/>
          <p:cNvSpPr/>
          <p:nvPr/>
        </p:nvSpPr>
        <p:spPr>
          <a:xfrm>
            <a:off x="4071934" y="1785926"/>
            <a:ext cx="233948" cy="245879"/>
          </a:xfrm>
          <a:prstGeom prst="wedgeRoundRectCallout">
            <a:avLst>
              <a:gd name="adj1" fmla="val -6783"/>
              <a:gd name="adj2" fmla="val 108964"/>
              <a:gd name="adj3" fmla="val 16667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50" dirty="0" smtClean="0"/>
              <a:t>1</a:t>
            </a:r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 txBox="1">
            <a:spLocks/>
          </p:cNvSpPr>
          <p:nvPr/>
        </p:nvSpPr>
        <p:spPr>
          <a:xfrm>
            <a:off x="428596" y="1357298"/>
            <a:ext cx="8229600" cy="1643074"/>
          </a:xfrm>
          <a:prstGeom prst="rect">
            <a:avLst/>
          </a:prstGeom>
        </p:spPr>
        <p:txBody>
          <a:bodyPr vert="horz" lIns="76773" tIns="38387" rIns="76773" bIns="38387" rtlCol="0" anchor="ctr">
            <a:noAutofit/>
          </a:bodyPr>
          <a:lstStyle/>
          <a:p>
            <a:pPr lvl="0" algn="ctr" defTabSz="768004" fontAlgn="auto">
              <a:spcAft>
                <a:spcPts val="0"/>
              </a:spcAft>
              <a:defRPr/>
            </a:pPr>
            <a:r>
              <a:rPr kumimoji="0" lang="ko-KR" altLang="en-US" sz="6600" dirty="0" smtClean="0">
                <a:latin typeface="+mj-lt"/>
                <a:ea typeface="HY헤드라인M" pitchFamily="18" charset="-127"/>
                <a:cs typeface="+mj-cs"/>
              </a:rPr>
              <a:t>홈페이지</a:t>
            </a:r>
            <a:endParaRPr kumimoji="0" lang="en-US" altLang="ko-KR" sz="6600" dirty="0" smtClean="0">
              <a:latin typeface="+mj-lt"/>
              <a:ea typeface="HY헤드라인M" pitchFamily="18" charset="-127"/>
              <a:cs typeface="+mj-cs"/>
            </a:endParaRPr>
          </a:p>
          <a:p>
            <a:pPr lvl="0" algn="ctr" defTabSz="768004" fontAlgn="auto">
              <a:spcAft>
                <a:spcPts val="0"/>
              </a:spcAft>
              <a:defRPr/>
            </a:pPr>
            <a:r>
              <a:rPr kumimoji="0" lang="en-US" altLang="ko-KR" sz="5400" dirty="0" smtClean="0">
                <a:latin typeface="+mj-lt"/>
                <a:ea typeface="HY헤드라인M" pitchFamily="18" charset="-127"/>
                <a:cs typeface="+mj-cs"/>
              </a:rPr>
              <a:t>(</a:t>
            </a:r>
            <a:r>
              <a:rPr kumimoji="0" lang="ko-KR" altLang="en-US" sz="5400" dirty="0" smtClean="0">
                <a:latin typeface="+mj-lt"/>
                <a:ea typeface="HY헤드라인M" pitchFamily="18" charset="-127"/>
                <a:cs typeface="+mj-cs"/>
              </a:rPr>
              <a:t>실속패키지 연동홈페이지</a:t>
            </a:r>
            <a:r>
              <a:rPr kumimoji="0" lang="en-US" altLang="ko-KR" sz="5400" dirty="0" smtClean="0">
                <a:latin typeface="+mj-lt"/>
                <a:ea typeface="HY헤드라인M" pitchFamily="18" charset="-127"/>
                <a:cs typeface="+mj-cs"/>
              </a:rPr>
              <a:t>)</a:t>
            </a:r>
            <a:endParaRPr kumimoji="0" lang="ko-KR" altLang="en-US" sz="5400" dirty="0" smtClean="0">
              <a:latin typeface="+mj-lt"/>
              <a:ea typeface="HY헤드라인M" pitchFamily="18" charset="-127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747686" y="13467"/>
            <a:ext cx="7824841" cy="499950"/>
          </a:xfrm>
        </p:spPr>
        <p:txBody>
          <a:bodyPr/>
          <a:lstStyle/>
          <a:p>
            <a:r>
              <a:rPr lang="ko-KR" altLang="en-US" dirty="0" smtClean="0"/>
              <a:t>연동 홈페이지 필독 사항</a:t>
            </a:r>
            <a:endParaRPr lang="en-US" altLang="ko-KR" dirty="0"/>
          </a:p>
        </p:txBody>
      </p:sp>
      <p:grpSp>
        <p:nvGrpSpPr>
          <p:cNvPr id="57" name="그룹 56"/>
          <p:cNvGrpSpPr/>
          <p:nvPr/>
        </p:nvGrpSpPr>
        <p:grpSpPr>
          <a:xfrm>
            <a:off x="0" y="5357827"/>
            <a:ext cx="9144000" cy="1500174"/>
            <a:chOff x="0" y="5357827"/>
            <a:chExt cx="9144000" cy="1500174"/>
          </a:xfrm>
        </p:grpSpPr>
        <p:sp>
          <p:nvSpPr>
            <p:cNvPr id="29" name="직사각형 28"/>
            <p:cNvSpPr/>
            <p:nvPr/>
          </p:nvSpPr>
          <p:spPr>
            <a:xfrm>
              <a:off x="0" y="5357827"/>
              <a:ext cx="9144000" cy="1500174"/>
            </a:xfrm>
            <a:prstGeom prst="rect">
              <a:avLst/>
            </a:prstGeom>
            <a:solidFill>
              <a:schemeClr val="accent1">
                <a:alpha val="14000"/>
              </a:schemeClr>
            </a:solidFill>
            <a:ln w="19050"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6773" tIns="38387" rIns="76773" bIns="38387" rtlCol="0" anchor="t"/>
            <a:lstStyle/>
            <a:p>
              <a:pPr marL="342900" indent="-342900" fontAlgn="auto">
                <a:spcBef>
                  <a:spcPct val="20000"/>
                </a:spcBef>
                <a:spcAft>
                  <a:spcPts val="0"/>
                </a:spcAft>
              </a:pPr>
              <a:r>
                <a:rPr kumimoji="0" lang="en-US" altLang="ko-KR" sz="1400" b="1" dirty="0">
                  <a:solidFill>
                    <a:prstClr val="black"/>
                  </a:solidFill>
                </a:rPr>
                <a:t>	</a:t>
              </a:r>
              <a:r>
                <a:rPr kumimoji="0" lang="ko-KR" altLang="en-US" sz="1400" b="1" dirty="0" smtClean="0">
                  <a:solidFill>
                    <a:prstClr val="black"/>
                  </a:solidFill>
                </a:rPr>
                <a:t>연동 홈페이지는 </a:t>
              </a:r>
              <a:r>
                <a:rPr kumimoji="0" lang="en-US" altLang="ko-KR" sz="1400" b="1" dirty="0" smtClean="0">
                  <a:solidFill>
                    <a:prstClr val="black"/>
                  </a:solidFill>
                </a:rPr>
                <a:t>“</a:t>
              </a:r>
              <a:r>
                <a:rPr kumimoji="0" lang="ko-KR" altLang="en-US" sz="1400" b="1" dirty="0" smtClean="0">
                  <a:solidFill>
                    <a:prstClr val="black"/>
                  </a:solidFill>
                </a:rPr>
                <a:t>실속 패키지</a:t>
              </a:r>
              <a:r>
                <a:rPr kumimoji="0" lang="en-US" altLang="ko-KR" sz="1400" b="1" dirty="0" smtClean="0">
                  <a:solidFill>
                    <a:prstClr val="black"/>
                  </a:solidFill>
                </a:rPr>
                <a:t>” </a:t>
              </a:r>
              <a:r>
                <a:rPr kumimoji="0" lang="ko-KR" altLang="en-US" sz="1400" b="1" dirty="0" smtClean="0">
                  <a:solidFill>
                    <a:prstClr val="black"/>
                  </a:solidFill>
                </a:rPr>
                <a:t>서비스를 신청하신 회원들에게 제공하는 서비스입니다</a:t>
              </a:r>
              <a:r>
                <a:rPr kumimoji="0" lang="en-US" altLang="ko-KR" sz="1400" b="1" dirty="0" smtClean="0">
                  <a:solidFill>
                    <a:prstClr val="black"/>
                  </a:solidFill>
                </a:rPr>
                <a:t>.</a:t>
              </a:r>
            </a:p>
            <a:p>
              <a:pPr marL="342900" indent="-342900" fontAlgn="auto">
                <a:spcBef>
                  <a:spcPct val="20000"/>
                </a:spcBef>
                <a:spcAft>
                  <a:spcPts val="0"/>
                </a:spcAft>
              </a:pPr>
              <a:r>
                <a:rPr kumimoji="0" lang="en-US" altLang="ko-KR" sz="1400" b="1" dirty="0">
                  <a:solidFill>
                    <a:prstClr val="black"/>
                  </a:solidFill>
                </a:rPr>
                <a:t>	</a:t>
              </a:r>
              <a:r>
                <a:rPr kumimoji="0" lang="ko-KR" altLang="en-US" sz="1400" b="1" dirty="0" smtClean="0">
                  <a:solidFill>
                    <a:prstClr val="black"/>
                  </a:solidFill>
                </a:rPr>
                <a:t>홈페이지 초기 </a:t>
              </a:r>
              <a:r>
                <a:rPr kumimoji="0" lang="ko-KR" altLang="en-US" sz="1400" b="1" dirty="0" err="1" smtClean="0">
                  <a:solidFill>
                    <a:prstClr val="black"/>
                  </a:solidFill>
                </a:rPr>
                <a:t>셋팅</a:t>
              </a:r>
              <a:r>
                <a:rPr kumimoji="0" lang="ko-KR" altLang="en-US" sz="1400" b="1" dirty="0" smtClean="0">
                  <a:solidFill>
                    <a:prstClr val="black"/>
                  </a:solidFill>
                </a:rPr>
                <a:t> 비용 </a:t>
              </a:r>
              <a:r>
                <a:rPr kumimoji="0" lang="en-US" altLang="ko-KR" sz="1400" b="1" dirty="0" smtClean="0">
                  <a:solidFill>
                    <a:prstClr val="black"/>
                  </a:solidFill>
                </a:rPr>
                <a:t>100</a:t>
              </a:r>
              <a:r>
                <a:rPr kumimoji="0" lang="ko-KR" altLang="en-US" sz="1400" b="1" dirty="0" smtClean="0">
                  <a:solidFill>
                    <a:prstClr val="black"/>
                  </a:solidFill>
                </a:rPr>
                <a:t>만원이 </a:t>
              </a:r>
              <a:r>
                <a:rPr kumimoji="0" lang="ko-KR" altLang="en-US" sz="1400" b="1" dirty="0" smtClean="0">
                  <a:solidFill>
                    <a:prstClr val="black"/>
                  </a:solidFill>
                </a:rPr>
                <a:t>발생합니다</a:t>
              </a:r>
              <a:r>
                <a:rPr kumimoji="0" lang="en-US" altLang="ko-KR" sz="1400" b="1" dirty="0" smtClean="0">
                  <a:solidFill>
                    <a:prstClr val="black"/>
                  </a:solidFill>
                </a:rPr>
                <a:t>.</a:t>
              </a:r>
            </a:p>
            <a:p>
              <a:pPr marL="342900" indent="-342900" fontAlgn="auto">
                <a:spcBef>
                  <a:spcPct val="20000"/>
                </a:spcBef>
                <a:spcAft>
                  <a:spcPts val="0"/>
                </a:spcAft>
              </a:pPr>
              <a:r>
                <a:rPr kumimoji="0" lang="en-US" altLang="ko-KR" sz="1400" b="1" dirty="0">
                  <a:solidFill>
                    <a:prstClr val="black"/>
                  </a:solidFill>
                </a:rPr>
                <a:t>	</a:t>
              </a:r>
              <a:r>
                <a:rPr kumimoji="0" lang="ko-KR" altLang="en-US" sz="1400" b="1" dirty="0" smtClean="0">
                  <a:solidFill>
                    <a:prstClr val="black"/>
                  </a:solidFill>
                </a:rPr>
                <a:t>포트폴리오 중</a:t>
              </a:r>
              <a:r>
                <a:rPr kumimoji="0" lang="en-US" altLang="ko-KR" sz="1400" b="1" dirty="0" smtClean="0">
                  <a:solidFill>
                    <a:prstClr val="black"/>
                  </a:solidFill>
                </a:rPr>
                <a:t>, </a:t>
              </a:r>
              <a:r>
                <a:rPr kumimoji="0" lang="ko-KR" altLang="en-US" sz="1400" b="1" dirty="0" smtClean="0">
                  <a:solidFill>
                    <a:prstClr val="black"/>
                  </a:solidFill>
                </a:rPr>
                <a:t>하단 </a:t>
              </a:r>
              <a:r>
                <a:rPr kumimoji="0" lang="en-US" altLang="ko-KR" sz="1400" b="1" dirty="0" smtClean="0">
                  <a:solidFill>
                    <a:prstClr val="black"/>
                  </a:solidFill>
                </a:rPr>
                <a:t>URI</a:t>
              </a:r>
              <a:r>
                <a:rPr kumimoji="0" lang="ko-KR" altLang="en-US" sz="1400" b="1" dirty="0">
                  <a:solidFill>
                    <a:prstClr val="black"/>
                  </a:solidFill>
                </a:rPr>
                <a:t> </a:t>
              </a:r>
              <a:r>
                <a:rPr kumimoji="0" lang="ko-KR" altLang="en-US" sz="1400" b="1" dirty="0" smtClean="0">
                  <a:solidFill>
                    <a:prstClr val="black"/>
                  </a:solidFill>
                </a:rPr>
                <a:t>주소가 있는 포트폴리오만 선택이 가능합니다</a:t>
              </a:r>
              <a:r>
                <a:rPr kumimoji="0" lang="en-US" altLang="ko-KR" sz="1400" b="1" dirty="0" smtClean="0">
                  <a:solidFill>
                    <a:prstClr val="black"/>
                  </a:solidFill>
                </a:rPr>
                <a:t>.</a:t>
              </a:r>
            </a:p>
            <a:p>
              <a:pPr marL="342900" indent="-342900" fontAlgn="auto">
                <a:spcBef>
                  <a:spcPct val="20000"/>
                </a:spcBef>
                <a:spcAft>
                  <a:spcPts val="0"/>
                </a:spcAft>
              </a:pPr>
              <a:r>
                <a:rPr kumimoji="0" lang="en-US" altLang="ko-KR" sz="1400" b="1" dirty="0">
                  <a:solidFill>
                    <a:prstClr val="black"/>
                  </a:solidFill>
                </a:rPr>
                <a:t>	</a:t>
              </a:r>
              <a:r>
                <a:rPr kumimoji="0" lang="ko-KR" altLang="en-US" sz="1400" b="1" dirty="0" err="1" smtClean="0">
                  <a:solidFill>
                    <a:prstClr val="black"/>
                  </a:solidFill>
                </a:rPr>
                <a:t>반응형</a:t>
              </a:r>
              <a:r>
                <a:rPr kumimoji="0" lang="ko-KR" altLang="en-US" sz="1400" b="1" dirty="0" smtClean="0">
                  <a:solidFill>
                    <a:prstClr val="black"/>
                  </a:solidFill>
                </a:rPr>
                <a:t> 홈페이지는 </a:t>
              </a:r>
              <a:r>
                <a:rPr kumimoji="0" lang="en-US" altLang="ko-KR" sz="1400" b="1" dirty="0" smtClean="0">
                  <a:solidFill>
                    <a:prstClr val="black"/>
                  </a:solidFill>
                </a:rPr>
                <a:t>350</a:t>
              </a:r>
              <a:r>
                <a:rPr kumimoji="0" lang="ko-KR" altLang="en-US" sz="1400" b="1" dirty="0" smtClean="0">
                  <a:solidFill>
                    <a:prstClr val="black"/>
                  </a:solidFill>
                </a:rPr>
                <a:t>만원 비용이 발생합니다</a:t>
              </a:r>
              <a:r>
                <a:rPr kumimoji="0" lang="en-US" altLang="ko-KR" sz="1400" b="1" dirty="0" smtClean="0">
                  <a:solidFill>
                    <a:prstClr val="black"/>
                  </a:solidFill>
                </a:rPr>
                <a:t>.</a:t>
              </a:r>
              <a:endParaRPr kumimoji="0" lang="en-US" altLang="ko-KR" sz="1400" b="1" dirty="0" smtClean="0">
                <a:solidFill>
                  <a:prstClr val="black"/>
                </a:solidFill>
              </a:endParaRPr>
            </a:p>
            <a:p>
              <a:pPr marL="342900" indent="-342900" fontAlgn="auto">
                <a:spcBef>
                  <a:spcPct val="20000"/>
                </a:spcBef>
                <a:spcAft>
                  <a:spcPts val="0"/>
                </a:spcAft>
              </a:pPr>
              <a:r>
                <a:rPr kumimoji="0" lang="en-US" altLang="ko-KR" sz="1400" b="1" dirty="0">
                  <a:solidFill>
                    <a:prstClr val="black"/>
                  </a:solidFill>
                </a:rPr>
                <a:t>	</a:t>
              </a:r>
              <a:endParaRPr kumimoji="0" lang="en-US" altLang="ko-KR" sz="1400" b="1" dirty="0" smtClean="0">
                <a:solidFill>
                  <a:prstClr val="black"/>
                </a:solidFill>
              </a:endParaRPr>
            </a:p>
            <a:p>
              <a:pPr marL="342900" indent="-342900" fontAlgn="auto">
                <a:spcBef>
                  <a:spcPct val="20000"/>
                </a:spcBef>
                <a:spcAft>
                  <a:spcPts val="0"/>
                </a:spcAft>
              </a:pPr>
              <a:r>
                <a:rPr kumimoji="0" lang="en-US" altLang="ko-KR" sz="1400" b="1" dirty="0">
                  <a:solidFill>
                    <a:prstClr val="black"/>
                  </a:solidFill>
                </a:rPr>
                <a:t>	</a:t>
              </a:r>
              <a:endParaRPr kumimoji="0" lang="en-US" altLang="ko-KR" sz="1400" b="1" dirty="0" smtClean="0">
                <a:solidFill>
                  <a:prstClr val="black"/>
                </a:solidFill>
              </a:endParaRPr>
            </a:p>
          </p:txBody>
        </p:sp>
        <p:sp>
          <p:nvSpPr>
            <p:cNvPr id="23" name="모서리가 둥근 직사각형 22"/>
            <p:cNvSpPr/>
            <p:nvPr/>
          </p:nvSpPr>
          <p:spPr>
            <a:xfrm>
              <a:off x="99165" y="5436211"/>
              <a:ext cx="214314" cy="142876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 smtClean="0"/>
                <a:t>1</a:t>
              </a:r>
              <a:endParaRPr lang="ko-KR" altLang="en-US" sz="1050" dirty="0" smtClean="0"/>
            </a:p>
          </p:txBody>
        </p:sp>
        <p:sp>
          <p:nvSpPr>
            <p:cNvPr id="42" name="모서리가 둥근 직사각형 41"/>
            <p:cNvSpPr/>
            <p:nvPr/>
          </p:nvSpPr>
          <p:spPr>
            <a:xfrm>
              <a:off x="96120" y="5687467"/>
              <a:ext cx="214314" cy="142876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 smtClean="0"/>
                <a:t>2</a:t>
              </a:r>
              <a:endParaRPr lang="ko-KR" altLang="en-US" sz="1050" dirty="0" smtClean="0"/>
            </a:p>
          </p:txBody>
        </p:sp>
        <p:sp>
          <p:nvSpPr>
            <p:cNvPr id="11" name="모서리가 둥근 직사각형 10"/>
            <p:cNvSpPr/>
            <p:nvPr/>
          </p:nvSpPr>
          <p:spPr>
            <a:xfrm>
              <a:off x="96120" y="5945988"/>
              <a:ext cx="214314" cy="142876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 smtClean="0"/>
                <a:t>3</a:t>
              </a:r>
              <a:endParaRPr lang="ko-KR" altLang="en-US" sz="1050" dirty="0" smtClean="0"/>
            </a:p>
          </p:txBody>
        </p:sp>
        <p:sp>
          <p:nvSpPr>
            <p:cNvPr id="12" name="모서리가 둥근 직사각형 11"/>
            <p:cNvSpPr/>
            <p:nvPr/>
          </p:nvSpPr>
          <p:spPr>
            <a:xfrm>
              <a:off x="96120" y="6199212"/>
              <a:ext cx="214314" cy="142876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 smtClean="0"/>
                <a:t>4</a:t>
              </a:r>
              <a:endParaRPr lang="ko-KR" altLang="en-US" sz="1050" dirty="0" smtClean="0"/>
            </a:p>
          </p:txBody>
        </p:sp>
      </p:grp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548681"/>
            <a:ext cx="5325156" cy="4809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3000401"/>
            <a:ext cx="4423785" cy="2357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1159" y="548681"/>
            <a:ext cx="3999926" cy="2016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972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747686" y="13467"/>
            <a:ext cx="7824841" cy="499950"/>
          </a:xfrm>
        </p:spPr>
        <p:txBody>
          <a:bodyPr/>
          <a:lstStyle/>
          <a:p>
            <a:r>
              <a:rPr dirty="0" smtClean="0"/>
              <a:t>홈페이지 </a:t>
            </a:r>
            <a:r>
              <a:rPr lang="ko-KR" altLang="en-US" dirty="0" smtClean="0"/>
              <a:t>제작 관련</a:t>
            </a:r>
            <a:r>
              <a:rPr lang="en-US" altLang="ko-KR" dirty="0" smtClean="0"/>
              <a:t>(1/2)</a:t>
            </a:r>
            <a:endParaRPr lang="en-US" altLang="ko-KR" dirty="0"/>
          </a:p>
        </p:txBody>
      </p:sp>
      <p:grpSp>
        <p:nvGrpSpPr>
          <p:cNvPr id="45" name="그룹 44"/>
          <p:cNvGrpSpPr/>
          <p:nvPr/>
        </p:nvGrpSpPr>
        <p:grpSpPr>
          <a:xfrm>
            <a:off x="0" y="5357827"/>
            <a:ext cx="9144000" cy="1500174"/>
            <a:chOff x="0" y="5357827"/>
            <a:chExt cx="9144000" cy="1500174"/>
          </a:xfrm>
        </p:grpSpPr>
        <p:sp>
          <p:nvSpPr>
            <p:cNvPr id="29" name="직사각형 28"/>
            <p:cNvSpPr/>
            <p:nvPr/>
          </p:nvSpPr>
          <p:spPr>
            <a:xfrm>
              <a:off x="0" y="5357827"/>
              <a:ext cx="9144000" cy="1500174"/>
            </a:xfrm>
            <a:prstGeom prst="rect">
              <a:avLst/>
            </a:prstGeom>
            <a:solidFill>
              <a:schemeClr val="accent1">
                <a:alpha val="14000"/>
              </a:schemeClr>
            </a:solidFill>
            <a:ln w="19050"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6773" tIns="38387" rIns="76773" bIns="38387" rtlCol="0" anchor="t"/>
            <a:lstStyle/>
            <a:p>
              <a:pPr marL="342900" indent="-342900" fontAlgn="auto">
                <a:spcBef>
                  <a:spcPct val="20000"/>
                </a:spcBef>
                <a:spcAft>
                  <a:spcPts val="0"/>
                </a:spcAft>
              </a:pPr>
              <a:r>
                <a:rPr kumimoji="0" lang="en-US" altLang="ko-KR" sz="1400" dirty="0" smtClean="0">
                  <a:solidFill>
                    <a:prstClr val="black"/>
                  </a:solidFill>
                </a:rPr>
                <a:t>	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연동 홈페이지 제작은 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“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실속 패키지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” 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서비스를 신청하신 기관에서 제작 의뢰할 수 있습니다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.</a:t>
              </a:r>
              <a:endParaRPr kumimoji="0" lang="en-US" altLang="ko-KR" sz="1400" dirty="0">
                <a:solidFill>
                  <a:prstClr val="black"/>
                </a:solidFill>
              </a:endParaRPr>
            </a:p>
            <a:p>
              <a:pPr marL="342900" indent="-342900" fontAlgn="auto">
                <a:spcBef>
                  <a:spcPct val="20000"/>
                </a:spcBef>
                <a:spcAft>
                  <a:spcPts val="0"/>
                </a:spcAft>
              </a:pPr>
              <a:r>
                <a:rPr kumimoji="0" lang="en-US" altLang="ko-KR" sz="1400" dirty="0" smtClean="0">
                  <a:solidFill>
                    <a:prstClr val="black"/>
                  </a:solidFill>
                </a:rPr>
                <a:t>	</a:t>
              </a:r>
              <a:r>
                <a:rPr kumimoji="0" lang="en-US" altLang="ko-KR" sz="1400" dirty="0" err="1" smtClean="0">
                  <a:solidFill>
                    <a:prstClr val="black"/>
                  </a:solidFill>
                </a:rPr>
                <a:t>HRDmarket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 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홈페이지에서 실속패키지를 신청합니다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.</a:t>
              </a:r>
            </a:p>
            <a:p>
              <a:pPr marL="342900" indent="-342900" fontAlgn="auto">
                <a:spcBef>
                  <a:spcPct val="20000"/>
                </a:spcBef>
                <a:spcAft>
                  <a:spcPts val="0"/>
                </a:spcAft>
              </a:pPr>
              <a:r>
                <a:rPr kumimoji="0" lang="ko-KR" altLang="en-US" sz="1400" dirty="0" smtClean="0">
                  <a:solidFill>
                    <a:prstClr val="black"/>
                  </a:solidFill>
                </a:rPr>
                <a:t>     포트폴리오 메뉴 클릭 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▶ 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기관에서 이용하실 포트폴리오를 선택합니다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. (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접속 가능한 사이트만 선택 가능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)     </a:t>
              </a:r>
            </a:p>
            <a:p>
              <a:pPr marL="342900" indent="-342900" fontAlgn="auto">
                <a:spcBef>
                  <a:spcPct val="20000"/>
                </a:spcBef>
                <a:spcAft>
                  <a:spcPts val="0"/>
                </a:spcAft>
              </a:pPr>
              <a:r>
                <a:rPr kumimoji="0" lang="en-US" altLang="ko-KR" sz="1400" dirty="0" smtClean="0">
                  <a:solidFill>
                    <a:prstClr val="black"/>
                  </a:solidFill>
                </a:rPr>
                <a:t>	</a:t>
              </a:r>
              <a:r>
                <a:rPr kumimoji="0" lang="en-US" altLang="ko-KR" sz="1400" dirty="0" err="1" smtClean="0">
                  <a:solidFill>
                    <a:prstClr val="black"/>
                  </a:solidFill>
                </a:rPr>
                <a:t>HRDmarket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 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하단에 있는 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support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메일 주소로 위와 같은</a:t>
              </a:r>
              <a:r>
                <a:rPr kumimoji="0" lang="en-US" altLang="ko-KR" sz="1400" dirty="0">
                  <a:solidFill>
                    <a:prstClr val="black"/>
                  </a:solidFill>
                </a:rPr>
                <a:t> 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연동 홈페이지 작업 요</a:t>
              </a:r>
              <a:r>
                <a:rPr kumimoji="0" lang="ko-KR" altLang="en-US" sz="1400" dirty="0">
                  <a:solidFill>
                    <a:prstClr val="black"/>
                  </a:solidFill>
                </a:rPr>
                <a:t>청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 사항들을 작성합니다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.</a:t>
              </a:r>
            </a:p>
            <a:p>
              <a:pPr marL="342900" indent="-342900" fontAlgn="auto">
                <a:spcBef>
                  <a:spcPct val="20000"/>
                </a:spcBef>
                <a:spcAft>
                  <a:spcPts val="0"/>
                </a:spcAft>
              </a:pPr>
              <a:r>
                <a:rPr kumimoji="0" lang="en-US" altLang="ko-KR" sz="1400" dirty="0">
                  <a:solidFill>
                    <a:prstClr val="black"/>
                  </a:solidFill>
                </a:rPr>
                <a:t> 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    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기관 로고 이미지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, 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기타 파일 등 첨부해서 함께 보내주시면 좋습니다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.</a:t>
              </a:r>
            </a:p>
            <a:p>
              <a:pPr marL="342900" indent="-342900" fontAlgn="auto">
                <a:spcBef>
                  <a:spcPct val="20000"/>
                </a:spcBef>
                <a:spcAft>
                  <a:spcPts val="0"/>
                </a:spcAft>
              </a:pPr>
              <a:endParaRPr kumimoji="0" lang="en-US" altLang="ko-KR" sz="1400" dirty="0" smtClean="0">
                <a:solidFill>
                  <a:prstClr val="black"/>
                </a:solidFill>
              </a:endParaRPr>
            </a:p>
            <a:p>
              <a:pPr marL="342900" indent="-342900" fontAlgn="auto">
                <a:spcBef>
                  <a:spcPct val="20000"/>
                </a:spcBef>
                <a:spcAft>
                  <a:spcPts val="0"/>
                </a:spcAft>
              </a:pPr>
              <a:r>
                <a:rPr kumimoji="0" lang="en-US" altLang="ko-KR" sz="1400" dirty="0" smtClean="0">
                  <a:solidFill>
                    <a:prstClr val="black"/>
                  </a:solidFill>
                </a:rPr>
                <a:t>	</a:t>
              </a:r>
            </a:p>
          </p:txBody>
        </p:sp>
        <p:sp>
          <p:nvSpPr>
            <p:cNvPr id="23" name="모서리가 둥근 직사각형 22"/>
            <p:cNvSpPr/>
            <p:nvPr/>
          </p:nvSpPr>
          <p:spPr>
            <a:xfrm>
              <a:off x="99165" y="5436211"/>
              <a:ext cx="214314" cy="142876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 smtClean="0"/>
                <a:t>1</a:t>
              </a:r>
              <a:endParaRPr lang="ko-KR" altLang="en-US" sz="1050" dirty="0" smtClean="0"/>
            </a:p>
          </p:txBody>
        </p:sp>
        <p:sp>
          <p:nvSpPr>
            <p:cNvPr id="42" name="모서리가 둥근 직사각형 41"/>
            <p:cNvSpPr/>
            <p:nvPr/>
          </p:nvSpPr>
          <p:spPr>
            <a:xfrm>
              <a:off x="96120" y="5935251"/>
              <a:ext cx="214314" cy="142876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 smtClean="0"/>
                <a:t>2</a:t>
              </a:r>
              <a:endParaRPr lang="ko-KR" altLang="en-US" sz="1050" dirty="0" smtClean="0"/>
            </a:p>
          </p:txBody>
        </p:sp>
        <p:sp>
          <p:nvSpPr>
            <p:cNvPr id="44" name="모서리가 둥근 직사각형 43"/>
            <p:cNvSpPr/>
            <p:nvPr/>
          </p:nvSpPr>
          <p:spPr>
            <a:xfrm>
              <a:off x="104358" y="6215082"/>
              <a:ext cx="214314" cy="142876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 smtClean="0"/>
                <a:t>3</a:t>
              </a:r>
              <a:endParaRPr lang="ko-KR" altLang="en-US" sz="1050" dirty="0" smtClean="0"/>
            </a:p>
          </p:txBody>
        </p:sp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65" y="620688"/>
            <a:ext cx="7289651" cy="1817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79732"/>
            <a:ext cx="3593577" cy="3293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1" name="직선 화살표 연결선 20"/>
          <p:cNvCxnSpPr/>
          <p:nvPr/>
        </p:nvCxnSpPr>
        <p:spPr>
          <a:xfrm flipH="1">
            <a:off x="1475656" y="1124744"/>
            <a:ext cx="2952328" cy="131329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433763"/>
            <a:ext cx="4229100" cy="143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4422" y="1268760"/>
            <a:ext cx="2549167" cy="2090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3" name="직선 화살표 연결선 32"/>
          <p:cNvCxnSpPr/>
          <p:nvPr/>
        </p:nvCxnSpPr>
        <p:spPr>
          <a:xfrm>
            <a:off x="3059832" y="1052736"/>
            <a:ext cx="2474590" cy="576064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모서리가 둥근 사각형 설명선 35"/>
          <p:cNvSpPr/>
          <p:nvPr/>
        </p:nvSpPr>
        <p:spPr>
          <a:xfrm>
            <a:off x="5300474" y="1217828"/>
            <a:ext cx="233948" cy="245879"/>
          </a:xfrm>
          <a:prstGeom prst="wedgeRoundRectCallout">
            <a:avLst>
              <a:gd name="adj1" fmla="val -6783"/>
              <a:gd name="adj2" fmla="val 108964"/>
              <a:gd name="adj3" fmla="val 16667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50" dirty="0" smtClean="0"/>
              <a:t>1</a:t>
            </a:r>
            <a:endParaRPr lang="ko-KR" altLang="en-US" dirty="0"/>
          </a:p>
        </p:txBody>
      </p:sp>
      <p:sp>
        <p:nvSpPr>
          <p:cNvPr id="38" name="모서리가 둥근 사각형 설명선 37"/>
          <p:cNvSpPr/>
          <p:nvPr/>
        </p:nvSpPr>
        <p:spPr>
          <a:xfrm>
            <a:off x="1205733" y="2191089"/>
            <a:ext cx="233948" cy="245879"/>
          </a:xfrm>
          <a:prstGeom prst="wedgeRoundRectCallout">
            <a:avLst>
              <a:gd name="adj1" fmla="val -6783"/>
              <a:gd name="adj2" fmla="val 108964"/>
              <a:gd name="adj3" fmla="val 16667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50" dirty="0" smtClean="0"/>
              <a:t>2</a:t>
            </a:r>
            <a:endParaRPr lang="ko-KR" altLang="en-US" dirty="0"/>
          </a:p>
        </p:txBody>
      </p:sp>
      <p:sp>
        <p:nvSpPr>
          <p:cNvPr id="41" name="모서리가 둥근 사각형 설명선 40"/>
          <p:cNvSpPr/>
          <p:nvPr/>
        </p:nvSpPr>
        <p:spPr>
          <a:xfrm>
            <a:off x="3476603" y="3112165"/>
            <a:ext cx="233948" cy="245879"/>
          </a:xfrm>
          <a:prstGeom prst="wedgeRoundRectCallout">
            <a:avLst>
              <a:gd name="adj1" fmla="val -6783"/>
              <a:gd name="adj2" fmla="val 108964"/>
              <a:gd name="adj3" fmla="val 16667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50" dirty="0" smtClean="0"/>
              <a:t>3</a:t>
            </a:r>
            <a:endParaRPr lang="ko-KR" altLang="en-US" dirty="0"/>
          </a:p>
        </p:txBody>
      </p:sp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603" y="4914916"/>
            <a:ext cx="3332402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747686" y="13467"/>
            <a:ext cx="7824841" cy="499950"/>
          </a:xfrm>
        </p:spPr>
        <p:txBody>
          <a:bodyPr/>
          <a:lstStyle/>
          <a:p>
            <a:r>
              <a:rPr lang="ko-KR" altLang="en-US" dirty="0" smtClean="0"/>
              <a:t>홈페이지 제작 관련</a:t>
            </a:r>
            <a:r>
              <a:rPr lang="en-US" altLang="ko-KR" dirty="0" smtClean="0"/>
              <a:t>(2/2)</a:t>
            </a:r>
            <a:endParaRPr lang="en-US" altLang="ko-KR" dirty="0"/>
          </a:p>
        </p:txBody>
      </p:sp>
      <p:grpSp>
        <p:nvGrpSpPr>
          <p:cNvPr id="57" name="그룹 56"/>
          <p:cNvGrpSpPr/>
          <p:nvPr/>
        </p:nvGrpSpPr>
        <p:grpSpPr>
          <a:xfrm>
            <a:off x="0" y="5357827"/>
            <a:ext cx="9144000" cy="1500174"/>
            <a:chOff x="0" y="5357827"/>
            <a:chExt cx="9144000" cy="1500174"/>
          </a:xfrm>
        </p:grpSpPr>
        <p:sp>
          <p:nvSpPr>
            <p:cNvPr id="29" name="직사각형 28"/>
            <p:cNvSpPr/>
            <p:nvPr/>
          </p:nvSpPr>
          <p:spPr>
            <a:xfrm>
              <a:off x="0" y="5357827"/>
              <a:ext cx="9144000" cy="1500174"/>
            </a:xfrm>
            <a:prstGeom prst="rect">
              <a:avLst/>
            </a:prstGeom>
            <a:solidFill>
              <a:schemeClr val="accent1">
                <a:alpha val="14000"/>
              </a:schemeClr>
            </a:solidFill>
            <a:ln w="19050"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6773" tIns="38387" rIns="76773" bIns="38387" rtlCol="0" anchor="t"/>
            <a:lstStyle/>
            <a:p>
              <a:pPr marL="342900" indent="-342900" fontAlgn="auto">
                <a:spcBef>
                  <a:spcPct val="20000"/>
                </a:spcBef>
                <a:spcAft>
                  <a:spcPts val="0"/>
                </a:spcAft>
              </a:pPr>
              <a:r>
                <a:rPr kumimoji="0" lang="en-US" altLang="ko-KR" sz="1400" dirty="0" smtClean="0">
                  <a:solidFill>
                    <a:prstClr val="black"/>
                  </a:solidFill>
                </a:rPr>
                <a:t>     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학사행정관리시스템을 통해 연동 홈페이지를 관리할 수 있습니다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.</a:t>
              </a:r>
            </a:p>
            <a:p>
              <a:pPr marL="342900" indent="-342900" fontAlgn="auto">
                <a:spcBef>
                  <a:spcPct val="20000"/>
                </a:spcBef>
                <a:spcAft>
                  <a:spcPts val="0"/>
                </a:spcAft>
              </a:pPr>
              <a:r>
                <a:rPr kumimoji="0" lang="en-US" altLang="ko-KR" sz="1400" dirty="0">
                  <a:solidFill>
                    <a:prstClr val="black"/>
                  </a:solidFill>
                </a:rPr>
                <a:t> 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    </a:t>
              </a:r>
              <a:r>
                <a:rPr kumimoji="0" lang="ko-KR" altLang="en-US" sz="1400" b="1" dirty="0" smtClean="0">
                  <a:solidFill>
                    <a:prstClr val="black"/>
                  </a:solidFill>
                </a:rPr>
                <a:t>홈페이지 제작 기간은 </a:t>
              </a:r>
              <a:r>
                <a:rPr kumimoji="0" lang="en-US" altLang="ko-KR" sz="1400" b="1" dirty="0" smtClean="0">
                  <a:solidFill>
                    <a:prstClr val="black"/>
                  </a:solidFill>
                </a:rPr>
                <a:t>2</a:t>
              </a:r>
              <a:r>
                <a:rPr kumimoji="0" lang="ko-KR" altLang="en-US" sz="1400" b="1" dirty="0" smtClean="0">
                  <a:solidFill>
                    <a:prstClr val="black"/>
                  </a:solidFill>
                </a:rPr>
                <a:t>주의 시간이 소요됩니다</a:t>
              </a:r>
              <a:r>
                <a:rPr kumimoji="0" lang="en-US" altLang="ko-KR" sz="1400" b="1" dirty="0" smtClean="0">
                  <a:solidFill>
                    <a:prstClr val="black"/>
                  </a:solidFill>
                </a:rPr>
                <a:t>.</a:t>
              </a:r>
            </a:p>
          </p:txBody>
        </p:sp>
        <p:sp>
          <p:nvSpPr>
            <p:cNvPr id="23" name="모서리가 둥근 직사각형 22"/>
            <p:cNvSpPr/>
            <p:nvPr/>
          </p:nvSpPr>
          <p:spPr>
            <a:xfrm>
              <a:off x="99165" y="5436211"/>
              <a:ext cx="214314" cy="142876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 smtClean="0"/>
                <a:t>1</a:t>
              </a:r>
              <a:endParaRPr lang="ko-KR" altLang="en-US" sz="1050" dirty="0" smtClean="0"/>
            </a:p>
          </p:txBody>
        </p:sp>
        <p:sp>
          <p:nvSpPr>
            <p:cNvPr id="42" name="모서리가 둥근 직사각형 41"/>
            <p:cNvSpPr/>
            <p:nvPr/>
          </p:nvSpPr>
          <p:spPr>
            <a:xfrm>
              <a:off x="96120" y="5687467"/>
              <a:ext cx="214314" cy="142876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 smtClean="0"/>
                <a:t>2</a:t>
              </a:r>
              <a:endParaRPr lang="ko-KR" altLang="en-US" sz="1050" dirty="0" smtClean="0"/>
            </a:p>
          </p:txBody>
        </p:sp>
      </p:grpSp>
      <p:pic>
        <p:nvPicPr>
          <p:cNvPr id="27651" name="Picture 3"/>
          <p:cNvPicPr preferRelativeResize="0"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390" y="692696"/>
            <a:ext cx="8833219" cy="434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3071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747686" y="13467"/>
            <a:ext cx="7824841" cy="499950"/>
          </a:xfrm>
        </p:spPr>
        <p:txBody>
          <a:bodyPr/>
          <a:lstStyle/>
          <a:p>
            <a:r>
              <a:rPr lang="ko-KR" altLang="en-US" dirty="0" smtClean="0"/>
              <a:t>학사행정에서 </a:t>
            </a:r>
            <a:r>
              <a:rPr dirty="0" smtClean="0"/>
              <a:t>홈페이지 </a:t>
            </a:r>
            <a:r>
              <a:rPr lang="ko-KR" altLang="en-US" dirty="0" smtClean="0"/>
              <a:t>관리하기</a:t>
            </a:r>
            <a:endParaRPr lang="en-US" altLang="ko-KR" dirty="0"/>
          </a:p>
        </p:txBody>
      </p:sp>
      <p:grpSp>
        <p:nvGrpSpPr>
          <p:cNvPr id="45" name="그룹 44"/>
          <p:cNvGrpSpPr/>
          <p:nvPr/>
        </p:nvGrpSpPr>
        <p:grpSpPr>
          <a:xfrm>
            <a:off x="0" y="5357827"/>
            <a:ext cx="9144000" cy="1500174"/>
            <a:chOff x="0" y="5357827"/>
            <a:chExt cx="9144000" cy="1500174"/>
          </a:xfrm>
        </p:grpSpPr>
        <p:sp>
          <p:nvSpPr>
            <p:cNvPr id="29" name="직사각형 28"/>
            <p:cNvSpPr/>
            <p:nvPr/>
          </p:nvSpPr>
          <p:spPr>
            <a:xfrm>
              <a:off x="0" y="5357827"/>
              <a:ext cx="9144000" cy="1500174"/>
            </a:xfrm>
            <a:prstGeom prst="rect">
              <a:avLst/>
            </a:prstGeom>
            <a:solidFill>
              <a:schemeClr val="accent1">
                <a:alpha val="14000"/>
              </a:schemeClr>
            </a:solidFill>
            <a:ln w="19050"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6773" tIns="38387" rIns="76773" bIns="38387" rtlCol="0" anchor="t"/>
            <a:lstStyle/>
            <a:p>
              <a:pPr marL="342900" indent="-342900" fontAlgn="auto">
                <a:spcBef>
                  <a:spcPct val="20000"/>
                </a:spcBef>
                <a:spcAft>
                  <a:spcPts val="0"/>
                </a:spcAft>
              </a:pPr>
              <a:r>
                <a:rPr kumimoji="0" lang="en-US" altLang="ko-KR" sz="1400" dirty="0" smtClean="0">
                  <a:solidFill>
                    <a:prstClr val="black"/>
                  </a:solidFill>
                </a:rPr>
                <a:t>	</a:t>
              </a:r>
              <a:r>
                <a:rPr kumimoji="0" lang="ko-KR" altLang="en-US" sz="1400" smtClean="0">
                  <a:solidFill>
                    <a:prstClr val="black"/>
                  </a:solidFill>
                </a:rPr>
                <a:t>연동 홈페이지에서 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작성된 글들이 학사행정관리시스템에도 자동으로 등록되어 관리 할 수 있습니다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.</a:t>
              </a:r>
            </a:p>
            <a:p>
              <a:pPr marL="342900" indent="-342900" fontAlgn="auto">
                <a:spcBef>
                  <a:spcPct val="20000"/>
                </a:spcBef>
                <a:spcAft>
                  <a:spcPts val="0"/>
                </a:spcAft>
              </a:pPr>
              <a:r>
                <a:rPr kumimoji="0" lang="en-US" altLang="ko-KR" sz="1400" dirty="0" smtClean="0">
                  <a:solidFill>
                    <a:prstClr val="black"/>
                  </a:solidFill>
                </a:rPr>
                <a:t>	(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왼쪽 게시판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/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페이지 메뉴에서 확인 할 수 있습니다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. )</a:t>
              </a:r>
            </a:p>
            <a:p>
              <a:pPr marL="342900" indent="-342900" fontAlgn="auto">
                <a:spcBef>
                  <a:spcPct val="20000"/>
                </a:spcBef>
                <a:spcAft>
                  <a:spcPts val="0"/>
                </a:spcAft>
              </a:pPr>
              <a:endParaRPr kumimoji="0" lang="en-US" altLang="ko-KR" sz="1400" dirty="0" smtClean="0">
                <a:solidFill>
                  <a:prstClr val="black"/>
                </a:solidFill>
              </a:endParaRPr>
            </a:p>
            <a:p>
              <a:pPr marL="342900" indent="-342900" fontAlgn="auto">
                <a:spcBef>
                  <a:spcPct val="20000"/>
                </a:spcBef>
                <a:spcAft>
                  <a:spcPts val="0"/>
                </a:spcAft>
              </a:pPr>
              <a:r>
                <a:rPr kumimoji="0" lang="en-US" altLang="ko-KR" sz="1400" dirty="0" smtClean="0">
                  <a:solidFill>
                    <a:prstClr val="black"/>
                  </a:solidFill>
                </a:rPr>
                <a:t>	</a:t>
              </a:r>
            </a:p>
            <a:p>
              <a:pPr marL="342900" indent="-342900" fontAlgn="auto">
                <a:spcBef>
                  <a:spcPct val="20000"/>
                </a:spcBef>
                <a:spcAft>
                  <a:spcPts val="0"/>
                </a:spcAft>
              </a:pPr>
              <a:r>
                <a:rPr kumimoji="0" lang="en-US" altLang="ko-KR" sz="1400" dirty="0" smtClean="0">
                  <a:solidFill>
                    <a:prstClr val="black"/>
                  </a:solidFill>
                </a:rPr>
                <a:t>	</a:t>
              </a:r>
            </a:p>
          </p:txBody>
        </p:sp>
        <p:sp>
          <p:nvSpPr>
            <p:cNvPr id="23" name="모서리가 둥근 직사각형 22"/>
            <p:cNvSpPr/>
            <p:nvPr/>
          </p:nvSpPr>
          <p:spPr>
            <a:xfrm>
              <a:off x="99165" y="5436211"/>
              <a:ext cx="214314" cy="142876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 smtClean="0"/>
                <a:t>1</a:t>
              </a:r>
              <a:endParaRPr lang="ko-KR" altLang="en-US" sz="1050" dirty="0" smtClean="0"/>
            </a:p>
          </p:txBody>
        </p:sp>
      </p:grpSp>
      <p:pic>
        <p:nvPicPr>
          <p:cNvPr id="28674" name="Picture 2"/>
          <p:cNvPicPr preferRelativeResize="0"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93" y="620688"/>
            <a:ext cx="8890595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5018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 preferRelativeResize="0"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0825" y="3717032"/>
            <a:ext cx="8591809" cy="1819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9606" y="692696"/>
            <a:ext cx="8593200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제목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altLang="en-US" smtClean="0"/>
              <a:t>사전등록</a:t>
            </a:r>
            <a:r>
              <a:rPr lang="en-US" altLang="en-US" dirty="0" smtClean="0"/>
              <a:t> – </a:t>
            </a:r>
            <a:r>
              <a:rPr altLang="en-US" smtClean="0"/>
              <a:t>교직원 등록</a:t>
            </a:r>
            <a:r>
              <a:rPr lang="en-US" altLang="en-US" dirty="0" smtClean="0"/>
              <a:t>(1/2)</a:t>
            </a:r>
            <a:endParaRPr lang="ko-KR" altLang="en-US" dirty="0"/>
          </a:p>
        </p:txBody>
      </p:sp>
      <p:sp>
        <p:nvSpPr>
          <p:cNvPr id="16" name="모서리가 둥근 사각형 설명선 15"/>
          <p:cNvSpPr/>
          <p:nvPr/>
        </p:nvSpPr>
        <p:spPr>
          <a:xfrm>
            <a:off x="1500166" y="3068960"/>
            <a:ext cx="251365" cy="214314"/>
          </a:xfrm>
          <a:prstGeom prst="wedgeRoundRectCallout">
            <a:avLst>
              <a:gd name="adj1" fmla="val 103612"/>
              <a:gd name="adj2" fmla="val -8609"/>
              <a:gd name="adj3" fmla="val 16667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50" dirty="0" smtClean="0"/>
              <a:t>2</a:t>
            </a:r>
            <a:endParaRPr lang="ko-KR" altLang="en-US" dirty="0"/>
          </a:p>
        </p:txBody>
      </p:sp>
      <p:sp>
        <p:nvSpPr>
          <p:cNvPr id="22" name="모서리가 둥근 사각형 설명선 21"/>
          <p:cNvSpPr/>
          <p:nvPr/>
        </p:nvSpPr>
        <p:spPr>
          <a:xfrm>
            <a:off x="3347864" y="836712"/>
            <a:ext cx="233948" cy="245879"/>
          </a:xfrm>
          <a:prstGeom prst="wedgeRoundRectCallout">
            <a:avLst>
              <a:gd name="adj1" fmla="val -6783"/>
              <a:gd name="adj2" fmla="val 108964"/>
              <a:gd name="adj3" fmla="val 16667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50" dirty="0" smtClean="0"/>
              <a:t>1</a:t>
            </a:r>
            <a:endParaRPr lang="ko-KR" altLang="en-US" dirty="0"/>
          </a:p>
        </p:txBody>
      </p:sp>
      <p:sp>
        <p:nvSpPr>
          <p:cNvPr id="31" name="모서리가 둥근 사각형 설명선 30"/>
          <p:cNvSpPr/>
          <p:nvPr/>
        </p:nvSpPr>
        <p:spPr>
          <a:xfrm>
            <a:off x="1625848" y="4464006"/>
            <a:ext cx="230655" cy="178949"/>
          </a:xfrm>
          <a:prstGeom prst="wedgeRoundRectCallout">
            <a:avLst>
              <a:gd name="adj1" fmla="val -6389"/>
              <a:gd name="adj2" fmla="val -131363"/>
              <a:gd name="adj3" fmla="val 16667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50" dirty="0" smtClean="0"/>
              <a:t>3</a:t>
            </a:r>
            <a:endParaRPr lang="ko-KR" altLang="en-US" dirty="0"/>
          </a:p>
        </p:txBody>
      </p:sp>
      <p:grpSp>
        <p:nvGrpSpPr>
          <p:cNvPr id="18" name="그룹 17"/>
          <p:cNvGrpSpPr/>
          <p:nvPr/>
        </p:nvGrpSpPr>
        <p:grpSpPr>
          <a:xfrm>
            <a:off x="0" y="5643575"/>
            <a:ext cx="9144000" cy="1214425"/>
            <a:chOff x="0" y="5643575"/>
            <a:chExt cx="9144000" cy="1214425"/>
          </a:xfrm>
        </p:grpSpPr>
        <p:sp>
          <p:nvSpPr>
            <p:cNvPr id="29" name="직사각형 28"/>
            <p:cNvSpPr/>
            <p:nvPr/>
          </p:nvSpPr>
          <p:spPr>
            <a:xfrm>
              <a:off x="0" y="5643575"/>
              <a:ext cx="9144000" cy="1214425"/>
            </a:xfrm>
            <a:prstGeom prst="rect">
              <a:avLst/>
            </a:prstGeom>
            <a:solidFill>
              <a:schemeClr val="accent1">
                <a:alpha val="14000"/>
              </a:schemeClr>
            </a:solidFill>
            <a:ln w="19050"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6773" tIns="38387" rIns="76773" bIns="38387" rtlCol="0" anchor="t"/>
            <a:lstStyle/>
            <a:p>
              <a:pPr marL="342900" lvl="0" indent="-342900" fontAlgn="auto">
                <a:spcBef>
                  <a:spcPct val="20000"/>
                </a:spcBef>
                <a:spcAft>
                  <a:spcPts val="0"/>
                </a:spcAft>
              </a:pPr>
              <a:r>
                <a:rPr kumimoji="0" lang="en-US" altLang="ko-KR" sz="1400" dirty="0" smtClean="0">
                  <a:solidFill>
                    <a:prstClr val="black"/>
                  </a:solidFill>
                </a:rPr>
                <a:t>	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사전등록 </a:t>
              </a:r>
              <a:r>
                <a:rPr kumimoji="0" lang="ko-KR" altLang="en-US" sz="1400" b="1" dirty="0" smtClean="0">
                  <a:solidFill>
                    <a:prstClr val="black"/>
                  </a:solidFill>
                </a:rPr>
                <a:t>▶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 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교직원등록 클릭 시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 </a:t>
              </a:r>
              <a:r>
                <a:rPr kumimoji="0" lang="ko-KR" altLang="en-US" sz="1400" b="1" dirty="0" smtClean="0">
                  <a:solidFill>
                    <a:prstClr val="black"/>
                  </a:solidFill>
                </a:rPr>
                <a:t>▶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 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인사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 – 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교직원관리 화면으로 이동합니다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.</a:t>
              </a:r>
            </a:p>
            <a:p>
              <a:pPr marL="342900" lvl="0" indent="-342900" fontAlgn="auto">
                <a:spcBef>
                  <a:spcPct val="20000"/>
                </a:spcBef>
                <a:spcAft>
                  <a:spcPts val="0"/>
                </a:spcAft>
              </a:pPr>
              <a:r>
                <a:rPr kumimoji="0" lang="en-US" altLang="ko-KR" sz="1400" dirty="0" smtClean="0">
                  <a:solidFill>
                    <a:prstClr val="black"/>
                  </a:solidFill>
                </a:rPr>
                <a:t>	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등록되어있는 교직원들의 목록을 확인 할 수 있습니다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.</a:t>
              </a:r>
            </a:p>
            <a:p>
              <a:pPr marL="342900" indent="-342900" fontAlgn="auto">
                <a:spcBef>
                  <a:spcPct val="20000"/>
                </a:spcBef>
                <a:spcAft>
                  <a:spcPts val="0"/>
                </a:spcAft>
              </a:pPr>
              <a:r>
                <a:rPr kumimoji="0" lang="en-US" altLang="ko-KR" sz="1400" dirty="0" smtClean="0">
                  <a:solidFill>
                    <a:prstClr val="black"/>
                  </a:solidFill>
                </a:rPr>
                <a:t>	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교직원 수기등록 버튼을 눌러 </a:t>
              </a:r>
              <a:r>
                <a:rPr kumimoji="0" lang="ko-KR" altLang="en-US" sz="1400" b="1" dirty="0" smtClean="0">
                  <a:solidFill>
                    <a:prstClr val="black"/>
                  </a:solidFill>
                </a:rPr>
                <a:t>새로운 교직원을 등록 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합니다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.  </a:t>
              </a:r>
            </a:p>
            <a:p>
              <a:pPr marL="342900" lvl="0" indent="-342900" fontAlgn="auto">
                <a:spcBef>
                  <a:spcPct val="20000"/>
                </a:spcBef>
                <a:spcAft>
                  <a:spcPts val="0"/>
                </a:spcAft>
              </a:pPr>
              <a:endParaRPr kumimoji="0" lang="ko-KR" altLang="en-US" sz="1400" dirty="0">
                <a:solidFill>
                  <a:prstClr val="black"/>
                </a:solidFill>
              </a:endParaRPr>
            </a:p>
          </p:txBody>
        </p:sp>
        <p:sp>
          <p:nvSpPr>
            <p:cNvPr id="23" name="모서리가 둥근 직사각형 22"/>
            <p:cNvSpPr/>
            <p:nvPr/>
          </p:nvSpPr>
          <p:spPr>
            <a:xfrm>
              <a:off x="90456" y="5724541"/>
              <a:ext cx="214314" cy="142876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 smtClean="0"/>
                <a:t>1</a:t>
              </a:r>
              <a:endParaRPr lang="ko-KR" altLang="en-US" sz="1050" dirty="0" smtClean="0"/>
            </a:p>
          </p:txBody>
        </p:sp>
        <p:sp>
          <p:nvSpPr>
            <p:cNvPr id="32" name="모서리가 둥근 직사각형 31"/>
            <p:cNvSpPr/>
            <p:nvPr/>
          </p:nvSpPr>
          <p:spPr>
            <a:xfrm>
              <a:off x="99981" y="5981718"/>
              <a:ext cx="214314" cy="142876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 smtClean="0"/>
                <a:t>2</a:t>
              </a:r>
              <a:endParaRPr lang="ko-KR" altLang="en-US" sz="1050" dirty="0" smtClean="0"/>
            </a:p>
          </p:txBody>
        </p:sp>
        <p:sp>
          <p:nvSpPr>
            <p:cNvPr id="34" name="모서리가 둥근 직사각형 33"/>
            <p:cNvSpPr/>
            <p:nvPr/>
          </p:nvSpPr>
          <p:spPr>
            <a:xfrm>
              <a:off x="99981" y="6238895"/>
              <a:ext cx="214314" cy="142876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 smtClean="0"/>
                <a:t>3</a:t>
              </a:r>
              <a:endParaRPr lang="ko-KR" altLang="en-US" sz="1050" dirty="0" smtClean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747686" y="13467"/>
            <a:ext cx="7824841" cy="499950"/>
          </a:xfrm>
        </p:spPr>
        <p:txBody>
          <a:bodyPr/>
          <a:lstStyle/>
          <a:p>
            <a:r>
              <a:rPr dirty="0" smtClean="0"/>
              <a:t>홈페이지 </a:t>
            </a:r>
            <a:r>
              <a:rPr lang="ko-KR" altLang="en-US" dirty="0" smtClean="0"/>
              <a:t>기능 이용하기</a:t>
            </a:r>
            <a:endParaRPr lang="en-US" altLang="ko-KR" dirty="0"/>
          </a:p>
        </p:txBody>
      </p:sp>
      <p:grpSp>
        <p:nvGrpSpPr>
          <p:cNvPr id="57" name="그룹 56"/>
          <p:cNvGrpSpPr/>
          <p:nvPr/>
        </p:nvGrpSpPr>
        <p:grpSpPr>
          <a:xfrm>
            <a:off x="0" y="5357827"/>
            <a:ext cx="9144000" cy="1500174"/>
            <a:chOff x="0" y="5357827"/>
            <a:chExt cx="9144000" cy="1500174"/>
          </a:xfrm>
        </p:grpSpPr>
        <p:sp>
          <p:nvSpPr>
            <p:cNvPr id="29" name="직사각형 28"/>
            <p:cNvSpPr/>
            <p:nvPr/>
          </p:nvSpPr>
          <p:spPr>
            <a:xfrm>
              <a:off x="0" y="5357827"/>
              <a:ext cx="9144000" cy="1500174"/>
            </a:xfrm>
            <a:prstGeom prst="rect">
              <a:avLst/>
            </a:prstGeom>
            <a:solidFill>
              <a:schemeClr val="accent1">
                <a:alpha val="14000"/>
              </a:schemeClr>
            </a:solidFill>
            <a:ln w="19050"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6773" tIns="38387" rIns="76773" bIns="38387" rtlCol="0" anchor="t"/>
            <a:lstStyle/>
            <a:p>
              <a:pPr marL="342900" indent="-342900" fontAlgn="auto">
                <a:spcBef>
                  <a:spcPct val="20000"/>
                </a:spcBef>
                <a:spcAft>
                  <a:spcPts val="0"/>
                </a:spcAft>
              </a:pPr>
              <a:r>
                <a:rPr kumimoji="0" lang="en-US" altLang="ko-KR" sz="1400" dirty="0" smtClean="0">
                  <a:solidFill>
                    <a:prstClr val="black"/>
                  </a:solidFill>
                </a:rPr>
                <a:t>     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학사행정 관리 시스템의 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“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홈페이지 메뉴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”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를 통해 연동 홈페이지의 게시물 관리가 가능합니다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.</a:t>
              </a:r>
            </a:p>
            <a:p>
              <a:pPr marL="342900" indent="-342900" fontAlgn="auto">
                <a:spcBef>
                  <a:spcPct val="20000"/>
                </a:spcBef>
                <a:spcAft>
                  <a:spcPts val="0"/>
                </a:spcAft>
              </a:pPr>
              <a:r>
                <a:rPr kumimoji="0" lang="en-US" altLang="ko-KR" sz="1400" dirty="0">
                  <a:solidFill>
                    <a:prstClr val="black"/>
                  </a:solidFill>
                </a:rPr>
                <a:t> 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    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학사행정 관리 시스템에서 과정을 등록하면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, 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기관 홈페이지에 연동됩니다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. </a:t>
              </a:r>
            </a:p>
            <a:p>
              <a:pPr marL="342900" indent="-342900" fontAlgn="auto">
                <a:spcBef>
                  <a:spcPct val="20000"/>
                </a:spcBef>
                <a:spcAft>
                  <a:spcPts val="0"/>
                </a:spcAft>
              </a:pPr>
              <a:r>
                <a:rPr kumimoji="0" lang="en-US" altLang="ko-KR" sz="1400" dirty="0">
                  <a:solidFill>
                    <a:prstClr val="black"/>
                  </a:solidFill>
                </a:rPr>
                <a:t> 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    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원하시는 메뉴를 추가할 수 있고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, 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메뉴 별 권한을 부여해서 비회원은 게시물을 확인할 수 없도록 처리할 수 있습니다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.</a:t>
              </a:r>
            </a:p>
            <a:p>
              <a:pPr marL="342900" indent="-342900" fontAlgn="auto">
                <a:spcBef>
                  <a:spcPct val="20000"/>
                </a:spcBef>
                <a:spcAft>
                  <a:spcPts val="0"/>
                </a:spcAft>
              </a:pPr>
              <a:r>
                <a:rPr kumimoji="0" lang="en-US" altLang="ko-KR" sz="1400" dirty="0">
                  <a:solidFill>
                    <a:prstClr val="black"/>
                  </a:solidFill>
                </a:rPr>
                <a:t>	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자세한 내용은 전화 문의를 주시기 바랍니다</a:t>
              </a:r>
              <a:r>
                <a:rPr kumimoji="0" lang="en-US" altLang="ko-KR" sz="1400" smtClean="0">
                  <a:solidFill>
                    <a:prstClr val="black"/>
                  </a:solidFill>
                </a:rPr>
                <a:t>.(070-5014-5555)</a:t>
              </a:r>
              <a:endParaRPr kumimoji="0" lang="en-US" altLang="ko-KR" sz="1400" dirty="0" smtClean="0">
                <a:solidFill>
                  <a:prstClr val="black"/>
                </a:solidFill>
              </a:endParaRPr>
            </a:p>
          </p:txBody>
        </p:sp>
        <p:sp>
          <p:nvSpPr>
            <p:cNvPr id="23" name="모서리가 둥근 직사각형 22"/>
            <p:cNvSpPr/>
            <p:nvPr/>
          </p:nvSpPr>
          <p:spPr>
            <a:xfrm>
              <a:off x="99165" y="5436211"/>
              <a:ext cx="214314" cy="142876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 smtClean="0"/>
                <a:t>1</a:t>
              </a:r>
              <a:endParaRPr lang="ko-KR" altLang="en-US" sz="1050" dirty="0" smtClean="0"/>
            </a:p>
          </p:txBody>
        </p:sp>
        <p:sp>
          <p:nvSpPr>
            <p:cNvPr id="42" name="모서리가 둥근 직사각형 41"/>
            <p:cNvSpPr/>
            <p:nvPr/>
          </p:nvSpPr>
          <p:spPr>
            <a:xfrm>
              <a:off x="96120" y="5687467"/>
              <a:ext cx="214314" cy="142876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 smtClean="0"/>
                <a:t>2</a:t>
              </a:r>
              <a:endParaRPr lang="ko-KR" altLang="en-US" sz="1050" dirty="0" smtClean="0"/>
            </a:p>
          </p:txBody>
        </p:sp>
        <p:sp>
          <p:nvSpPr>
            <p:cNvPr id="44" name="모서리가 둥근 직사각형 43"/>
            <p:cNvSpPr/>
            <p:nvPr/>
          </p:nvSpPr>
          <p:spPr>
            <a:xfrm>
              <a:off x="104358" y="5938723"/>
              <a:ext cx="214314" cy="142876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 smtClean="0"/>
                <a:t>3</a:t>
              </a:r>
              <a:endParaRPr lang="ko-KR" altLang="en-US" sz="1050" dirty="0" smtClean="0"/>
            </a:p>
          </p:txBody>
        </p:sp>
        <p:sp>
          <p:nvSpPr>
            <p:cNvPr id="16" name="모서리가 둥근 직사각형 15"/>
            <p:cNvSpPr/>
            <p:nvPr/>
          </p:nvSpPr>
          <p:spPr>
            <a:xfrm>
              <a:off x="104358" y="6381328"/>
              <a:ext cx="214314" cy="142876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 smtClean="0"/>
                <a:t>4</a:t>
              </a:r>
              <a:endParaRPr lang="ko-KR" altLang="en-US" sz="1050" dirty="0" smtClean="0"/>
            </a:p>
          </p:txBody>
        </p:sp>
      </p:grpSp>
      <p:sp>
        <p:nvSpPr>
          <p:cNvPr id="48" name="직사각형 47"/>
          <p:cNvSpPr/>
          <p:nvPr/>
        </p:nvSpPr>
        <p:spPr>
          <a:xfrm>
            <a:off x="364646" y="2261922"/>
            <a:ext cx="1398251" cy="59557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9350"/>
            <a:ext cx="2038350" cy="4838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2655" y="566971"/>
            <a:ext cx="5368003" cy="1844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2655" y="2554464"/>
            <a:ext cx="4818286" cy="1614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4" name="직선 화살표 연결선 13"/>
          <p:cNvCxnSpPr/>
          <p:nvPr/>
        </p:nvCxnSpPr>
        <p:spPr>
          <a:xfrm>
            <a:off x="3419872" y="2261921"/>
            <a:ext cx="0" cy="490169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220840"/>
            <a:ext cx="2987824" cy="413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모서리가 둥근 사각형 설명선 14"/>
          <p:cNvSpPr/>
          <p:nvPr/>
        </p:nvSpPr>
        <p:spPr>
          <a:xfrm>
            <a:off x="6039202" y="908720"/>
            <a:ext cx="233948" cy="245879"/>
          </a:xfrm>
          <a:prstGeom prst="wedgeRoundRectCallout">
            <a:avLst>
              <a:gd name="adj1" fmla="val -6783"/>
              <a:gd name="adj2" fmla="val 108964"/>
              <a:gd name="adj3" fmla="val 16667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50" dirty="0" smtClean="0"/>
              <a:t>3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713368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altLang="en-US" smtClean="0"/>
              <a:t>사전등록</a:t>
            </a:r>
            <a:r>
              <a:rPr lang="en-US" altLang="en-US" dirty="0" smtClean="0"/>
              <a:t> – </a:t>
            </a:r>
            <a:r>
              <a:rPr altLang="en-US" smtClean="0"/>
              <a:t>교직원 등록</a:t>
            </a:r>
            <a:r>
              <a:rPr lang="en-US" altLang="en-US" dirty="0" smtClean="0"/>
              <a:t>(2/2)</a:t>
            </a:r>
            <a:endParaRPr lang="ko-KR" altLang="en-US" dirty="0"/>
          </a:p>
        </p:txBody>
      </p:sp>
      <p:grpSp>
        <p:nvGrpSpPr>
          <p:cNvPr id="15" name="그룹 14"/>
          <p:cNvGrpSpPr/>
          <p:nvPr/>
        </p:nvGrpSpPr>
        <p:grpSpPr>
          <a:xfrm>
            <a:off x="90456" y="776288"/>
            <a:ext cx="8929623" cy="5091129"/>
            <a:chOff x="90456" y="776288"/>
            <a:chExt cx="8929623" cy="5091129"/>
          </a:xfrm>
        </p:grpSpPr>
        <p:sp>
          <p:nvSpPr>
            <p:cNvPr id="23" name="모서리가 둥근 직사각형 22"/>
            <p:cNvSpPr/>
            <p:nvPr/>
          </p:nvSpPr>
          <p:spPr>
            <a:xfrm>
              <a:off x="90456" y="5724541"/>
              <a:ext cx="214314" cy="142876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 smtClean="0"/>
                <a:t>1</a:t>
              </a:r>
              <a:endParaRPr lang="ko-KR" altLang="en-US" sz="1050" dirty="0" smtClean="0"/>
            </a:p>
          </p:txBody>
        </p:sp>
        <p:pic>
          <p:nvPicPr>
            <p:cNvPr id="2051" name="Picture 3"/>
            <p:cNvPicPr preferRelativeResize="0"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50825" y="776288"/>
              <a:ext cx="8769254" cy="457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9" name="모서리가 둥근 사각형 설명선 38"/>
            <p:cNvSpPr/>
            <p:nvPr/>
          </p:nvSpPr>
          <p:spPr>
            <a:xfrm>
              <a:off x="2728910" y="893745"/>
              <a:ext cx="251365" cy="214314"/>
            </a:xfrm>
            <a:prstGeom prst="wedgeRoundRectCallout">
              <a:avLst>
                <a:gd name="adj1" fmla="val 103612"/>
                <a:gd name="adj2" fmla="val -8609"/>
                <a:gd name="adj3" fmla="val 16667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 smtClean="0"/>
                <a:t>1</a:t>
              </a:r>
              <a:endParaRPr lang="ko-KR" altLang="en-US" dirty="0"/>
            </a:p>
          </p:txBody>
        </p:sp>
        <p:sp>
          <p:nvSpPr>
            <p:cNvPr id="43" name="모서리가 둥근 사각형 설명선 42"/>
            <p:cNvSpPr/>
            <p:nvPr/>
          </p:nvSpPr>
          <p:spPr>
            <a:xfrm>
              <a:off x="8244408" y="4797152"/>
              <a:ext cx="251365" cy="214314"/>
            </a:xfrm>
            <a:prstGeom prst="wedgeRoundRectCallout">
              <a:avLst>
                <a:gd name="adj1" fmla="val 103612"/>
                <a:gd name="adj2" fmla="val -8609"/>
                <a:gd name="adj3" fmla="val 16667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 smtClean="0"/>
                <a:t>2</a:t>
              </a:r>
              <a:endParaRPr lang="ko-KR" altLang="en-US" dirty="0"/>
            </a:p>
          </p:txBody>
        </p:sp>
      </p:grpSp>
      <p:grpSp>
        <p:nvGrpSpPr>
          <p:cNvPr id="16" name="그룹 15"/>
          <p:cNvGrpSpPr/>
          <p:nvPr/>
        </p:nvGrpSpPr>
        <p:grpSpPr>
          <a:xfrm>
            <a:off x="0" y="5643575"/>
            <a:ext cx="9144000" cy="1214425"/>
            <a:chOff x="0" y="5643575"/>
            <a:chExt cx="9144000" cy="1214425"/>
          </a:xfrm>
        </p:grpSpPr>
        <p:sp>
          <p:nvSpPr>
            <p:cNvPr id="29" name="직사각형 28"/>
            <p:cNvSpPr/>
            <p:nvPr/>
          </p:nvSpPr>
          <p:spPr>
            <a:xfrm>
              <a:off x="0" y="5643575"/>
              <a:ext cx="9144000" cy="1214425"/>
            </a:xfrm>
            <a:prstGeom prst="rect">
              <a:avLst/>
            </a:prstGeom>
            <a:solidFill>
              <a:schemeClr val="accent1">
                <a:alpha val="14000"/>
              </a:schemeClr>
            </a:solidFill>
            <a:ln w="19050"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6773" tIns="38387" rIns="76773" bIns="38387" rtlCol="0" anchor="t"/>
            <a:lstStyle/>
            <a:p>
              <a:pPr marL="342900" lvl="0" indent="-342900" fontAlgn="auto">
                <a:spcBef>
                  <a:spcPct val="20000"/>
                </a:spcBef>
                <a:spcAft>
                  <a:spcPts val="0"/>
                </a:spcAft>
              </a:pPr>
              <a:r>
                <a:rPr kumimoji="0" lang="en-US" altLang="ko-KR" sz="1400" dirty="0">
                  <a:solidFill>
                    <a:prstClr val="black"/>
                  </a:solidFill>
                </a:rPr>
                <a:t>	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등록할 교직원의 기본 정보를 입력합니다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. 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빨강색 느낌표 모양의 항목은 필수로 입력해야 하는 정보입니다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.</a:t>
              </a:r>
            </a:p>
            <a:p>
              <a:pPr marL="342900" lvl="0" indent="-342900" fontAlgn="auto">
                <a:spcBef>
                  <a:spcPct val="20000"/>
                </a:spcBef>
                <a:spcAft>
                  <a:spcPts val="0"/>
                </a:spcAft>
              </a:pPr>
              <a:r>
                <a:rPr kumimoji="0" lang="en-US" altLang="ko-KR" sz="1400" dirty="0">
                  <a:solidFill>
                    <a:prstClr val="black"/>
                  </a:solidFill>
                </a:rPr>
                <a:t>	</a:t>
              </a:r>
              <a:endParaRPr kumimoji="0" lang="en-US" altLang="ko-KR" sz="1400" dirty="0" smtClean="0">
                <a:solidFill>
                  <a:prstClr val="black"/>
                </a:solidFill>
              </a:endParaRPr>
            </a:p>
            <a:p>
              <a:pPr marL="342900" lvl="0" indent="-342900" fontAlgn="auto">
                <a:spcBef>
                  <a:spcPct val="20000"/>
                </a:spcBef>
                <a:spcAft>
                  <a:spcPts val="0"/>
                </a:spcAft>
              </a:pPr>
              <a:r>
                <a:rPr kumimoji="0" lang="en-US" altLang="ko-KR" sz="1400" dirty="0">
                  <a:solidFill>
                    <a:prstClr val="black"/>
                  </a:solidFill>
                </a:rPr>
                <a:t>	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필수 등록 정보를 모두 입력하셨다면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, 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나머지 내용은 추후 수정이 가능합니다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.</a:t>
              </a:r>
            </a:p>
          </p:txBody>
        </p:sp>
        <p:sp>
          <p:nvSpPr>
            <p:cNvPr id="44" name="모서리가 둥근 직사각형 43"/>
            <p:cNvSpPr/>
            <p:nvPr/>
          </p:nvSpPr>
          <p:spPr>
            <a:xfrm>
              <a:off x="99981" y="6219845"/>
              <a:ext cx="214314" cy="142876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 smtClean="0"/>
                <a:t>2</a:t>
              </a:r>
              <a:endParaRPr lang="ko-KR" altLang="en-US" sz="1050" dirty="0" smtClean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 txBox="1">
            <a:spLocks/>
          </p:cNvSpPr>
          <p:nvPr/>
        </p:nvSpPr>
        <p:spPr>
          <a:xfrm>
            <a:off x="428596" y="1500174"/>
            <a:ext cx="8229600" cy="1154113"/>
          </a:xfrm>
          <a:prstGeom prst="rect">
            <a:avLst/>
          </a:prstGeom>
        </p:spPr>
        <p:txBody>
          <a:bodyPr vert="horz" lIns="76773" tIns="38387" rIns="76773" bIns="38387" rtlCol="0" anchor="ctr">
            <a:noAutofit/>
          </a:bodyPr>
          <a:lstStyle/>
          <a:p>
            <a:pPr marL="0" marR="0" lvl="0" indent="0" algn="ctr" defTabSz="768004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HY헤드라인M" pitchFamily="18" charset="-127"/>
                <a:cs typeface="+mj-cs"/>
              </a:rPr>
              <a:t>운 영</a:t>
            </a:r>
            <a:endParaRPr kumimoji="0" lang="ko-KR" altLang="en-US" sz="6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HY헤드라인M" pitchFamily="18" charset="-127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747686" y="13467"/>
            <a:ext cx="7967718" cy="499950"/>
          </a:xfrm>
        </p:spPr>
        <p:txBody>
          <a:bodyPr/>
          <a:lstStyle/>
          <a:p>
            <a:r>
              <a:rPr smtClean="0"/>
              <a:t>지원자 관리 </a:t>
            </a:r>
            <a:endParaRPr lang="en-US" altLang="ko-KR" dirty="0"/>
          </a:p>
        </p:txBody>
      </p:sp>
      <p:sp>
        <p:nvSpPr>
          <p:cNvPr id="30" name="직사각형 29"/>
          <p:cNvSpPr/>
          <p:nvPr/>
        </p:nvSpPr>
        <p:spPr>
          <a:xfrm>
            <a:off x="0" y="5429264"/>
            <a:ext cx="9144000" cy="1412875"/>
          </a:xfrm>
          <a:prstGeom prst="rect">
            <a:avLst/>
          </a:prstGeom>
          <a:solidFill>
            <a:schemeClr val="accent1">
              <a:alpha val="14000"/>
            </a:schemeClr>
          </a:solidFill>
          <a:ln w="1905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773" tIns="38387" rIns="76773" bIns="38387" rtlCol="0" anchor="t"/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r>
              <a:rPr kumimoji="0" lang="en-US" altLang="ko-KR" sz="1400" dirty="0" smtClean="0">
                <a:solidFill>
                  <a:prstClr val="black"/>
                </a:solidFill>
              </a:rPr>
              <a:t>	</a:t>
            </a:r>
            <a:r>
              <a:rPr kumimoji="0" lang="ko-KR" altLang="en-US" sz="1400" dirty="0">
                <a:solidFill>
                  <a:prstClr val="black"/>
                </a:solidFill>
              </a:rPr>
              <a:t>운영 ▶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 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지원자관리 메뉴를 클릭합니다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.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r>
              <a:rPr kumimoji="0" lang="en-US" altLang="ko-KR" sz="1400" dirty="0" smtClean="0">
                <a:solidFill>
                  <a:prstClr val="black"/>
                </a:solidFill>
              </a:rPr>
              <a:t>	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지원자 수기등록 메뉴에서 과정 선택 후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, 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지원자를 수기 등록할 수 있습니다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. 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r>
              <a:rPr kumimoji="0" lang="en-US" altLang="ko-KR" sz="1400" dirty="0">
                <a:solidFill>
                  <a:prstClr val="black"/>
                </a:solidFill>
              </a:rPr>
              <a:t>	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지원자 목록 메뉴를 클릭 후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, 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과정을 선택하면</a:t>
            </a:r>
            <a:r>
              <a:rPr kumimoji="0" lang="en-US" altLang="ko-KR" sz="1400" dirty="0">
                <a:solidFill>
                  <a:prstClr val="black"/>
                </a:solidFill>
              </a:rPr>
              <a:t> 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해당 과정에 등록되어 있는 지원자 정보를 확인할 수 있습니다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. </a:t>
            </a:r>
          </a:p>
        </p:txBody>
      </p:sp>
      <p:sp>
        <p:nvSpPr>
          <p:cNvPr id="56" name="모서리가 둥근 직사각형 55"/>
          <p:cNvSpPr/>
          <p:nvPr/>
        </p:nvSpPr>
        <p:spPr>
          <a:xfrm>
            <a:off x="117265" y="5500704"/>
            <a:ext cx="214314" cy="142876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50" dirty="0" smtClean="0"/>
              <a:t>1</a:t>
            </a:r>
            <a:endParaRPr lang="ko-KR" altLang="en-US" sz="1050" dirty="0" smtClean="0"/>
          </a:p>
        </p:txBody>
      </p:sp>
      <p:sp>
        <p:nvSpPr>
          <p:cNvPr id="37" name="모서리가 둥근 직사각형 36"/>
          <p:cNvSpPr/>
          <p:nvPr/>
        </p:nvSpPr>
        <p:spPr>
          <a:xfrm>
            <a:off x="119031" y="5757879"/>
            <a:ext cx="214314" cy="142876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50" dirty="0" smtClean="0"/>
              <a:t>2</a:t>
            </a:r>
            <a:endParaRPr lang="ko-KR" altLang="en-US" sz="1050" dirty="0" smtClean="0"/>
          </a:p>
        </p:txBody>
      </p:sp>
      <p:grpSp>
        <p:nvGrpSpPr>
          <p:cNvPr id="29" name="그룹 28"/>
          <p:cNvGrpSpPr/>
          <p:nvPr/>
        </p:nvGrpSpPr>
        <p:grpSpPr>
          <a:xfrm>
            <a:off x="275400" y="620688"/>
            <a:ext cx="8593200" cy="4572000"/>
            <a:chOff x="275400" y="620688"/>
            <a:chExt cx="8593200" cy="4572000"/>
          </a:xfrm>
        </p:grpSpPr>
        <p:pic>
          <p:nvPicPr>
            <p:cNvPr id="2051" name="Picture 3"/>
            <p:cNvPicPr preferRelativeResize="0"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75400" y="620688"/>
              <a:ext cx="8593200" cy="457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4" name="모서리가 둥근 사각형 설명선 33"/>
            <p:cNvSpPr/>
            <p:nvPr/>
          </p:nvSpPr>
          <p:spPr>
            <a:xfrm>
              <a:off x="1187624" y="625438"/>
              <a:ext cx="251365" cy="214314"/>
            </a:xfrm>
            <a:prstGeom prst="wedgeRoundRectCallout">
              <a:avLst>
                <a:gd name="adj1" fmla="val 103612"/>
                <a:gd name="adj2" fmla="val -8609"/>
                <a:gd name="adj3" fmla="val 16667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 smtClean="0"/>
                <a:t>1</a:t>
              </a:r>
              <a:endParaRPr lang="ko-KR" altLang="en-US" dirty="0"/>
            </a:p>
          </p:txBody>
        </p:sp>
        <p:sp>
          <p:nvSpPr>
            <p:cNvPr id="39" name="모서리가 둥근 사각형 설명선 38"/>
            <p:cNvSpPr/>
            <p:nvPr/>
          </p:nvSpPr>
          <p:spPr>
            <a:xfrm>
              <a:off x="275400" y="1714487"/>
              <a:ext cx="233948" cy="245879"/>
            </a:xfrm>
            <a:prstGeom prst="wedgeRoundRectCallout">
              <a:avLst>
                <a:gd name="adj1" fmla="val -6783"/>
                <a:gd name="adj2" fmla="val 108964"/>
                <a:gd name="adj3" fmla="val 16667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 smtClean="0"/>
                <a:t>2</a:t>
              </a:r>
              <a:endParaRPr lang="ko-KR" altLang="en-US" dirty="0"/>
            </a:p>
          </p:txBody>
        </p:sp>
      </p:grpSp>
      <p:sp>
        <p:nvSpPr>
          <p:cNvPr id="10" name="모서리가 둥근 직사각형 9"/>
          <p:cNvSpPr/>
          <p:nvPr/>
        </p:nvSpPr>
        <p:spPr>
          <a:xfrm>
            <a:off x="119031" y="5988080"/>
            <a:ext cx="214314" cy="142876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50" dirty="0" smtClean="0"/>
              <a:t>3</a:t>
            </a:r>
            <a:endParaRPr lang="ko-KR" altLang="en-US" sz="105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747686" y="13467"/>
            <a:ext cx="7967718" cy="499950"/>
          </a:xfrm>
        </p:spPr>
        <p:txBody>
          <a:bodyPr/>
          <a:lstStyle/>
          <a:p>
            <a:r>
              <a:rPr lang="ko-KR" altLang="en-US" dirty="0"/>
              <a:t>물품 </a:t>
            </a:r>
            <a:r>
              <a:rPr lang="en-US" altLang="ko-KR" dirty="0"/>
              <a:t>- </a:t>
            </a:r>
            <a:r>
              <a:rPr lang="ko-KR" altLang="en-US" dirty="0"/>
              <a:t>교재</a:t>
            </a:r>
            <a:r>
              <a:rPr lang="en-US" altLang="ko-KR" dirty="0"/>
              <a:t>·</a:t>
            </a:r>
            <a:r>
              <a:rPr lang="ko-KR" altLang="en-US" dirty="0"/>
              <a:t>도서</a:t>
            </a:r>
            <a:r>
              <a:rPr lang="en-US" altLang="ko-KR" dirty="0" smtClean="0"/>
              <a:t>(1/4</a:t>
            </a:r>
            <a:r>
              <a:rPr lang="en-US" altLang="ko-KR" dirty="0"/>
              <a:t>)</a:t>
            </a:r>
          </a:p>
        </p:txBody>
      </p:sp>
      <p:sp>
        <p:nvSpPr>
          <p:cNvPr id="30" name="직사각형 29"/>
          <p:cNvSpPr/>
          <p:nvPr/>
        </p:nvSpPr>
        <p:spPr>
          <a:xfrm>
            <a:off x="0" y="5429264"/>
            <a:ext cx="9144000" cy="1412875"/>
          </a:xfrm>
          <a:prstGeom prst="rect">
            <a:avLst/>
          </a:prstGeom>
          <a:solidFill>
            <a:schemeClr val="accent1">
              <a:alpha val="14000"/>
            </a:schemeClr>
          </a:solidFill>
          <a:ln w="1905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773" tIns="38387" rIns="76773" bIns="38387" rtlCol="0" anchor="t"/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r>
              <a:rPr kumimoji="0" lang="en-US" altLang="ko-KR" sz="1400" dirty="0">
                <a:solidFill>
                  <a:prstClr val="black"/>
                </a:solidFill>
              </a:rPr>
              <a:t>	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사용 중인 교재 품목 목록의 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“</a:t>
            </a:r>
            <a:r>
              <a:rPr kumimoji="0" lang="ko-KR" altLang="en-US" sz="1400" dirty="0" err="1" smtClean="0">
                <a:solidFill>
                  <a:prstClr val="black"/>
                </a:solidFill>
              </a:rPr>
              <a:t>교재명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”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을 클릭하면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, 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교재 정보 상세보기가 가능합니다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.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endParaRPr kumimoji="0" lang="en-US" altLang="ko-KR" sz="1400" dirty="0" smtClean="0">
              <a:solidFill>
                <a:prstClr val="black"/>
              </a:solidFill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r>
              <a:rPr kumimoji="0" lang="en-US" altLang="ko-KR" sz="1400" dirty="0" smtClean="0">
                <a:solidFill>
                  <a:prstClr val="black"/>
                </a:solidFill>
              </a:rPr>
              <a:t>	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교재 상세에 등록 정보를 입력 후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, 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등록 버튼을 클릭하면 신규 교재를 등록할 수 있습니다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.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endParaRPr kumimoji="0" lang="en-US" altLang="ko-KR" sz="1400" dirty="0">
              <a:solidFill>
                <a:prstClr val="black"/>
              </a:solidFill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r>
              <a:rPr kumimoji="0" lang="en-US" altLang="ko-KR" sz="1400" dirty="0" smtClean="0">
                <a:solidFill>
                  <a:prstClr val="black"/>
                </a:solidFill>
              </a:rPr>
              <a:t>	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교재 품목을 사용 또는 미사용 교재 품목으로 변경 가능합니다</a:t>
            </a:r>
            <a:r>
              <a:rPr kumimoji="0" lang="en-US" altLang="ko-KR" sz="1400" dirty="0">
                <a:solidFill>
                  <a:prstClr val="black"/>
                </a:solidFill>
              </a:rPr>
              <a:t>.</a:t>
            </a:r>
            <a:endParaRPr kumimoji="0" lang="en-US" altLang="ko-KR" sz="1400" dirty="0" smtClean="0">
              <a:solidFill>
                <a:prstClr val="black"/>
              </a:solidFill>
            </a:endParaRPr>
          </a:p>
        </p:txBody>
      </p:sp>
      <p:sp>
        <p:nvSpPr>
          <p:cNvPr id="56" name="모서리가 둥근 직사각형 55"/>
          <p:cNvSpPr/>
          <p:nvPr/>
        </p:nvSpPr>
        <p:spPr>
          <a:xfrm>
            <a:off x="98215" y="5500704"/>
            <a:ext cx="214314" cy="142876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50" dirty="0" smtClean="0"/>
              <a:t>1</a:t>
            </a:r>
            <a:endParaRPr lang="ko-KR" altLang="en-US" sz="1050" dirty="0" smtClean="0"/>
          </a:p>
        </p:txBody>
      </p:sp>
      <p:sp>
        <p:nvSpPr>
          <p:cNvPr id="37" name="모서리가 둥근 직사각형 36"/>
          <p:cNvSpPr/>
          <p:nvPr/>
        </p:nvSpPr>
        <p:spPr>
          <a:xfrm>
            <a:off x="109506" y="6019818"/>
            <a:ext cx="214314" cy="142876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50" dirty="0" smtClean="0"/>
              <a:t>2</a:t>
            </a:r>
            <a:endParaRPr lang="ko-KR" altLang="en-US" sz="1050" dirty="0" smtClean="0"/>
          </a:p>
        </p:txBody>
      </p:sp>
      <p:grpSp>
        <p:nvGrpSpPr>
          <p:cNvPr id="26" name="그룹 25"/>
          <p:cNvGrpSpPr/>
          <p:nvPr/>
        </p:nvGrpSpPr>
        <p:grpSpPr>
          <a:xfrm>
            <a:off x="107950" y="781650"/>
            <a:ext cx="8696586" cy="4375541"/>
            <a:chOff x="107950" y="781651"/>
            <a:chExt cx="8696586" cy="4112340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803612" y="781651"/>
              <a:ext cx="7000924" cy="41123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07950" y="857232"/>
              <a:ext cx="1685418" cy="33242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8" name="직사각형 27"/>
            <p:cNvSpPr/>
            <p:nvPr/>
          </p:nvSpPr>
          <p:spPr>
            <a:xfrm>
              <a:off x="323850" y="1530654"/>
              <a:ext cx="747688" cy="21431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9" name="직사각형 28"/>
            <p:cNvSpPr/>
            <p:nvPr/>
          </p:nvSpPr>
          <p:spPr>
            <a:xfrm>
              <a:off x="1810632" y="781651"/>
              <a:ext cx="1285884" cy="234933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2" name="모서리가 둥근 사각형 설명선 31"/>
            <p:cNvSpPr/>
            <p:nvPr/>
          </p:nvSpPr>
          <p:spPr>
            <a:xfrm>
              <a:off x="1907704" y="3089316"/>
              <a:ext cx="233948" cy="245879"/>
            </a:xfrm>
            <a:prstGeom prst="wedgeRoundRectCallout">
              <a:avLst>
                <a:gd name="adj1" fmla="val -6783"/>
                <a:gd name="adj2" fmla="val 108964"/>
                <a:gd name="adj3" fmla="val 16667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 smtClean="0"/>
                <a:t>2</a:t>
              </a:r>
              <a:endParaRPr lang="ko-KR" altLang="en-US" dirty="0"/>
            </a:p>
          </p:txBody>
        </p:sp>
        <p:sp>
          <p:nvSpPr>
            <p:cNvPr id="41" name="모서리가 둥근 사각형 설명선 40"/>
            <p:cNvSpPr/>
            <p:nvPr/>
          </p:nvSpPr>
          <p:spPr>
            <a:xfrm>
              <a:off x="6444208" y="3337432"/>
              <a:ext cx="233948" cy="245879"/>
            </a:xfrm>
            <a:prstGeom prst="wedgeRoundRectCallout">
              <a:avLst>
                <a:gd name="adj1" fmla="val -6783"/>
                <a:gd name="adj2" fmla="val 108964"/>
                <a:gd name="adj3" fmla="val 16667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 smtClean="0"/>
                <a:t>1</a:t>
              </a:r>
              <a:endParaRPr lang="ko-KR" altLang="en-US" dirty="0"/>
            </a:p>
          </p:txBody>
        </p:sp>
      </p:grpSp>
      <p:sp>
        <p:nvSpPr>
          <p:cNvPr id="13" name="모서리가 둥근 직사각형 12"/>
          <p:cNvSpPr/>
          <p:nvPr/>
        </p:nvSpPr>
        <p:spPr>
          <a:xfrm>
            <a:off x="117265" y="6525344"/>
            <a:ext cx="214314" cy="142876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50" dirty="0" smtClean="0"/>
              <a:t>3</a:t>
            </a:r>
            <a:endParaRPr lang="ko-KR" altLang="en-US" sz="105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747686" y="13467"/>
            <a:ext cx="7967718" cy="499950"/>
          </a:xfrm>
        </p:spPr>
        <p:txBody>
          <a:bodyPr/>
          <a:lstStyle/>
          <a:p>
            <a:r>
              <a:rPr lang="ko-KR" altLang="en-US" dirty="0"/>
              <a:t>물품 </a:t>
            </a:r>
            <a:r>
              <a:rPr lang="en-US" altLang="ko-KR" dirty="0"/>
              <a:t>- </a:t>
            </a:r>
            <a:r>
              <a:rPr lang="ko-KR" altLang="en-US" dirty="0"/>
              <a:t>교재</a:t>
            </a:r>
            <a:r>
              <a:rPr lang="en-US" altLang="ko-KR" dirty="0"/>
              <a:t>·</a:t>
            </a:r>
            <a:r>
              <a:rPr lang="ko-KR" altLang="en-US" dirty="0"/>
              <a:t>도서</a:t>
            </a:r>
            <a:r>
              <a:rPr lang="en-US" altLang="ko-KR" dirty="0" smtClean="0"/>
              <a:t>(2/4</a:t>
            </a:r>
            <a:r>
              <a:rPr lang="en-US" altLang="ko-KR" dirty="0"/>
              <a:t>)</a:t>
            </a:r>
          </a:p>
        </p:txBody>
      </p:sp>
      <p:sp>
        <p:nvSpPr>
          <p:cNvPr id="30" name="직사각형 29"/>
          <p:cNvSpPr/>
          <p:nvPr/>
        </p:nvSpPr>
        <p:spPr>
          <a:xfrm>
            <a:off x="0" y="5429264"/>
            <a:ext cx="9144000" cy="1412875"/>
          </a:xfrm>
          <a:prstGeom prst="rect">
            <a:avLst/>
          </a:prstGeom>
          <a:solidFill>
            <a:schemeClr val="accent1">
              <a:alpha val="14000"/>
            </a:schemeClr>
          </a:solidFill>
          <a:ln w="1905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773" tIns="38387" rIns="76773" bIns="38387" rtlCol="0" anchor="t"/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r>
              <a:rPr kumimoji="0" lang="en-US" altLang="ko-KR" sz="1400" dirty="0" smtClean="0">
                <a:solidFill>
                  <a:prstClr val="black"/>
                </a:solidFill>
              </a:rPr>
              <a:t>	“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교재 품목 관리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”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메뉴에서 품목을 먼저 등록합니다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. “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입출고관리대장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”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메뉴에서 등록한 교재를 선택합니다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.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endParaRPr kumimoji="0" lang="en-US" altLang="ko-KR" sz="1400" dirty="0" smtClean="0">
              <a:solidFill>
                <a:prstClr val="black"/>
              </a:solidFill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r>
              <a:rPr kumimoji="0" lang="en-US" altLang="ko-KR" sz="1400" dirty="0" smtClean="0">
                <a:solidFill>
                  <a:prstClr val="black"/>
                </a:solidFill>
              </a:rPr>
              <a:t>	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교재 선택 후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, “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교재 입고 내역 상세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”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에 정보를 입력하면 입고 내역에 표시됩니다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.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r>
              <a:rPr kumimoji="0" lang="en-US" altLang="ko-KR" sz="1400" dirty="0" smtClean="0">
                <a:solidFill>
                  <a:prstClr val="black"/>
                </a:solidFill>
              </a:rPr>
              <a:t>		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r>
              <a:rPr kumimoji="0" lang="en-US" altLang="ko-KR" sz="1400" dirty="0" smtClean="0">
                <a:solidFill>
                  <a:prstClr val="black"/>
                </a:solidFill>
              </a:rPr>
              <a:t>	</a:t>
            </a:r>
          </a:p>
        </p:txBody>
      </p:sp>
      <p:sp>
        <p:nvSpPr>
          <p:cNvPr id="56" name="모서리가 둥근 직사각형 55"/>
          <p:cNvSpPr/>
          <p:nvPr/>
        </p:nvSpPr>
        <p:spPr>
          <a:xfrm>
            <a:off x="98215" y="5491179"/>
            <a:ext cx="214314" cy="142876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50" dirty="0" smtClean="0"/>
              <a:t>1</a:t>
            </a:r>
            <a:endParaRPr lang="ko-KR" altLang="en-US" sz="1050" dirty="0" smtClean="0"/>
          </a:p>
        </p:txBody>
      </p:sp>
      <p:sp>
        <p:nvSpPr>
          <p:cNvPr id="37" name="모서리가 둥근 직사각형 36"/>
          <p:cNvSpPr/>
          <p:nvPr/>
        </p:nvSpPr>
        <p:spPr>
          <a:xfrm>
            <a:off x="99981" y="5998578"/>
            <a:ext cx="214314" cy="142876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50" dirty="0" smtClean="0"/>
              <a:t>2</a:t>
            </a:r>
            <a:endParaRPr lang="ko-KR" altLang="en-US" sz="1050" dirty="0" smtClean="0"/>
          </a:p>
        </p:txBody>
      </p:sp>
      <p:grpSp>
        <p:nvGrpSpPr>
          <p:cNvPr id="80" name="그룹 79"/>
          <p:cNvGrpSpPr/>
          <p:nvPr/>
        </p:nvGrpSpPr>
        <p:grpSpPr>
          <a:xfrm>
            <a:off x="323850" y="571480"/>
            <a:ext cx="8820150" cy="4790568"/>
            <a:chOff x="323850" y="571480"/>
            <a:chExt cx="8820150" cy="4790568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923260" y="571480"/>
              <a:ext cx="6072230" cy="47905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grpSp>
          <p:nvGrpSpPr>
            <p:cNvPr id="36" name="그룹 35"/>
            <p:cNvGrpSpPr/>
            <p:nvPr/>
          </p:nvGrpSpPr>
          <p:grpSpPr>
            <a:xfrm>
              <a:off x="323850" y="765175"/>
              <a:ext cx="1531683" cy="3021015"/>
              <a:chOff x="323850" y="765175"/>
              <a:chExt cx="1531683" cy="3021015"/>
            </a:xfrm>
          </p:grpSpPr>
          <p:pic>
            <p:nvPicPr>
              <p:cNvPr id="34" name="Picture 4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323850" y="765175"/>
                <a:ext cx="1531683" cy="30210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27" name="직사각형 26"/>
              <p:cNvSpPr/>
              <p:nvPr/>
            </p:nvSpPr>
            <p:spPr>
              <a:xfrm>
                <a:off x="483558" y="1626574"/>
                <a:ext cx="945170" cy="159352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39" name="직사각형 38"/>
            <p:cNvSpPr/>
            <p:nvPr/>
          </p:nvSpPr>
          <p:spPr>
            <a:xfrm>
              <a:off x="2154602" y="1054053"/>
              <a:ext cx="2631711" cy="30324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0" name="모서리가 둥근 사각형 설명선 39"/>
            <p:cNvSpPr/>
            <p:nvPr/>
          </p:nvSpPr>
          <p:spPr>
            <a:xfrm>
              <a:off x="3124060" y="1500174"/>
              <a:ext cx="230655" cy="178949"/>
            </a:xfrm>
            <a:prstGeom prst="wedgeRoundRectCallout">
              <a:avLst>
                <a:gd name="adj1" fmla="val -6389"/>
                <a:gd name="adj2" fmla="val -131363"/>
                <a:gd name="adj3" fmla="val 16667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 smtClean="0"/>
                <a:t>1</a:t>
              </a:r>
              <a:endParaRPr lang="ko-KR" altLang="en-US" dirty="0"/>
            </a:p>
          </p:txBody>
        </p:sp>
        <p:sp>
          <p:nvSpPr>
            <p:cNvPr id="42" name="직사각형 41"/>
            <p:cNvSpPr/>
            <p:nvPr/>
          </p:nvSpPr>
          <p:spPr>
            <a:xfrm>
              <a:off x="5103748" y="1034874"/>
              <a:ext cx="2825837" cy="67961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4" name="직사각형 43"/>
            <p:cNvSpPr/>
            <p:nvPr/>
          </p:nvSpPr>
          <p:spPr>
            <a:xfrm>
              <a:off x="2000232" y="2000240"/>
              <a:ext cx="1143008" cy="28575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7" name="모서리가 둥근 사각형 설명선 46"/>
            <p:cNvSpPr/>
            <p:nvPr/>
          </p:nvSpPr>
          <p:spPr>
            <a:xfrm>
              <a:off x="3275174" y="2008478"/>
              <a:ext cx="242657" cy="214314"/>
            </a:xfrm>
            <a:prstGeom prst="wedgeRoundRectCallout">
              <a:avLst>
                <a:gd name="adj1" fmla="val -107181"/>
                <a:gd name="adj2" fmla="val 4597"/>
                <a:gd name="adj3" fmla="val 16667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 smtClean="0"/>
                <a:t>3</a:t>
              </a:r>
              <a:endParaRPr lang="ko-KR" altLang="en-US" dirty="0"/>
            </a:p>
          </p:txBody>
        </p:sp>
        <p:sp>
          <p:nvSpPr>
            <p:cNvPr id="48" name="직사각형 47"/>
            <p:cNvSpPr/>
            <p:nvPr/>
          </p:nvSpPr>
          <p:spPr>
            <a:xfrm>
              <a:off x="5088542" y="2357430"/>
              <a:ext cx="2857520" cy="2571768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9" name="모서리가 둥근 사각형 설명선 48"/>
            <p:cNvSpPr/>
            <p:nvPr/>
          </p:nvSpPr>
          <p:spPr>
            <a:xfrm>
              <a:off x="6338316" y="1928802"/>
              <a:ext cx="233948" cy="245879"/>
            </a:xfrm>
            <a:prstGeom prst="wedgeRoundRectCallout">
              <a:avLst>
                <a:gd name="adj1" fmla="val -6783"/>
                <a:gd name="adj2" fmla="val 108964"/>
                <a:gd name="adj3" fmla="val 16667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 smtClean="0"/>
                <a:t>2</a:t>
              </a:r>
              <a:endParaRPr lang="ko-KR" altLang="en-US" dirty="0"/>
            </a:p>
          </p:txBody>
        </p:sp>
        <p:cxnSp>
          <p:nvCxnSpPr>
            <p:cNvPr id="54" name="꺾인 연결선 53"/>
            <p:cNvCxnSpPr/>
            <p:nvPr/>
          </p:nvCxnSpPr>
          <p:spPr>
            <a:xfrm>
              <a:off x="7358082" y="2928934"/>
              <a:ext cx="1143008" cy="1000132"/>
            </a:xfrm>
            <a:prstGeom prst="bentConnector3">
              <a:avLst>
                <a:gd name="adj1" fmla="val 100000"/>
              </a:avLst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8" name="그룹 77"/>
            <p:cNvGrpSpPr/>
            <p:nvPr/>
          </p:nvGrpSpPr>
          <p:grpSpPr>
            <a:xfrm>
              <a:off x="2071670" y="2352039"/>
              <a:ext cx="2857520" cy="2579082"/>
              <a:chOff x="2071670" y="2352039"/>
              <a:chExt cx="2857520" cy="2579082"/>
            </a:xfrm>
          </p:grpSpPr>
          <p:pic>
            <p:nvPicPr>
              <p:cNvPr id="2052" name="Picture 4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2086910" y="2352039"/>
                <a:ext cx="2842280" cy="25790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50" name="직사각형 49"/>
              <p:cNvSpPr/>
              <p:nvPr/>
            </p:nvSpPr>
            <p:spPr>
              <a:xfrm>
                <a:off x="2071670" y="2357430"/>
                <a:ext cx="2857520" cy="2571768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77" name="그룹 76"/>
            <p:cNvGrpSpPr/>
            <p:nvPr/>
          </p:nvGrpSpPr>
          <p:grpSpPr>
            <a:xfrm>
              <a:off x="4714876" y="4071942"/>
              <a:ext cx="4429124" cy="785818"/>
              <a:chOff x="4714876" y="4071942"/>
              <a:chExt cx="4429124" cy="785818"/>
            </a:xfrm>
          </p:grpSpPr>
          <p:pic>
            <p:nvPicPr>
              <p:cNvPr id="2051" name="Picture 3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4719802" y="4074646"/>
                <a:ext cx="4358074" cy="7755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53" name="직사각형 52"/>
              <p:cNvSpPr/>
              <p:nvPr/>
            </p:nvSpPr>
            <p:spPr>
              <a:xfrm>
                <a:off x="4714876" y="4071942"/>
                <a:ext cx="4429124" cy="785818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sp>
        <p:nvSpPr>
          <p:cNvPr id="82" name="직사각형 81"/>
          <p:cNvSpPr/>
          <p:nvPr/>
        </p:nvSpPr>
        <p:spPr>
          <a:xfrm>
            <a:off x="2571736" y="2857496"/>
            <a:ext cx="714380" cy="192882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747686" y="13467"/>
            <a:ext cx="7967718" cy="499950"/>
          </a:xfrm>
        </p:spPr>
        <p:txBody>
          <a:bodyPr/>
          <a:lstStyle/>
          <a:p>
            <a:r>
              <a:rPr lang="ko-KR" altLang="en-US" dirty="0"/>
              <a:t>물품 </a:t>
            </a:r>
            <a:r>
              <a:rPr lang="en-US" altLang="ko-KR" dirty="0"/>
              <a:t>- </a:t>
            </a:r>
            <a:r>
              <a:rPr lang="ko-KR" altLang="en-US" dirty="0"/>
              <a:t>교재</a:t>
            </a:r>
            <a:r>
              <a:rPr lang="en-US" altLang="ko-KR" dirty="0"/>
              <a:t>·</a:t>
            </a:r>
            <a:r>
              <a:rPr lang="ko-KR" altLang="en-US" dirty="0"/>
              <a:t>도서</a:t>
            </a:r>
            <a:r>
              <a:rPr lang="en-US" altLang="ko-KR" dirty="0" smtClean="0"/>
              <a:t>(3/4</a:t>
            </a:r>
            <a:r>
              <a:rPr lang="en-US" altLang="ko-KR" dirty="0"/>
              <a:t>)</a:t>
            </a:r>
          </a:p>
        </p:txBody>
      </p:sp>
      <p:sp>
        <p:nvSpPr>
          <p:cNvPr id="30" name="직사각형 29"/>
          <p:cNvSpPr/>
          <p:nvPr/>
        </p:nvSpPr>
        <p:spPr>
          <a:xfrm>
            <a:off x="0" y="5429264"/>
            <a:ext cx="9144000" cy="1412875"/>
          </a:xfrm>
          <a:prstGeom prst="rect">
            <a:avLst/>
          </a:prstGeom>
          <a:solidFill>
            <a:schemeClr val="accent1">
              <a:alpha val="14000"/>
            </a:schemeClr>
          </a:solidFill>
          <a:ln w="1905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773" tIns="38387" rIns="76773" bIns="38387" rtlCol="0" anchor="t"/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r>
              <a:rPr kumimoji="0" lang="en-US" altLang="ko-KR" sz="1400" dirty="0" smtClean="0">
                <a:solidFill>
                  <a:prstClr val="black"/>
                </a:solidFill>
              </a:rPr>
              <a:t>	“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출고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”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버튼을 클릭합니다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. 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출고 대상을 선택하고 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“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교재출고하기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” 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버튼을 클릭합니다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.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endParaRPr kumimoji="0" lang="en-US" altLang="ko-KR" sz="1400" dirty="0" smtClean="0">
              <a:solidFill>
                <a:prstClr val="black"/>
              </a:solidFill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r>
              <a:rPr kumimoji="0" lang="en-US" altLang="ko-KR" sz="1400" dirty="0" smtClean="0">
                <a:solidFill>
                  <a:prstClr val="black"/>
                </a:solidFill>
              </a:rPr>
              <a:t>	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예를 들어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, 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출고 대상이 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“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학생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”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인 경우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, 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출고일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, 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과정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, 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학생을 선택 후 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“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출고하기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” 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버튼을 클릭하면 됩니다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.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r>
              <a:rPr kumimoji="0" lang="en-US" altLang="ko-KR" sz="1400" dirty="0" smtClean="0">
                <a:solidFill>
                  <a:prstClr val="black"/>
                </a:solidFill>
              </a:rPr>
              <a:t>		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r>
              <a:rPr kumimoji="0" lang="en-US" altLang="ko-KR" sz="1400" dirty="0" smtClean="0">
                <a:solidFill>
                  <a:prstClr val="black"/>
                </a:solidFill>
              </a:rPr>
              <a:t>	</a:t>
            </a:r>
          </a:p>
        </p:txBody>
      </p:sp>
      <p:sp>
        <p:nvSpPr>
          <p:cNvPr id="56" name="모서리가 둥근 직사각형 55"/>
          <p:cNvSpPr/>
          <p:nvPr/>
        </p:nvSpPr>
        <p:spPr>
          <a:xfrm>
            <a:off x="98215" y="5491179"/>
            <a:ext cx="214314" cy="142876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50" dirty="0" smtClean="0"/>
              <a:t>1</a:t>
            </a:r>
            <a:endParaRPr lang="ko-KR" altLang="en-US" sz="1050" dirty="0" smtClean="0"/>
          </a:p>
        </p:txBody>
      </p:sp>
      <p:sp>
        <p:nvSpPr>
          <p:cNvPr id="37" name="모서리가 둥근 직사각형 36"/>
          <p:cNvSpPr/>
          <p:nvPr/>
        </p:nvSpPr>
        <p:spPr>
          <a:xfrm>
            <a:off x="99981" y="5998578"/>
            <a:ext cx="214314" cy="142876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50" dirty="0" smtClean="0"/>
              <a:t>2</a:t>
            </a:r>
            <a:endParaRPr lang="ko-KR" altLang="en-US" sz="1050" dirty="0" smtClean="0"/>
          </a:p>
        </p:txBody>
      </p:sp>
      <p:sp>
        <p:nvSpPr>
          <p:cNvPr id="49" name="모서리가 둥근 사각형 설명선 48"/>
          <p:cNvSpPr/>
          <p:nvPr/>
        </p:nvSpPr>
        <p:spPr>
          <a:xfrm>
            <a:off x="305802" y="961197"/>
            <a:ext cx="233948" cy="245879"/>
          </a:xfrm>
          <a:prstGeom prst="wedgeRoundRectCallout">
            <a:avLst>
              <a:gd name="adj1" fmla="val -6783"/>
              <a:gd name="adj2" fmla="val 108964"/>
              <a:gd name="adj3" fmla="val 16667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50" dirty="0" smtClean="0"/>
              <a:t>1</a:t>
            </a:r>
            <a:endParaRPr lang="ko-KR" altLang="en-US" dirty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1" y="1330016"/>
            <a:ext cx="5220072" cy="3945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158" y="692696"/>
            <a:ext cx="4276055" cy="4464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모서리가 둥근 사각형 설명선 27"/>
          <p:cNvSpPr/>
          <p:nvPr/>
        </p:nvSpPr>
        <p:spPr>
          <a:xfrm>
            <a:off x="5292080" y="633832"/>
            <a:ext cx="233948" cy="245879"/>
          </a:xfrm>
          <a:prstGeom prst="wedgeRoundRectCallout">
            <a:avLst>
              <a:gd name="adj1" fmla="val -6783"/>
              <a:gd name="adj2" fmla="val 108964"/>
              <a:gd name="adj3" fmla="val 16667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50" dirty="0" smtClean="0"/>
              <a:t>2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142849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88118" y="116632"/>
            <a:ext cx="9144000" cy="6953250"/>
          </a:xfrm>
          <a:prstGeom prst="rect">
            <a:avLst/>
          </a:prstGeom>
          <a:solidFill>
            <a:schemeClr val="bg1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773" tIns="38387" rIns="76773" bIns="38387" rtlCol="0" anchor="ctr"/>
          <a:lstStyle/>
          <a:p>
            <a:pPr algn="ctr"/>
            <a:endParaRPr lang="ko-KR" altLang="en-US" dirty="0"/>
          </a:p>
        </p:txBody>
      </p:sp>
      <p:sp>
        <p:nvSpPr>
          <p:cNvPr id="2" name="제목 1"/>
          <p:cNvSpPr>
            <a:spLocks noGrp="1"/>
          </p:cNvSpPr>
          <p:nvPr>
            <p:ph type="ctrTitle" idx="4294967295"/>
          </p:nvPr>
        </p:nvSpPr>
        <p:spPr>
          <a:xfrm>
            <a:off x="700115" y="-355600"/>
            <a:ext cx="7772400" cy="1470025"/>
          </a:xfrm>
        </p:spPr>
        <p:txBody>
          <a:bodyPr>
            <a:noAutofit/>
          </a:bodyPr>
          <a:lstStyle/>
          <a:p>
            <a:r>
              <a:rPr lang="ko-KR" altLang="en-US" sz="4800" dirty="0" smtClean="0">
                <a:ea typeface="HY헤드라인M" pitchFamily="18" charset="-127"/>
              </a:rPr>
              <a:t>목 차</a:t>
            </a:r>
            <a:r>
              <a:rPr lang="ko-KR" altLang="en-US" sz="4600" dirty="0" smtClean="0"/>
              <a:t> </a:t>
            </a:r>
            <a:endParaRPr lang="ko-KR" altLang="en-US" sz="4600" dirty="0"/>
          </a:p>
        </p:txBody>
      </p:sp>
      <p:sp>
        <p:nvSpPr>
          <p:cNvPr id="14" name="TextBox 13"/>
          <p:cNvSpPr txBox="1"/>
          <p:nvPr/>
        </p:nvSpPr>
        <p:spPr>
          <a:xfrm>
            <a:off x="4660118" y="892769"/>
            <a:ext cx="4394009" cy="1924183"/>
          </a:xfrm>
          <a:prstGeom prst="rect">
            <a:avLst/>
          </a:prstGeom>
          <a:noFill/>
        </p:spPr>
        <p:txBody>
          <a:bodyPr wrap="square" lIns="76773" tIns="38387" rIns="76773" bIns="38387" rtlCol="0">
            <a:spAutoFit/>
          </a:bodyPr>
          <a:lstStyle/>
          <a:p>
            <a:pPr>
              <a:buNone/>
              <a:defRPr lang="ko-KR" altLang="en-US"/>
            </a:pPr>
            <a:endParaRPr lang="en-US" altLang="ko-KR" sz="1700" dirty="0" smtClean="0">
              <a:solidFill>
                <a:schemeClr val="bg1">
                  <a:lumMod val="30000"/>
                </a:schemeClr>
              </a:solidFill>
              <a:latin typeface="맑은 고딕"/>
              <a:ea typeface="맑은 고딕"/>
              <a:cs typeface="맑은 고딕"/>
            </a:endParaRPr>
          </a:p>
          <a:p>
            <a:pPr>
              <a:buNone/>
              <a:defRPr lang="ko-KR" altLang="en-US"/>
            </a:pPr>
            <a:endParaRPr lang="en-US" altLang="ko-KR" sz="1700" dirty="0" smtClean="0">
              <a:solidFill>
                <a:schemeClr val="bg1">
                  <a:lumMod val="30000"/>
                </a:schemeClr>
              </a:solidFill>
              <a:latin typeface="맑은 고딕"/>
              <a:ea typeface="맑은 고딕"/>
              <a:cs typeface="맑은 고딕"/>
            </a:endParaRPr>
          </a:p>
          <a:p>
            <a:pPr>
              <a:buNone/>
              <a:defRPr lang="ko-KR" altLang="en-US"/>
            </a:pPr>
            <a:endParaRPr lang="en-US" altLang="ko-KR" sz="1700" dirty="0" smtClean="0">
              <a:solidFill>
                <a:schemeClr val="bg1">
                  <a:lumMod val="30000"/>
                </a:schemeClr>
              </a:solidFill>
              <a:latin typeface="맑은 고딕"/>
              <a:ea typeface="맑은 고딕"/>
              <a:cs typeface="맑은 고딕"/>
            </a:endParaRPr>
          </a:p>
          <a:p>
            <a:pPr>
              <a:buNone/>
              <a:defRPr lang="ko-KR" altLang="en-US"/>
            </a:pPr>
            <a:endParaRPr lang="en-US" altLang="ko-KR" sz="1700" dirty="0" smtClean="0">
              <a:solidFill>
                <a:schemeClr val="bg1">
                  <a:lumMod val="30000"/>
                </a:schemeClr>
              </a:solidFill>
              <a:latin typeface="맑은 고딕"/>
              <a:ea typeface="맑은 고딕"/>
              <a:cs typeface="맑은 고딕"/>
            </a:endParaRPr>
          </a:p>
          <a:p>
            <a:pPr>
              <a:buNone/>
              <a:defRPr lang="ko-KR" altLang="en-US"/>
            </a:pPr>
            <a:endParaRPr lang="en-US" altLang="ko-KR" sz="1700" dirty="0" smtClean="0">
              <a:solidFill>
                <a:schemeClr val="bg1">
                  <a:lumMod val="30000"/>
                </a:schemeClr>
              </a:solidFill>
              <a:latin typeface="맑은 고딕"/>
              <a:ea typeface="맑은 고딕"/>
              <a:cs typeface="맑은 고딕"/>
            </a:endParaRPr>
          </a:p>
          <a:p>
            <a:pPr>
              <a:buNone/>
              <a:defRPr lang="ko-KR" altLang="en-US"/>
            </a:pPr>
            <a:endParaRPr lang="ko-KR" altLang="en-US" sz="1700" dirty="0" smtClean="0">
              <a:solidFill>
                <a:schemeClr val="bg1">
                  <a:lumMod val="30000"/>
                </a:schemeClr>
              </a:solidFill>
              <a:latin typeface="맑은 고딕"/>
              <a:ea typeface="맑은 고딕"/>
              <a:cs typeface="맑은 고딕"/>
            </a:endParaRPr>
          </a:p>
          <a:p>
            <a:endParaRPr lang="ko-KR" altLang="en-US" dirty="0"/>
          </a:p>
        </p:txBody>
      </p:sp>
      <p:grpSp>
        <p:nvGrpSpPr>
          <p:cNvPr id="4" name="그룹 17"/>
          <p:cNvGrpSpPr/>
          <p:nvPr/>
        </p:nvGrpSpPr>
        <p:grpSpPr>
          <a:xfrm>
            <a:off x="1" y="821349"/>
            <a:ext cx="9161235" cy="5775422"/>
            <a:chOff x="0" y="929464"/>
            <a:chExt cx="12213389" cy="5429288"/>
          </a:xfrm>
        </p:grpSpPr>
        <p:cxnSp>
          <p:nvCxnSpPr>
            <p:cNvPr id="8" name="직선 연결선 7"/>
            <p:cNvCxnSpPr/>
            <p:nvPr/>
          </p:nvCxnSpPr>
          <p:spPr>
            <a:xfrm>
              <a:off x="0" y="929464"/>
              <a:ext cx="12190413" cy="1588"/>
            </a:xfrm>
            <a:prstGeom prst="line">
              <a:avLst/>
            </a:prstGeom>
            <a:ln w="317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직선 연결선 8"/>
            <p:cNvCxnSpPr/>
            <p:nvPr/>
          </p:nvCxnSpPr>
          <p:spPr>
            <a:xfrm rot="16200000" flipH="1">
              <a:off x="3380563" y="3644107"/>
              <a:ext cx="5429288" cy="2"/>
            </a:xfrm>
            <a:prstGeom prst="line">
              <a:avLst/>
            </a:prstGeom>
            <a:ln w="317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직선 연결선 16"/>
            <p:cNvCxnSpPr/>
            <p:nvPr/>
          </p:nvCxnSpPr>
          <p:spPr>
            <a:xfrm>
              <a:off x="22976" y="6338114"/>
              <a:ext cx="12190413" cy="1588"/>
            </a:xfrm>
            <a:prstGeom prst="line">
              <a:avLst/>
            </a:prstGeom>
            <a:ln w="317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15" name="표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7882141"/>
              </p:ext>
            </p:extLst>
          </p:nvPr>
        </p:nvGraphicFramePr>
        <p:xfrm>
          <a:off x="104767" y="836739"/>
          <a:ext cx="4411134" cy="37045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105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06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4113">
                <a:tc>
                  <a:txBody>
                    <a:bodyPr/>
                    <a:lstStyle/>
                    <a:p>
                      <a:pPr marL="0" marR="0" indent="0" algn="l" defTabSz="768004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altLang="en-US" sz="17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맑은 고딕"/>
                        </a:rPr>
                        <a:t>1. 로그인</a:t>
                      </a:r>
                      <a:r>
                        <a:rPr kumimoji="1" lang="en-US" altLang="ko-KR" sz="17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맑은 고딕"/>
                        </a:rPr>
                        <a:t> </a:t>
                      </a:r>
                      <a:r>
                        <a:rPr kumimoji="1" lang="en-US" altLang="ko-KR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맑은 고딕"/>
                        </a:rPr>
                        <a:t>· · · · · · · · · · · · · · · · · · · · · · ·</a:t>
                      </a:r>
                      <a:endParaRPr kumimoji="1" lang="ko-KR" altLang="en-US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맑은 고딕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8004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맑은 고딕"/>
                        </a:rPr>
                        <a:t>p. 7</a:t>
                      </a:r>
                      <a:endParaRPr kumimoji="0" lang="ko-KR" altLang="en-US" sz="1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3200" marR="432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4113">
                <a:tc>
                  <a:txBody>
                    <a:bodyPr/>
                    <a:lstStyle/>
                    <a:p>
                      <a:pPr marL="0" marR="0" indent="0" algn="l" defTabSz="768004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맑은 고딕"/>
                        </a:rPr>
                        <a:t>    </a:t>
                      </a:r>
                      <a:r>
                        <a:rPr kumimoji="1" lang="ko-KR" altLang="en-US" sz="15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맑은 고딕" pitchFamily="50" charset="-127"/>
                          <a:ea typeface="맑은 고딕" pitchFamily="50" charset="-127"/>
                          <a:cs typeface="맑은 고딕"/>
                        </a:rPr>
                        <a:t>로그인 </a:t>
                      </a:r>
                      <a:r>
                        <a:rPr kumimoji="1" lang="en-US" altLang="ko-KR" sz="15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· · · · · ·</a:t>
                      </a:r>
                      <a:r>
                        <a:rPr kumimoji="1" lang="en-US" altLang="ko-KR" sz="15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 </a:t>
                      </a:r>
                      <a:r>
                        <a:rPr kumimoji="1" lang="en-US" altLang="ko-KR" sz="15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· · · · · · · · · · · · · · · · · · · </a:t>
                      </a:r>
                      <a:endParaRPr kumimoji="1" lang="ko-KR" altLang="en-US" sz="15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맑은 고딕" pitchFamily="50" charset="-127"/>
                        <a:ea typeface="맑은 고딕" pitchFamily="50" charset="-127"/>
                        <a:cs typeface="맑은 고딕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8004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p. 8</a:t>
                      </a:r>
                      <a:endParaRPr kumimoji="0" lang="ko-KR" altLang="en-US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3200" marR="432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4113">
                <a:tc>
                  <a:txBody>
                    <a:bodyPr/>
                    <a:lstStyle/>
                    <a:p>
                      <a:pPr marL="0" marR="0" indent="0" algn="l" defTabSz="768004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7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맑은 고딕"/>
                        </a:rPr>
                        <a:t>2</a:t>
                      </a:r>
                      <a:r>
                        <a:rPr kumimoji="1" lang="ko-KR" altLang="en-US" sz="17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맑은 고딕"/>
                        </a:rPr>
                        <a:t>. 학사행정관리시스템 </a:t>
                      </a:r>
                      <a:r>
                        <a:rPr kumimoji="1" lang="ko-KR" altLang="en-US" sz="17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맑은 고딕"/>
                        </a:rPr>
                        <a:t>메인화면</a:t>
                      </a:r>
                      <a:r>
                        <a:rPr kumimoji="1" lang="ko-KR" altLang="en-US" sz="17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맑은 고딕"/>
                        </a:rPr>
                        <a:t> </a:t>
                      </a:r>
                      <a:r>
                        <a:rPr kumimoji="1" lang="en-US" altLang="ko-KR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맑은 고딕"/>
                        </a:rPr>
                        <a:t>· · · · </a:t>
                      </a:r>
                      <a:endParaRPr kumimoji="1" lang="ko-KR" altLang="en-US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맑은 고딕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8004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맑은 고딕"/>
                        </a:rPr>
                        <a:t>p. 9</a:t>
                      </a:r>
                    </a:p>
                  </a:txBody>
                  <a:tcPr marL="43200" marR="432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2016">
                <a:tc>
                  <a:txBody>
                    <a:bodyPr/>
                    <a:lstStyle/>
                    <a:p>
                      <a:pPr algn="l" latinLnBrk="1"/>
                      <a:r>
                        <a:rPr kumimoji="1" lang="ko-KR" altLang="en-US" sz="1500" kern="1200" noProof="0" dirty="0" smtClean="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     학사행정관리시스템 </a:t>
                      </a:r>
                      <a:r>
                        <a:rPr kumimoji="1" lang="ko-KR" altLang="en-US" sz="1500" kern="1200" noProof="0" dirty="0" err="1" smtClean="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메인화면</a:t>
                      </a:r>
                      <a:r>
                        <a:rPr kumimoji="1" lang="en-US" altLang="ko-KR" sz="1500" kern="1200" noProof="0" dirty="0" smtClean="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(1/2)</a:t>
                      </a:r>
                      <a:r>
                        <a:rPr kumimoji="1" lang="en-US" altLang="ko-KR" sz="1500" kern="1200" dirty="0" smtClean="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 · · · </a:t>
                      </a:r>
                      <a:endParaRPr kumimoji="1" lang="ko-KR" altLang="en-US" sz="1500" kern="1200" dirty="0" smtClean="0">
                        <a:solidFill>
                          <a:schemeClr val="tx1"/>
                        </a:solidFill>
                        <a:latin typeface="맑은 고딕"/>
                        <a:ea typeface="맑은 고딕"/>
                        <a:cs typeface="맑은 고딕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p. 10</a:t>
                      </a:r>
                      <a:endParaRPr lang="ko-KR" altLang="en-US" dirty="0">
                        <a:solidFill>
                          <a:schemeClr val="tx1"/>
                        </a:solidFill>
                      </a:endParaRPr>
                    </a:p>
                  </a:txBody>
                  <a:tcPr marL="43200" marR="432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2016">
                <a:tc>
                  <a:txBody>
                    <a:bodyPr/>
                    <a:lstStyle/>
                    <a:p>
                      <a:pPr algn="l" latinLnBrk="1"/>
                      <a:r>
                        <a:rPr kumimoji="1" lang="ko-KR" altLang="en-US" sz="150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     학사행정관리시스템 </a:t>
                      </a:r>
                      <a:r>
                        <a:rPr kumimoji="1" lang="ko-KR" altLang="en-US" sz="1500" kern="1200" noProof="0" dirty="0" err="1" smtClean="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메인화면</a:t>
                      </a:r>
                      <a:r>
                        <a:rPr kumimoji="1" lang="en-US" altLang="ko-KR" sz="1500" kern="1200" noProof="0" dirty="0" smtClean="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(2/2)</a:t>
                      </a:r>
                      <a:r>
                        <a:rPr kumimoji="1" lang="en-US" altLang="ko-KR" sz="1500" kern="1200" dirty="0" smtClean="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 · · · </a:t>
                      </a:r>
                      <a:endParaRPr kumimoji="1" lang="ko-KR" altLang="en-US" sz="1500" kern="1200" dirty="0" smtClean="0">
                        <a:solidFill>
                          <a:schemeClr val="tx1"/>
                        </a:solidFill>
                        <a:latin typeface="맑은 고딕"/>
                        <a:ea typeface="맑은 고딕"/>
                        <a:cs typeface="맑은 고딕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p. 11</a:t>
                      </a:r>
                      <a:endParaRPr lang="ko-KR" altLang="en-US" dirty="0">
                        <a:solidFill>
                          <a:schemeClr val="tx1"/>
                        </a:solidFill>
                      </a:endParaRPr>
                    </a:p>
                  </a:txBody>
                  <a:tcPr marL="43200" marR="432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4113">
                <a:tc>
                  <a:txBody>
                    <a:bodyPr/>
                    <a:lstStyle/>
                    <a:p>
                      <a:pPr marL="0" marR="0" lvl="0" indent="0" algn="l" defTabSz="768004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7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맑은 고딕"/>
                        </a:rPr>
                        <a:t>3</a:t>
                      </a:r>
                      <a:r>
                        <a:rPr kumimoji="1" lang="ko-KR" altLang="en-US" sz="17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맑은 고딕"/>
                        </a:rPr>
                        <a:t>. 사전등록 </a:t>
                      </a:r>
                      <a:r>
                        <a:rPr kumimoji="1" lang="en-US" altLang="ko-KR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맑은 고딕"/>
                        </a:rPr>
                        <a:t>· · · · · · · · · · · · · · · · · · · · · </a:t>
                      </a:r>
                      <a:endParaRPr kumimoji="1" lang="ko-KR" altLang="en-US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맑은 고딕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p. 12</a:t>
                      </a:r>
                      <a:endParaRPr lang="ko-KR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 marL="43200" marR="432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2016">
                <a:tc>
                  <a:txBody>
                    <a:bodyPr/>
                    <a:lstStyle/>
                    <a:p>
                      <a:pPr algn="l" latinLnBrk="1"/>
                      <a:r>
                        <a:rPr kumimoji="1" lang="ko-KR" altLang="en-US" sz="1500" kern="1200" noProof="0" dirty="0" smtClean="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     교직원등록</a:t>
                      </a:r>
                      <a:r>
                        <a:rPr kumimoji="1" lang="en-US" altLang="ko-KR" sz="1500" kern="1200" noProof="0" dirty="0" smtClean="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(1/2)</a:t>
                      </a:r>
                      <a:r>
                        <a:rPr kumimoji="1" lang="en-US" altLang="ko-KR" sz="1500" kern="1200" dirty="0" smtClean="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  · · </a:t>
                      </a:r>
                      <a:r>
                        <a:rPr kumimoji="1" lang="en-US" altLang="ko-KR" sz="15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· · · ·</a:t>
                      </a:r>
                      <a:r>
                        <a:rPr kumimoji="1" lang="en-US" altLang="ko-KR" sz="15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 </a:t>
                      </a:r>
                      <a:r>
                        <a:rPr kumimoji="1" lang="en-US" altLang="ko-KR" sz="15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· · · · · · · · · · ·  </a:t>
                      </a:r>
                      <a:endParaRPr kumimoji="1" lang="ko-KR" altLang="en-US" sz="1500" kern="1200" dirty="0" smtClean="0">
                        <a:solidFill>
                          <a:schemeClr val="tx1"/>
                        </a:solidFill>
                        <a:latin typeface="맑은 고딕"/>
                        <a:ea typeface="맑은 고딕"/>
                        <a:cs typeface="맑은 고딕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4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p. 13</a:t>
                      </a:r>
                      <a:endParaRPr lang="ko-KR" altLang="en-US" dirty="0">
                        <a:solidFill>
                          <a:schemeClr val="tx1"/>
                        </a:solidFill>
                      </a:endParaRPr>
                    </a:p>
                  </a:txBody>
                  <a:tcPr marL="43200" marR="432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2016">
                <a:tc>
                  <a:txBody>
                    <a:bodyPr/>
                    <a:lstStyle/>
                    <a:p>
                      <a:pPr algn="l" latinLnBrk="1"/>
                      <a:r>
                        <a:rPr kumimoji="1" lang="ko-KR" altLang="en-US" sz="1500" kern="1200" noProof="0" dirty="0" smtClean="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     교직원등록</a:t>
                      </a:r>
                      <a:r>
                        <a:rPr kumimoji="1" lang="en-US" altLang="ko-KR" sz="1500" kern="1200" noProof="0" dirty="0" smtClean="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(2/2)</a:t>
                      </a:r>
                      <a:r>
                        <a:rPr kumimoji="1" lang="en-US" altLang="ko-KR" sz="1500" kern="1200" dirty="0" smtClean="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 · · · </a:t>
                      </a:r>
                      <a:r>
                        <a:rPr kumimoji="1" lang="en-US" altLang="ko-KR" sz="15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· · · ·</a:t>
                      </a:r>
                      <a:r>
                        <a:rPr kumimoji="1" lang="en-US" altLang="ko-KR" sz="15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 </a:t>
                      </a:r>
                      <a:r>
                        <a:rPr kumimoji="1" lang="en-US" altLang="ko-KR" sz="15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· · · · · · · · · ·</a:t>
                      </a:r>
                      <a:r>
                        <a:rPr kumimoji="1" lang="en-US" altLang="ko-KR" sz="15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 </a:t>
                      </a:r>
                      <a:endParaRPr kumimoji="1" lang="ko-KR" altLang="en-US" sz="1500" kern="1200" dirty="0" smtClean="0">
                        <a:solidFill>
                          <a:schemeClr val="tx1"/>
                        </a:solidFill>
                        <a:latin typeface="맑은 고딕"/>
                        <a:ea typeface="맑은 고딕"/>
                        <a:cs typeface="맑은 고딕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4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p. 14</a:t>
                      </a:r>
                      <a:endParaRPr lang="ko-KR" altLang="en-US" dirty="0">
                        <a:solidFill>
                          <a:schemeClr val="tx1"/>
                        </a:solidFill>
                      </a:endParaRPr>
                    </a:p>
                  </a:txBody>
                  <a:tcPr marL="43200" marR="432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18" name="표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5145488"/>
              </p:ext>
            </p:extLst>
          </p:nvPr>
        </p:nvGraphicFramePr>
        <p:xfrm>
          <a:off x="4660118" y="892769"/>
          <a:ext cx="4411134" cy="51420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105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06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0523">
                <a:tc>
                  <a:txBody>
                    <a:bodyPr/>
                    <a:lstStyle/>
                    <a:p>
                      <a:pPr marL="0" marR="0" lvl="0" indent="0" algn="l" defTabSz="768004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7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맑은 고딕"/>
                        </a:rPr>
                        <a:t>4</a:t>
                      </a:r>
                      <a:r>
                        <a:rPr kumimoji="1" lang="ko-KR" altLang="en-US" sz="17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맑은 고딕"/>
                        </a:rPr>
                        <a:t>. 운 영 </a:t>
                      </a:r>
                      <a:r>
                        <a:rPr kumimoji="1" lang="en-US" altLang="ko-KR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맑은 고딕"/>
                        </a:rPr>
                        <a:t>· · · · · · · · · · · · · · · · · · · · · · · ·  </a:t>
                      </a:r>
                      <a:endParaRPr kumimoji="1" lang="ko-KR" altLang="en-US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맑은 고딕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400" b="1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p. 15</a:t>
                      </a:r>
                      <a:endParaRPr lang="ko-KR" alt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43200" marR="4320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2002">
                <a:tc>
                  <a:txBody>
                    <a:bodyPr/>
                    <a:lstStyle/>
                    <a:p>
                      <a:pPr algn="l" latinLnBrk="1"/>
                      <a:r>
                        <a:rPr kumimoji="1" lang="ko-KR" altLang="en-US" sz="150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     지원자 관리 </a:t>
                      </a:r>
                      <a:r>
                        <a:rPr kumimoji="1" lang="en-US" altLang="ko-KR" sz="1500" kern="1200" dirty="0" smtClean="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 · · </a:t>
                      </a:r>
                      <a:r>
                        <a:rPr kumimoji="1" lang="en-US" altLang="ko-KR" sz="15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· · · · · · · · · · · · · · · ·     </a:t>
                      </a:r>
                      <a:endParaRPr kumimoji="1" lang="ko-KR" altLang="en-US" sz="1500" kern="1200" dirty="0" smtClean="0">
                        <a:solidFill>
                          <a:schemeClr val="tx1"/>
                        </a:solidFill>
                        <a:latin typeface="맑은 고딕"/>
                        <a:ea typeface="맑은 고딕"/>
                        <a:cs typeface="맑은 고딕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4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p. 16</a:t>
                      </a:r>
                      <a:endParaRPr lang="ko-KR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43200" marR="432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0523">
                <a:tc>
                  <a:txBody>
                    <a:bodyPr/>
                    <a:lstStyle/>
                    <a:p>
                      <a:pPr algn="l" latinLnBrk="1"/>
                      <a:r>
                        <a:rPr kumimoji="1" lang="en-US" altLang="ko-KR" sz="150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     </a:t>
                      </a:r>
                      <a:r>
                        <a:rPr kumimoji="1" lang="ko-KR" altLang="en-US" sz="150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물품 </a:t>
                      </a:r>
                      <a:r>
                        <a:rPr kumimoji="1" lang="en-US" altLang="ko-KR" sz="150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– </a:t>
                      </a:r>
                      <a:r>
                        <a:rPr kumimoji="1" lang="ko-KR" altLang="en-US" sz="150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교재 </a:t>
                      </a:r>
                      <a:r>
                        <a:rPr kumimoji="1" lang="en-US" altLang="ko-KR" sz="15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· </a:t>
                      </a:r>
                      <a:r>
                        <a:rPr kumimoji="1" lang="ko-KR" altLang="en-US" sz="150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도서</a:t>
                      </a:r>
                      <a:r>
                        <a:rPr kumimoji="1" lang="en-US" altLang="ko-KR" sz="150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(1/4)</a:t>
                      </a:r>
                      <a:r>
                        <a:rPr kumimoji="1" lang="en-US" altLang="ko-KR" sz="15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 · · · · · · · · · · </a:t>
                      </a:r>
                      <a:endParaRPr kumimoji="1" lang="ko-KR" altLang="en-US" sz="1500" kern="1200" dirty="0" smtClean="0">
                        <a:solidFill>
                          <a:schemeClr val="tx1"/>
                        </a:solidFill>
                        <a:latin typeface="맑은 고딕"/>
                        <a:ea typeface="맑은 고딕"/>
                        <a:cs typeface="맑은 고딕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4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p. 17</a:t>
                      </a:r>
                      <a:endParaRPr lang="ko-KR" altLang="en-US" dirty="0">
                        <a:solidFill>
                          <a:schemeClr val="tx1"/>
                        </a:solidFill>
                      </a:endParaRPr>
                    </a:p>
                  </a:txBody>
                  <a:tcPr marL="43200" marR="432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0523">
                <a:tc>
                  <a:txBody>
                    <a:bodyPr/>
                    <a:lstStyle/>
                    <a:p>
                      <a:pPr algn="l" latinLnBrk="1"/>
                      <a:r>
                        <a:rPr kumimoji="1" lang="en-US" altLang="ko-KR" sz="150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     </a:t>
                      </a:r>
                      <a:r>
                        <a:rPr kumimoji="1" lang="ko-KR" altLang="en-US" sz="150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물품 </a:t>
                      </a:r>
                      <a:r>
                        <a:rPr kumimoji="1" lang="en-US" altLang="ko-KR" sz="150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– </a:t>
                      </a:r>
                      <a:r>
                        <a:rPr kumimoji="1" lang="ko-KR" altLang="en-US" sz="150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교재 </a:t>
                      </a:r>
                      <a:r>
                        <a:rPr kumimoji="1" lang="en-US" altLang="ko-KR" sz="15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· </a:t>
                      </a:r>
                      <a:r>
                        <a:rPr kumimoji="1" lang="ko-KR" altLang="en-US" sz="150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도서</a:t>
                      </a:r>
                      <a:r>
                        <a:rPr kumimoji="1" lang="en-US" altLang="ko-KR" sz="150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(2/4)</a:t>
                      </a:r>
                      <a:r>
                        <a:rPr kumimoji="1" lang="en-US" altLang="ko-KR" sz="15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 · · · · · · · · · · </a:t>
                      </a:r>
                      <a:endParaRPr kumimoji="1" lang="ko-KR" altLang="en-US" sz="1500" kern="1200" dirty="0" smtClean="0">
                        <a:solidFill>
                          <a:schemeClr val="tx1"/>
                        </a:solidFill>
                        <a:latin typeface="맑은 고딕"/>
                        <a:ea typeface="맑은 고딕"/>
                        <a:cs typeface="맑은 고딕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4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p. 18</a:t>
                      </a:r>
                      <a:endParaRPr lang="ko-KR" altLang="en-US" dirty="0">
                        <a:solidFill>
                          <a:schemeClr val="tx1"/>
                        </a:solidFill>
                      </a:endParaRPr>
                    </a:p>
                  </a:txBody>
                  <a:tcPr marL="43200" marR="432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0523">
                <a:tc>
                  <a:txBody>
                    <a:bodyPr/>
                    <a:lstStyle/>
                    <a:p>
                      <a:pPr algn="l" latinLnBrk="1"/>
                      <a:r>
                        <a:rPr kumimoji="1" lang="en-US" altLang="ko-KR" sz="150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     </a:t>
                      </a:r>
                      <a:r>
                        <a:rPr kumimoji="1" lang="ko-KR" altLang="en-US" sz="150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물품 </a:t>
                      </a:r>
                      <a:r>
                        <a:rPr kumimoji="1" lang="en-US" altLang="ko-KR" sz="150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– </a:t>
                      </a:r>
                      <a:r>
                        <a:rPr kumimoji="1" lang="ko-KR" altLang="en-US" sz="150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교재 </a:t>
                      </a:r>
                      <a:r>
                        <a:rPr kumimoji="1" lang="en-US" altLang="ko-KR" sz="15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· </a:t>
                      </a:r>
                      <a:r>
                        <a:rPr kumimoji="1" lang="ko-KR" altLang="en-US" sz="150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도서</a:t>
                      </a:r>
                      <a:r>
                        <a:rPr kumimoji="1" lang="en-US" altLang="ko-KR" sz="150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(3/4)</a:t>
                      </a:r>
                      <a:r>
                        <a:rPr kumimoji="1" lang="en-US" altLang="ko-KR" sz="15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 · · · · · · · · · · </a:t>
                      </a:r>
                      <a:endParaRPr kumimoji="1" lang="ko-KR" altLang="en-US" sz="1500" kern="1200" dirty="0" smtClean="0">
                        <a:solidFill>
                          <a:schemeClr val="tx1"/>
                        </a:solidFill>
                        <a:latin typeface="맑은 고딕"/>
                        <a:ea typeface="맑은 고딕"/>
                        <a:cs typeface="맑은 고딕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4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p. 19</a:t>
                      </a:r>
                      <a:endParaRPr lang="ko-KR" altLang="en-US" dirty="0">
                        <a:solidFill>
                          <a:schemeClr val="tx1"/>
                        </a:solidFill>
                      </a:endParaRPr>
                    </a:p>
                  </a:txBody>
                  <a:tcPr marL="43200" marR="432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0523">
                <a:tc>
                  <a:txBody>
                    <a:bodyPr/>
                    <a:lstStyle/>
                    <a:p>
                      <a:pPr algn="l" latinLnBrk="1"/>
                      <a:r>
                        <a:rPr kumimoji="1" lang="en-US" altLang="ko-KR" sz="150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     </a:t>
                      </a:r>
                      <a:r>
                        <a:rPr kumimoji="1" lang="ko-KR" altLang="en-US" sz="150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물품 </a:t>
                      </a:r>
                      <a:r>
                        <a:rPr kumimoji="1" lang="en-US" altLang="ko-KR" sz="150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– </a:t>
                      </a:r>
                      <a:r>
                        <a:rPr kumimoji="1" lang="ko-KR" altLang="en-US" sz="150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교재 </a:t>
                      </a:r>
                      <a:r>
                        <a:rPr kumimoji="1" lang="en-US" altLang="ko-KR" sz="15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· </a:t>
                      </a:r>
                      <a:r>
                        <a:rPr kumimoji="1" lang="ko-KR" altLang="en-US" sz="150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도서</a:t>
                      </a:r>
                      <a:r>
                        <a:rPr kumimoji="1" lang="en-US" altLang="ko-KR" sz="150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(4/4)</a:t>
                      </a:r>
                      <a:r>
                        <a:rPr kumimoji="1" lang="en-US" altLang="ko-KR" sz="15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 · · · · · · · · · · </a:t>
                      </a:r>
                      <a:endParaRPr kumimoji="1" lang="ko-KR" altLang="en-US" sz="1500" kern="1200" dirty="0" smtClean="0">
                        <a:solidFill>
                          <a:schemeClr val="tx1"/>
                        </a:solidFill>
                        <a:latin typeface="맑은 고딕"/>
                        <a:ea typeface="맑은 고딕"/>
                        <a:cs typeface="맑은 고딕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4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p. 20</a:t>
                      </a:r>
                      <a:endParaRPr lang="ko-KR" altLang="en-US" dirty="0">
                        <a:solidFill>
                          <a:schemeClr val="tx1"/>
                        </a:solidFill>
                      </a:endParaRPr>
                    </a:p>
                  </a:txBody>
                  <a:tcPr marL="43200" marR="432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0523">
                <a:tc>
                  <a:txBody>
                    <a:bodyPr/>
                    <a:lstStyle/>
                    <a:p>
                      <a:pPr algn="l" latinLnBrk="1"/>
                      <a:r>
                        <a:rPr kumimoji="1" lang="en-US" altLang="ko-KR" sz="150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     </a:t>
                      </a:r>
                      <a:r>
                        <a:rPr kumimoji="1" lang="ko-KR" altLang="en-US" sz="150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물품 </a:t>
                      </a:r>
                      <a:r>
                        <a:rPr kumimoji="1" lang="en-US" altLang="ko-KR" sz="150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– </a:t>
                      </a:r>
                      <a:r>
                        <a:rPr kumimoji="1" lang="ko-KR" altLang="en-US" sz="150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비품 </a:t>
                      </a:r>
                      <a:r>
                        <a:rPr kumimoji="1" lang="en-US" altLang="ko-KR" sz="15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· </a:t>
                      </a:r>
                      <a:r>
                        <a:rPr kumimoji="1" lang="ko-KR" altLang="en-US" sz="15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장비</a:t>
                      </a:r>
                      <a:r>
                        <a:rPr kumimoji="1" lang="en-US" altLang="ko-KR" sz="150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(1/2)</a:t>
                      </a:r>
                      <a:r>
                        <a:rPr kumimoji="1" lang="en-US" altLang="ko-KR" sz="15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 · · · · · · · · · · </a:t>
                      </a:r>
                      <a:endParaRPr kumimoji="1" lang="ko-KR" altLang="en-US" sz="1500" kern="1200" dirty="0" smtClean="0">
                        <a:solidFill>
                          <a:schemeClr val="tx1"/>
                        </a:solidFill>
                        <a:latin typeface="맑은 고딕"/>
                        <a:ea typeface="맑은 고딕"/>
                        <a:cs typeface="맑은 고딕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4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p. 21</a:t>
                      </a:r>
                      <a:endParaRPr lang="ko-KR" altLang="en-US" dirty="0">
                        <a:solidFill>
                          <a:schemeClr val="tx1"/>
                        </a:solidFill>
                      </a:endParaRPr>
                    </a:p>
                  </a:txBody>
                  <a:tcPr marL="43200" marR="432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0523">
                <a:tc>
                  <a:txBody>
                    <a:bodyPr/>
                    <a:lstStyle/>
                    <a:p>
                      <a:pPr algn="l" latinLnBrk="1"/>
                      <a:r>
                        <a:rPr kumimoji="1" lang="en-US" altLang="ko-KR" sz="150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     </a:t>
                      </a:r>
                      <a:r>
                        <a:rPr kumimoji="1" lang="ko-KR" altLang="en-US" sz="150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물품 </a:t>
                      </a:r>
                      <a:r>
                        <a:rPr kumimoji="1" lang="en-US" altLang="ko-KR" sz="150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– </a:t>
                      </a:r>
                      <a:r>
                        <a:rPr kumimoji="1" lang="ko-KR" altLang="en-US" sz="150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비품 </a:t>
                      </a:r>
                      <a:r>
                        <a:rPr kumimoji="1" lang="en-US" altLang="ko-KR" sz="15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· </a:t>
                      </a:r>
                      <a:r>
                        <a:rPr kumimoji="1" lang="ko-KR" altLang="en-US" sz="15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장비</a:t>
                      </a:r>
                      <a:r>
                        <a:rPr kumimoji="1" lang="en-US" altLang="ko-KR" sz="150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(2/2)</a:t>
                      </a:r>
                      <a:r>
                        <a:rPr kumimoji="1" lang="en-US" altLang="ko-KR" sz="15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 · · · · · · · · · · </a:t>
                      </a:r>
                      <a:endParaRPr kumimoji="1" lang="ko-KR" altLang="en-US" sz="1500" kern="1200" dirty="0" smtClean="0">
                        <a:solidFill>
                          <a:schemeClr val="tx1"/>
                        </a:solidFill>
                        <a:latin typeface="맑은 고딕"/>
                        <a:ea typeface="맑은 고딕"/>
                        <a:cs typeface="맑은 고딕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4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p. 22</a:t>
                      </a:r>
                      <a:endParaRPr lang="ko-KR" altLang="en-US" dirty="0">
                        <a:solidFill>
                          <a:schemeClr val="tx1"/>
                        </a:solidFill>
                      </a:endParaRPr>
                    </a:p>
                  </a:txBody>
                  <a:tcPr marL="43200" marR="432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0523">
                <a:tc>
                  <a:txBody>
                    <a:bodyPr/>
                    <a:lstStyle/>
                    <a:p>
                      <a:pPr algn="l" latinLnBrk="1"/>
                      <a:r>
                        <a:rPr kumimoji="1" lang="en-US" altLang="ko-KR" sz="150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     </a:t>
                      </a:r>
                      <a:r>
                        <a:rPr kumimoji="1" lang="ko-KR" altLang="en-US" sz="150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물품 </a:t>
                      </a:r>
                      <a:r>
                        <a:rPr kumimoji="1" lang="en-US" altLang="ko-KR" sz="150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– </a:t>
                      </a:r>
                      <a:r>
                        <a:rPr kumimoji="1" lang="ko-KR" altLang="en-US" sz="150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소모품</a:t>
                      </a:r>
                      <a:r>
                        <a:rPr kumimoji="1" lang="en-US" altLang="ko-KR" sz="150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(1/3)</a:t>
                      </a:r>
                      <a:r>
                        <a:rPr kumimoji="1" lang="en-US" altLang="ko-KR" sz="15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 · · · · · · · · · · · · · </a:t>
                      </a:r>
                      <a:endParaRPr kumimoji="1" lang="ko-KR" altLang="en-US" sz="1500" kern="1200" dirty="0" smtClean="0">
                        <a:solidFill>
                          <a:schemeClr val="tx1"/>
                        </a:solidFill>
                        <a:latin typeface="맑은 고딕"/>
                        <a:ea typeface="맑은 고딕"/>
                        <a:cs typeface="맑은 고딕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4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p. 23</a:t>
                      </a:r>
                      <a:endParaRPr lang="ko-KR" altLang="en-US" dirty="0">
                        <a:solidFill>
                          <a:schemeClr val="tx1"/>
                        </a:solidFill>
                      </a:endParaRPr>
                    </a:p>
                  </a:txBody>
                  <a:tcPr marL="43200" marR="432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0523">
                <a:tc>
                  <a:txBody>
                    <a:bodyPr/>
                    <a:lstStyle/>
                    <a:p>
                      <a:pPr algn="l" latinLnBrk="1"/>
                      <a:r>
                        <a:rPr kumimoji="1" lang="en-US" altLang="ko-KR" sz="150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     </a:t>
                      </a:r>
                      <a:r>
                        <a:rPr kumimoji="1" lang="ko-KR" altLang="en-US" sz="150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물품 </a:t>
                      </a:r>
                      <a:r>
                        <a:rPr kumimoji="1" lang="en-US" altLang="ko-KR" sz="150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– </a:t>
                      </a:r>
                      <a:r>
                        <a:rPr kumimoji="1" lang="ko-KR" altLang="en-US" sz="150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소모품</a:t>
                      </a:r>
                      <a:r>
                        <a:rPr kumimoji="1" lang="en-US" altLang="ko-KR" sz="150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(2/3)</a:t>
                      </a:r>
                      <a:r>
                        <a:rPr kumimoji="1" lang="en-US" altLang="ko-KR" sz="15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 · · · · · · · · · · · · · </a:t>
                      </a:r>
                      <a:endParaRPr kumimoji="1" lang="ko-KR" altLang="en-US" sz="1500" kern="1200" dirty="0" smtClean="0">
                        <a:solidFill>
                          <a:schemeClr val="tx1"/>
                        </a:solidFill>
                        <a:latin typeface="맑은 고딕"/>
                        <a:ea typeface="맑은 고딕"/>
                        <a:cs typeface="맑은 고딕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4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p. 24</a:t>
                      </a:r>
                      <a:endParaRPr lang="ko-KR" altLang="en-US" dirty="0">
                        <a:solidFill>
                          <a:schemeClr val="tx1"/>
                        </a:solidFill>
                      </a:endParaRPr>
                    </a:p>
                  </a:txBody>
                  <a:tcPr marL="43200" marR="432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30523">
                <a:tc>
                  <a:txBody>
                    <a:bodyPr/>
                    <a:lstStyle/>
                    <a:p>
                      <a:pPr algn="l" latinLnBrk="1"/>
                      <a:r>
                        <a:rPr kumimoji="1" lang="en-US" altLang="ko-KR" sz="150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     </a:t>
                      </a:r>
                      <a:r>
                        <a:rPr kumimoji="1" lang="ko-KR" altLang="en-US" sz="150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물품 </a:t>
                      </a:r>
                      <a:r>
                        <a:rPr kumimoji="1" lang="en-US" altLang="ko-KR" sz="150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– </a:t>
                      </a:r>
                      <a:r>
                        <a:rPr kumimoji="1" lang="ko-KR" altLang="en-US" sz="150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소모품</a:t>
                      </a:r>
                      <a:r>
                        <a:rPr kumimoji="1" lang="en-US" altLang="ko-KR" sz="150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(3/3)</a:t>
                      </a:r>
                      <a:r>
                        <a:rPr kumimoji="1" lang="en-US" altLang="ko-KR" sz="15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 · · · · · · · · · · · · · </a:t>
                      </a:r>
                      <a:endParaRPr kumimoji="1" lang="ko-KR" altLang="en-US" sz="1500" kern="1200" dirty="0" smtClean="0">
                        <a:solidFill>
                          <a:schemeClr val="tx1"/>
                        </a:solidFill>
                        <a:latin typeface="맑은 고딕"/>
                        <a:ea typeface="맑은 고딕"/>
                        <a:cs typeface="맑은 고딕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4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p. 25</a:t>
                      </a:r>
                      <a:endParaRPr lang="ko-KR" altLang="en-US" dirty="0">
                        <a:solidFill>
                          <a:schemeClr val="tx1"/>
                        </a:solidFill>
                      </a:endParaRPr>
                    </a:p>
                  </a:txBody>
                  <a:tcPr marL="43200" marR="432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30523">
                <a:tc>
                  <a:txBody>
                    <a:bodyPr/>
                    <a:lstStyle/>
                    <a:p>
                      <a:pPr algn="l" latinLnBrk="1"/>
                      <a:r>
                        <a:rPr kumimoji="1" lang="en-US" altLang="ko-KR" sz="150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     </a:t>
                      </a:r>
                      <a:r>
                        <a:rPr kumimoji="1" lang="ko-KR" altLang="en-US" sz="150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거래처 </a:t>
                      </a:r>
                      <a:r>
                        <a:rPr kumimoji="1" lang="en-US" altLang="ko-KR" sz="150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– </a:t>
                      </a:r>
                      <a:r>
                        <a:rPr kumimoji="1" lang="ko-KR" altLang="en-US" sz="150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거래처 분류 설정</a:t>
                      </a:r>
                      <a:r>
                        <a:rPr kumimoji="1" lang="en-US" altLang="ko-KR" sz="15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 · · · · · · · </a:t>
                      </a:r>
                      <a:endParaRPr kumimoji="1" lang="ko-KR" altLang="en-US" sz="1500" kern="1200" dirty="0" smtClean="0">
                        <a:solidFill>
                          <a:schemeClr val="tx1"/>
                        </a:solidFill>
                        <a:latin typeface="맑은 고딕"/>
                        <a:ea typeface="맑은 고딕"/>
                        <a:cs typeface="맑은 고딕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4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p. 26</a:t>
                      </a:r>
                      <a:endParaRPr lang="ko-KR" altLang="en-US" dirty="0">
                        <a:solidFill>
                          <a:schemeClr val="tx1"/>
                        </a:solidFill>
                      </a:endParaRPr>
                    </a:p>
                  </a:txBody>
                  <a:tcPr marL="43200" marR="432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30523">
                <a:tc>
                  <a:txBody>
                    <a:bodyPr/>
                    <a:lstStyle/>
                    <a:p>
                      <a:pPr algn="l" latinLnBrk="1"/>
                      <a:r>
                        <a:rPr kumimoji="1" lang="en-US" altLang="ko-KR" sz="150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     </a:t>
                      </a:r>
                      <a:r>
                        <a:rPr kumimoji="1" lang="ko-KR" altLang="en-US" sz="150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거래처 </a:t>
                      </a:r>
                      <a:r>
                        <a:rPr kumimoji="1" lang="en-US" altLang="ko-KR" sz="150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– </a:t>
                      </a:r>
                      <a:r>
                        <a:rPr kumimoji="1" lang="ko-KR" altLang="en-US" sz="150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거래처목록</a:t>
                      </a:r>
                      <a:r>
                        <a:rPr kumimoji="1" lang="en-US" altLang="ko-KR" sz="15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 · · · · · · · · · · · ·  </a:t>
                      </a:r>
                      <a:endParaRPr kumimoji="1" lang="ko-KR" altLang="en-US" sz="1500" kern="1200" dirty="0" smtClean="0">
                        <a:solidFill>
                          <a:schemeClr val="tx1"/>
                        </a:solidFill>
                        <a:latin typeface="맑은 고딕"/>
                        <a:ea typeface="맑은 고딕"/>
                        <a:cs typeface="맑은 고딕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4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p. 27</a:t>
                      </a:r>
                      <a:endParaRPr lang="ko-KR" altLang="en-US" dirty="0">
                        <a:solidFill>
                          <a:schemeClr val="tx1"/>
                        </a:solidFill>
                      </a:endParaRPr>
                    </a:p>
                  </a:txBody>
                  <a:tcPr marL="43200" marR="432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793781">
                <a:tc>
                  <a:txBody>
                    <a:bodyPr/>
                    <a:lstStyle/>
                    <a:p>
                      <a:pPr algn="l" latinLnBrk="1"/>
                      <a:r>
                        <a:rPr kumimoji="1" lang="ko-KR" altLang="en-US" sz="15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     거래처 </a:t>
                      </a:r>
                      <a:r>
                        <a:rPr kumimoji="1" lang="en-US" altLang="ko-KR" sz="15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– </a:t>
                      </a:r>
                      <a:r>
                        <a:rPr kumimoji="1" lang="ko-KR" altLang="en-US" sz="15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구인</a:t>
                      </a:r>
                      <a:r>
                        <a:rPr kumimoji="1" lang="en-US" altLang="ko-KR" sz="15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.</a:t>
                      </a:r>
                      <a:r>
                        <a:rPr kumimoji="1" lang="ko-KR" altLang="en-US" sz="15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구직 목록 </a:t>
                      </a:r>
                      <a:r>
                        <a:rPr kumimoji="1" lang="en-US" altLang="ko-KR" sz="15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· · · · · · · · · </a:t>
                      </a:r>
                    </a:p>
                    <a:p>
                      <a:pPr algn="l" latinLnBrk="1"/>
                      <a:r>
                        <a:rPr kumimoji="1" lang="en-US" altLang="ko-KR" sz="15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     </a:t>
                      </a:r>
                      <a:r>
                        <a:rPr kumimoji="1" lang="ko-KR" altLang="en-US" sz="15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문자    </a:t>
                      </a:r>
                      <a:r>
                        <a:rPr kumimoji="1" lang="en-US" altLang="ko-KR" sz="15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– </a:t>
                      </a:r>
                      <a:r>
                        <a:rPr kumimoji="1" lang="ko-KR" altLang="en-US" sz="15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문자 보내기 </a:t>
                      </a:r>
                      <a:r>
                        <a:rPr kumimoji="1" lang="en-US" altLang="ko-KR" sz="15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· · · · · · · · · · · </a:t>
                      </a:r>
                    </a:p>
                    <a:p>
                      <a:pPr algn="l" latinLnBrk="1"/>
                      <a:endParaRPr kumimoji="1" lang="en-US" altLang="ko-KR" sz="15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맑은 고딕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4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p. 28</a:t>
                      </a:r>
                    </a:p>
                    <a:p>
                      <a:pPr marL="0" marR="0" indent="0" algn="l" defTabSz="768004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p. 29</a:t>
                      </a:r>
                    </a:p>
                    <a:p>
                      <a:pPr algn="l" latinLnBrk="1"/>
                      <a:endParaRPr lang="ko-KR" altLang="en-US" dirty="0">
                        <a:solidFill>
                          <a:schemeClr val="tx1"/>
                        </a:solidFill>
                      </a:endParaRPr>
                    </a:p>
                  </a:txBody>
                  <a:tcPr marL="43200" marR="432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665471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747686" y="13467"/>
            <a:ext cx="7967718" cy="499950"/>
          </a:xfrm>
        </p:spPr>
        <p:txBody>
          <a:bodyPr/>
          <a:lstStyle/>
          <a:p>
            <a:r>
              <a:rPr dirty="0" smtClean="0"/>
              <a:t>물품 </a:t>
            </a:r>
            <a:r>
              <a:rPr lang="en-US" dirty="0" smtClean="0"/>
              <a:t>- </a:t>
            </a:r>
            <a:r>
              <a:rPr dirty="0"/>
              <a:t>교재</a:t>
            </a:r>
            <a:r>
              <a:rPr lang="en-US" altLang="ko-KR" dirty="0"/>
              <a:t>·</a:t>
            </a:r>
            <a:r>
              <a:rPr dirty="0" smtClean="0"/>
              <a:t>도서</a:t>
            </a:r>
            <a:r>
              <a:rPr lang="en-US" dirty="0" smtClean="0"/>
              <a:t>(4/4)</a:t>
            </a:r>
            <a:endParaRPr lang="en-US" altLang="ko-KR" dirty="0"/>
          </a:p>
        </p:txBody>
      </p:sp>
      <p:sp>
        <p:nvSpPr>
          <p:cNvPr id="30" name="직사각형 29"/>
          <p:cNvSpPr/>
          <p:nvPr/>
        </p:nvSpPr>
        <p:spPr>
          <a:xfrm>
            <a:off x="0" y="5429264"/>
            <a:ext cx="9144000" cy="1412875"/>
          </a:xfrm>
          <a:prstGeom prst="rect">
            <a:avLst/>
          </a:prstGeom>
          <a:solidFill>
            <a:schemeClr val="accent1">
              <a:alpha val="14000"/>
            </a:schemeClr>
          </a:solidFill>
          <a:ln w="1905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773" tIns="38387" rIns="76773" bIns="38387" rtlCol="0" anchor="t"/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r>
              <a:rPr kumimoji="0" lang="en-US" altLang="ko-KR" sz="1400" dirty="0" smtClean="0">
                <a:solidFill>
                  <a:prstClr val="black"/>
                </a:solidFill>
              </a:rPr>
              <a:t>	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도서 목록 중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, 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원하는 도서를 선택합니다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. 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r>
              <a:rPr kumimoji="0" lang="en-US" altLang="ko-KR" sz="1400" dirty="0" smtClean="0">
                <a:solidFill>
                  <a:prstClr val="black"/>
                </a:solidFill>
              </a:rPr>
              <a:t>	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도서 관리자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(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정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,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부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), 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사용 여부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, 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관리 상태 등을 입력하고 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“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도서관리등록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” 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버튼을 클릭합니다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.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r>
              <a:rPr kumimoji="0" lang="en-US" altLang="ko-KR" sz="1400" dirty="0" smtClean="0">
                <a:solidFill>
                  <a:prstClr val="black"/>
                </a:solidFill>
              </a:rPr>
              <a:t>	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도서 관리 내역에서 등록한 내용을 확인할 수 있습니다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.	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r>
              <a:rPr kumimoji="0" lang="en-US" altLang="ko-KR" sz="1400" dirty="0" smtClean="0">
                <a:solidFill>
                  <a:prstClr val="black"/>
                </a:solidFill>
              </a:rPr>
              <a:t>	</a:t>
            </a:r>
          </a:p>
        </p:txBody>
      </p:sp>
      <p:sp>
        <p:nvSpPr>
          <p:cNvPr id="56" name="모서리가 둥근 직사각형 55"/>
          <p:cNvSpPr/>
          <p:nvPr/>
        </p:nvSpPr>
        <p:spPr>
          <a:xfrm>
            <a:off x="98215" y="5500704"/>
            <a:ext cx="214314" cy="142876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50" dirty="0" smtClean="0"/>
              <a:t>1</a:t>
            </a:r>
            <a:endParaRPr lang="ko-KR" altLang="en-US" sz="1050" dirty="0" smtClean="0"/>
          </a:p>
        </p:txBody>
      </p:sp>
      <p:sp>
        <p:nvSpPr>
          <p:cNvPr id="37" name="모서리가 둥근 직사각형 36"/>
          <p:cNvSpPr/>
          <p:nvPr/>
        </p:nvSpPr>
        <p:spPr>
          <a:xfrm>
            <a:off x="99981" y="5757879"/>
            <a:ext cx="214314" cy="142876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50" dirty="0" smtClean="0"/>
              <a:t>2</a:t>
            </a:r>
            <a:endParaRPr lang="ko-KR" altLang="en-US" sz="1050" dirty="0" smtClean="0"/>
          </a:p>
        </p:txBody>
      </p:sp>
      <p:grpSp>
        <p:nvGrpSpPr>
          <p:cNvPr id="31" name="그룹 30"/>
          <p:cNvGrpSpPr/>
          <p:nvPr/>
        </p:nvGrpSpPr>
        <p:grpSpPr>
          <a:xfrm>
            <a:off x="107950" y="857232"/>
            <a:ext cx="1685418" cy="3324234"/>
            <a:chOff x="107950" y="857232"/>
            <a:chExt cx="1685418" cy="3324234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07950" y="857232"/>
              <a:ext cx="1685418" cy="33242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8" name="직사각형 27"/>
            <p:cNvSpPr/>
            <p:nvPr/>
          </p:nvSpPr>
          <p:spPr>
            <a:xfrm>
              <a:off x="323850" y="2064058"/>
              <a:ext cx="676250" cy="158116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49" name="모서리가 둥근 직사각형 48"/>
          <p:cNvSpPr/>
          <p:nvPr/>
        </p:nvSpPr>
        <p:spPr>
          <a:xfrm>
            <a:off x="104744" y="6005529"/>
            <a:ext cx="214314" cy="142876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50" dirty="0" smtClean="0"/>
              <a:t>3</a:t>
            </a:r>
            <a:endParaRPr lang="ko-KR" altLang="en-US" sz="1050" dirty="0" smtClean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8001" y="857232"/>
            <a:ext cx="7276960" cy="4299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747686" y="13467"/>
            <a:ext cx="7967718" cy="499950"/>
          </a:xfrm>
        </p:spPr>
        <p:txBody>
          <a:bodyPr/>
          <a:lstStyle/>
          <a:p>
            <a:r>
              <a:rPr dirty="0"/>
              <a:t>물품 </a:t>
            </a:r>
            <a:r>
              <a:rPr lang="en-US" altLang="ko-KR" dirty="0"/>
              <a:t>- </a:t>
            </a:r>
            <a:r>
              <a:rPr dirty="0"/>
              <a:t>비품</a:t>
            </a:r>
            <a:r>
              <a:rPr lang="en-US" altLang="ko-KR" dirty="0"/>
              <a:t>·</a:t>
            </a:r>
            <a:r>
              <a:rPr dirty="0"/>
              <a:t>장비</a:t>
            </a:r>
            <a:r>
              <a:rPr lang="en-US" altLang="ko-KR" dirty="0"/>
              <a:t>(</a:t>
            </a:r>
            <a:r>
              <a:rPr lang="en-US" altLang="ko-KR" dirty="0" smtClean="0"/>
              <a:t>1/2)</a:t>
            </a:r>
            <a:endParaRPr lang="en-US" altLang="ko-KR" dirty="0"/>
          </a:p>
        </p:txBody>
      </p:sp>
      <p:sp>
        <p:nvSpPr>
          <p:cNvPr id="30" name="직사각형 29"/>
          <p:cNvSpPr/>
          <p:nvPr/>
        </p:nvSpPr>
        <p:spPr>
          <a:xfrm>
            <a:off x="0" y="5214950"/>
            <a:ext cx="9144000" cy="1627190"/>
          </a:xfrm>
          <a:prstGeom prst="rect">
            <a:avLst/>
          </a:prstGeom>
          <a:solidFill>
            <a:schemeClr val="accent1">
              <a:alpha val="14000"/>
            </a:schemeClr>
          </a:solidFill>
          <a:ln w="1905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773" tIns="38387" rIns="76773" bIns="38387" rtlCol="0" anchor="t"/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r>
              <a:rPr kumimoji="0" lang="en-US" altLang="ko-KR" sz="1400" dirty="0" smtClean="0">
                <a:solidFill>
                  <a:prstClr val="black"/>
                </a:solidFill>
              </a:rPr>
              <a:t>	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비품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.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장비 품목 메뉴를 클릭합니다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.	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r>
              <a:rPr kumimoji="0" lang="en-US" altLang="ko-KR" sz="1400" dirty="0" smtClean="0">
                <a:solidFill>
                  <a:prstClr val="black"/>
                </a:solidFill>
              </a:rPr>
              <a:t>	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사용 중인 비품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.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장비 품목이 표시되며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, 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품목명을 클릭하면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, 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상세 정보를 확인할 수 있습니다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. 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r>
              <a:rPr kumimoji="0" lang="en-US" altLang="ko-KR" sz="1400" dirty="0" smtClean="0">
                <a:solidFill>
                  <a:prstClr val="black"/>
                </a:solidFill>
              </a:rPr>
              <a:t>	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비품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.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장비 품목 정보에 등록할 품목 정보를 입력 후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,	           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버튼</a:t>
            </a:r>
            <a:r>
              <a:rPr kumimoji="0" lang="en-US" altLang="ko-KR" sz="1400" dirty="0">
                <a:solidFill>
                  <a:prstClr val="black"/>
                </a:solidFill>
              </a:rPr>
              <a:t> 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  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를 클릭해서 새로 등록할 수 있습니다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.  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r>
              <a:rPr kumimoji="0" lang="en-US" altLang="ko-KR" sz="1400" dirty="0" smtClean="0">
                <a:solidFill>
                  <a:prstClr val="black"/>
                </a:solidFill>
              </a:rPr>
              <a:t>	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분류코드가 중복될 경우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 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아래의 </a:t>
            </a:r>
            <a:r>
              <a:rPr kumimoji="0" lang="ko-KR" altLang="en-US" sz="1400" dirty="0" err="1" smtClean="0">
                <a:solidFill>
                  <a:prstClr val="black"/>
                </a:solidFill>
              </a:rPr>
              <a:t>알림창에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 표시되며 사용할 수 없습니다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.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r>
              <a:rPr kumimoji="0" lang="en-US" altLang="ko-KR" sz="1400" dirty="0" smtClean="0">
                <a:solidFill>
                  <a:prstClr val="black"/>
                </a:solidFill>
              </a:rPr>
              <a:t>	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등록이 완료되면 등록되어있는 비품 장비 품목 리스트에 표시됩니다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.</a:t>
            </a:r>
          </a:p>
        </p:txBody>
      </p:sp>
      <p:sp>
        <p:nvSpPr>
          <p:cNvPr id="56" name="모서리가 둥근 직사각형 55"/>
          <p:cNvSpPr/>
          <p:nvPr/>
        </p:nvSpPr>
        <p:spPr>
          <a:xfrm>
            <a:off x="98215" y="5295913"/>
            <a:ext cx="214314" cy="142876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50" dirty="0" smtClean="0"/>
              <a:t>1</a:t>
            </a:r>
            <a:endParaRPr lang="ko-KR" altLang="en-US" sz="1050" dirty="0" smtClean="0"/>
          </a:p>
        </p:txBody>
      </p:sp>
      <p:sp>
        <p:nvSpPr>
          <p:cNvPr id="31" name="모서리가 둥근 직사각형 30"/>
          <p:cNvSpPr/>
          <p:nvPr/>
        </p:nvSpPr>
        <p:spPr>
          <a:xfrm>
            <a:off x="99981" y="5543563"/>
            <a:ext cx="214314" cy="142876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50" dirty="0" smtClean="0"/>
              <a:t>2</a:t>
            </a:r>
            <a:endParaRPr lang="ko-KR" altLang="en-US" sz="1050" dirty="0" smtClean="0"/>
          </a:p>
        </p:txBody>
      </p:sp>
      <p:grpSp>
        <p:nvGrpSpPr>
          <p:cNvPr id="29" name="그룹 28"/>
          <p:cNvGrpSpPr/>
          <p:nvPr/>
        </p:nvGrpSpPr>
        <p:grpSpPr>
          <a:xfrm>
            <a:off x="516510" y="775686"/>
            <a:ext cx="8101770" cy="3955671"/>
            <a:chOff x="516510" y="775686"/>
            <a:chExt cx="8101770" cy="3955671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16510" y="775686"/>
              <a:ext cx="8101770" cy="39556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5" name="직사각형 34"/>
            <p:cNvSpPr/>
            <p:nvPr/>
          </p:nvSpPr>
          <p:spPr>
            <a:xfrm>
              <a:off x="588053" y="908720"/>
              <a:ext cx="642942" cy="21431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47" name="모서리가 둥근 직사각형 46"/>
          <p:cNvSpPr/>
          <p:nvPr/>
        </p:nvSpPr>
        <p:spPr>
          <a:xfrm>
            <a:off x="101654" y="5811168"/>
            <a:ext cx="214314" cy="142876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50" dirty="0" smtClean="0"/>
              <a:t>3</a:t>
            </a:r>
            <a:endParaRPr lang="ko-KR" altLang="en-US" sz="1050" dirty="0" smtClean="0"/>
          </a:p>
        </p:txBody>
      </p:sp>
      <p:sp>
        <p:nvSpPr>
          <p:cNvPr id="48" name="모서리가 둥근 직사각형 47"/>
          <p:cNvSpPr/>
          <p:nvPr/>
        </p:nvSpPr>
        <p:spPr>
          <a:xfrm>
            <a:off x="96120" y="6072206"/>
            <a:ext cx="214314" cy="142876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50" dirty="0" smtClean="0"/>
              <a:t>4</a:t>
            </a:r>
            <a:endParaRPr lang="ko-KR" altLang="en-US" sz="1050" dirty="0" smtClean="0"/>
          </a:p>
        </p:txBody>
      </p:sp>
      <p:sp>
        <p:nvSpPr>
          <p:cNvPr id="49" name="모서리가 둥근 직사각형 48"/>
          <p:cNvSpPr/>
          <p:nvPr/>
        </p:nvSpPr>
        <p:spPr>
          <a:xfrm>
            <a:off x="104358" y="6325006"/>
            <a:ext cx="214314" cy="142876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50" dirty="0" smtClean="0"/>
              <a:t>5</a:t>
            </a:r>
            <a:endParaRPr lang="ko-KR" altLang="en-US" sz="1050" dirty="0" smtClean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745" y="5773068"/>
            <a:ext cx="1275209" cy="225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747686" y="13467"/>
            <a:ext cx="7967718" cy="499950"/>
          </a:xfrm>
        </p:spPr>
        <p:txBody>
          <a:bodyPr/>
          <a:lstStyle/>
          <a:p>
            <a:r>
              <a:rPr dirty="0"/>
              <a:t>물품 </a:t>
            </a:r>
            <a:r>
              <a:rPr lang="en-US" altLang="ko-KR" dirty="0"/>
              <a:t>- </a:t>
            </a:r>
            <a:r>
              <a:rPr dirty="0"/>
              <a:t>비품</a:t>
            </a:r>
            <a:r>
              <a:rPr lang="en-US" altLang="ko-KR" dirty="0"/>
              <a:t>·</a:t>
            </a:r>
            <a:r>
              <a:rPr dirty="0"/>
              <a:t>장비</a:t>
            </a:r>
            <a:r>
              <a:rPr lang="en-US" altLang="ko-KR" dirty="0" smtClean="0"/>
              <a:t>(2/2)</a:t>
            </a:r>
            <a:endParaRPr lang="en-US" altLang="ko-KR" dirty="0"/>
          </a:p>
        </p:txBody>
      </p:sp>
      <p:sp>
        <p:nvSpPr>
          <p:cNvPr id="30" name="직사각형 29"/>
          <p:cNvSpPr/>
          <p:nvPr/>
        </p:nvSpPr>
        <p:spPr>
          <a:xfrm>
            <a:off x="0" y="5214950"/>
            <a:ext cx="9144000" cy="1627190"/>
          </a:xfrm>
          <a:prstGeom prst="rect">
            <a:avLst/>
          </a:prstGeom>
          <a:solidFill>
            <a:schemeClr val="accent1">
              <a:alpha val="14000"/>
            </a:schemeClr>
          </a:solidFill>
          <a:ln w="1905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773" tIns="38387" rIns="76773" bIns="38387" rtlCol="0" anchor="t"/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r>
              <a:rPr kumimoji="0" lang="en-US" altLang="ko-KR" sz="1400" dirty="0" smtClean="0">
                <a:solidFill>
                  <a:prstClr val="black"/>
                </a:solidFill>
              </a:rPr>
              <a:t>	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비품</a:t>
            </a:r>
            <a:r>
              <a:rPr kumimoji="0" lang="en-US" altLang="ko-KR" sz="1400" dirty="0" smtClean="0">
                <a:solidFill>
                  <a:prstClr val="black"/>
                </a:solidFill>
                <a:latin typeface="맑은 고딕"/>
                <a:ea typeface="맑은 고딕"/>
              </a:rPr>
              <a:t>·</a:t>
            </a:r>
            <a:r>
              <a:rPr kumimoji="0" lang="ko-KR" altLang="en-US" sz="1400" dirty="0" smtClean="0">
                <a:solidFill>
                  <a:prstClr val="black"/>
                </a:solidFill>
                <a:latin typeface="맑은 고딕"/>
                <a:ea typeface="맑은 고딕"/>
              </a:rPr>
              <a:t>장비 품목에서 등록한 품목을 선택합니다</a:t>
            </a:r>
            <a:r>
              <a:rPr kumimoji="0" lang="en-US" altLang="ko-KR" sz="1400" dirty="0" smtClean="0">
                <a:solidFill>
                  <a:prstClr val="black"/>
                </a:solidFill>
                <a:latin typeface="맑은 고딕"/>
                <a:ea typeface="맑은 고딕"/>
              </a:rPr>
              <a:t>.</a:t>
            </a:r>
            <a:endParaRPr kumimoji="0" lang="en-US" altLang="ko-KR" sz="1400" dirty="0" smtClean="0">
              <a:solidFill>
                <a:prstClr val="black"/>
              </a:solidFill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r>
              <a:rPr kumimoji="0" lang="en-US" altLang="ko-KR" sz="1400" dirty="0" smtClean="0">
                <a:solidFill>
                  <a:prstClr val="black"/>
                </a:solidFill>
              </a:rPr>
              <a:t>	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새로 입고를 하는 경우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, 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품목에 대한 정보를 입력하고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	           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버튼을 클릭합니다</a:t>
            </a:r>
            <a:r>
              <a:rPr kumimoji="0" lang="en-US" altLang="ko-KR" sz="1400" dirty="0">
                <a:solidFill>
                  <a:prstClr val="black"/>
                </a:solidFill>
              </a:rPr>
              <a:t>.</a:t>
            </a:r>
            <a:endParaRPr kumimoji="0" lang="en-US" altLang="ko-KR" sz="1400" dirty="0" smtClean="0">
              <a:solidFill>
                <a:prstClr val="black"/>
              </a:solidFill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r>
              <a:rPr kumimoji="0" lang="en-US" altLang="ko-KR" sz="1400" dirty="0" smtClean="0">
                <a:solidFill>
                  <a:prstClr val="black"/>
                </a:solidFill>
              </a:rPr>
              <a:t>	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입고 정보를 입력할 때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, 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관리자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(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정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,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부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)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를 선택할 수 있습니다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.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r>
              <a:rPr kumimoji="0" lang="en-US" altLang="ko-KR" sz="1400" dirty="0" smtClean="0">
                <a:solidFill>
                  <a:prstClr val="black"/>
                </a:solidFill>
              </a:rPr>
              <a:t>	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수량이 많은데 점검으로 기록해야 하는 경우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, 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화면 하단에 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“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점검 일괄 등록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”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버튼으로 처리할 수 있습니다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.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r>
              <a:rPr kumimoji="0" lang="en-US" altLang="ko-KR" sz="1400" dirty="0">
                <a:solidFill>
                  <a:prstClr val="black"/>
                </a:solidFill>
              </a:rPr>
              <a:t>	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여러 품목에 대해 비치 장소를 변경해야 하는 경우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, “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비치장소 일괄 변경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”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버튼으로 처리할 수 있습니다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.</a:t>
            </a:r>
          </a:p>
        </p:txBody>
      </p:sp>
      <p:sp>
        <p:nvSpPr>
          <p:cNvPr id="56" name="모서리가 둥근 직사각형 55"/>
          <p:cNvSpPr/>
          <p:nvPr/>
        </p:nvSpPr>
        <p:spPr>
          <a:xfrm>
            <a:off x="98215" y="5295913"/>
            <a:ext cx="214314" cy="142876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50" dirty="0" smtClean="0"/>
              <a:t>1</a:t>
            </a:r>
            <a:endParaRPr lang="ko-KR" altLang="en-US" sz="1050" dirty="0" smtClean="0"/>
          </a:p>
        </p:txBody>
      </p:sp>
      <p:sp>
        <p:nvSpPr>
          <p:cNvPr id="31" name="모서리가 둥근 직사각형 30"/>
          <p:cNvSpPr/>
          <p:nvPr/>
        </p:nvSpPr>
        <p:spPr>
          <a:xfrm>
            <a:off x="99981" y="5543563"/>
            <a:ext cx="214314" cy="142876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50" dirty="0" smtClean="0"/>
              <a:t>2</a:t>
            </a:r>
            <a:endParaRPr lang="ko-KR" altLang="en-US" sz="1050" dirty="0" smtClean="0"/>
          </a:p>
        </p:txBody>
      </p:sp>
      <p:sp>
        <p:nvSpPr>
          <p:cNvPr id="47" name="모서리가 둥근 직사각형 46"/>
          <p:cNvSpPr/>
          <p:nvPr/>
        </p:nvSpPr>
        <p:spPr>
          <a:xfrm>
            <a:off x="101654" y="5811168"/>
            <a:ext cx="214314" cy="142876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50" dirty="0" smtClean="0"/>
              <a:t>3</a:t>
            </a:r>
            <a:endParaRPr lang="ko-KR" altLang="en-US" sz="1050" dirty="0" smtClean="0"/>
          </a:p>
        </p:txBody>
      </p:sp>
      <p:sp>
        <p:nvSpPr>
          <p:cNvPr id="48" name="모서리가 둥근 직사각형 47"/>
          <p:cNvSpPr/>
          <p:nvPr/>
        </p:nvSpPr>
        <p:spPr>
          <a:xfrm>
            <a:off x="96120" y="6072206"/>
            <a:ext cx="214314" cy="142876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50" dirty="0" smtClean="0"/>
              <a:t>4</a:t>
            </a:r>
            <a:endParaRPr lang="ko-KR" altLang="en-US" sz="1050" dirty="0" smtClean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324" y="669234"/>
            <a:ext cx="6982147" cy="371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8680"/>
            <a:ext cx="1838325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25192" y="5530194"/>
            <a:ext cx="557216" cy="214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4384332"/>
            <a:ext cx="6293842" cy="830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모서리가 둥근 직사각형 25"/>
          <p:cNvSpPr/>
          <p:nvPr/>
        </p:nvSpPr>
        <p:spPr>
          <a:xfrm>
            <a:off x="96120" y="6309320"/>
            <a:ext cx="214314" cy="142876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50" dirty="0" smtClean="0"/>
              <a:t>5</a:t>
            </a:r>
            <a:endParaRPr lang="ko-KR" altLang="en-US" sz="105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747686" y="13467"/>
            <a:ext cx="7967718" cy="499950"/>
          </a:xfrm>
        </p:spPr>
        <p:txBody>
          <a:bodyPr/>
          <a:lstStyle/>
          <a:p>
            <a:r>
              <a:rPr/>
              <a:t>물품 </a:t>
            </a:r>
            <a:r>
              <a:rPr lang="en-US" altLang="ko-KR" dirty="0"/>
              <a:t>- </a:t>
            </a:r>
            <a:r>
              <a:rPr smtClean="0"/>
              <a:t>소모품</a:t>
            </a:r>
            <a:r>
              <a:rPr lang="en-US" altLang="ko-KR" dirty="0" smtClean="0"/>
              <a:t>(1/3</a:t>
            </a:r>
            <a:r>
              <a:rPr lang="en-US" altLang="ko-KR" dirty="0"/>
              <a:t>)</a:t>
            </a:r>
          </a:p>
        </p:txBody>
      </p:sp>
      <p:sp>
        <p:nvSpPr>
          <p:cNvPr id="30" name="직사각형 29"/>
          <p:cNvSpPr/>
          <p:nvPr/>
        </p:nvSpPr>
        <p:spPr>
          <a:xfrm>
            <a:off x="0" y="5214950"/>
            <a:ext cx="9144000" cy="1627190"/>
          </a:xfrm>
          <a:prstGeom prst="rect">
            <a:avLst/>
          </a:prstGeom>
          <a:solidFill>
            <a:schemeClr val="accent1">
              <a:alpha val="14000"/>
            </a:schemeClr>
          </a:solidFill>
          <a:ln w="1905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773" tIns="38387" rIns="76773" bIns="38387" rtlCol="0" anchor="t"/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r>
              <a:rPr kumimoji="0" lang="en-US" altLang="ko-KR" sz="1400" dirty="0" smtClean="0">
                <a:solidFill>
                  <a:prstClr val="black"/>
                </a:solidFill>
              </a:rPr>
              <a:t>	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사용 중인 품목 체크 후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, 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미사용 품목으로 이동 가능합니다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. 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클릭 시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, 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정보가 나타납니다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.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r>
              <a:rPr kumimoji="0" lang="en-US" altLang="ko-KR" sz="1400" dirty="0" smtClean="0">
                <a:solidFill>
                  <a:prstClr val="black"/>
                </a:solidFill>
              </a:rPr>
              <a:t>	“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품목 정보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”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에 새로 등록할 품목에 대한 정보를 입력하고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, 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등록 버튼을 클릭하면 소모품이 등록됩니다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.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r>
              <a:rPr kumimoji="0" lang="en-US" altLang="ko-KR" sz="1400" dirty="0" smtClean="0">
                <a:solidFill>
                  <a:prstClr val="black"/>
                </a:solidFill>
              </a:rPr>
              <a:t>	</a:t>
            </a:r>
          </a:p>
        </p:txBody>
      </p:sp>
      <p:sp>
        <p:nvSpPr>
          <p:cNvPr id="56" name="모서리가 둥근 직사각형 55"/>
          <p:cNvSpPr/>
          <p:nvPr/>
        </p:nvSpPr>
        <p:spPr>
          <a:xfrm>
            <a:off x="98215" y="5295913"/>
            <a:ext cx="214314" cy="142876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50" dirty="0" smtClean="0"/>
              <a:t>1</a:t>
            </a:r>
            <a:endParaRPr lang="ko-KR" altLang="en-US" sz="1050" dirty="0" smtClean="0"/>
          </a:p>
        </p:txBody>
      </p:sp>
      <p:sp>
        <p:nvSpPr>
          <p:cNvPr id="31" name="모서리가 둥근 직사각형 30"/>
          <p:cNvSpPr/>
          <p:nvPr/>
        </p:nvSpPr>
        <p:spPr>
          <a:xfrm>
            <a:off x="99981" y="5543563"/>
            <a:ext cx="214314" cy="142876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50" dirty="0" smtClean="0"/>
              <a:t>2</a:t>
            </a:r>
            <a:endParaRPr lang="ko-KR" altLang="en-US" sz="1050" dirty="0" smtClean="0"/>
          </a:p>
        </p:txBody>
      </p:sp>
      <p:pic>
        <p:nvPicPr>
          <p:cNvPr id="4098" name="Picture 2"/>
          <p:cNvPicPr preferRelativeResize="0"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4295" y="642950"/>
            <a:ext cx="85932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7" name="모서리가 둥근 사각형 설명선 36"/>
          <p:cNvSpPr/>
          <p:nvPr/>
        </p:nvSpPr>
        <p:spPr>
          <a:xfrm>
            <a:off x="1763688" y="2348880"/>
            <a:ext cx="233948" cy="245879"/>
          </a:xfrm>
          <a:prstGeom prst="wedgeRoundRectCallout">
            <a:avLst>
              <a:gd name="adj1" fmla="val -6783"/>
              <a:gd name="adj2" fmla="val 108964"/>
              <a:gd name="adj3" fmla="val 16667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50" dirty="0" smtClean="0"/>
              <a:t>1</a:t>
            </a:r>
            <a:endParaRPr lang="ko-KR" altLang="en-US" dirty="0"/>
          </a:p>
        </p:txBody>
      </p:sp>
      <p:sp>
        <p:nvSpPr>
          <p:cNvPr id="38" name="모서리가 둥근 사각형 설명선 37"/>
          <p:cNvSpPr/>
          <p:nvPr/>
        </p:nvSpPr>
        <p:spPr>
          <a:xfrm>
            <a:off x="6300192" y="1916832"/>
            <a:ext cx="233948" cy="245879"/>
          </a:xfrm>
          <a:prstGeom prst="wedgeRoundRectCallout">
            <a:avLst>
              <a:gd name="adj1" fmla="val -6783"/>
              <a:gd name="adj2" fmla="val 108964"/>
              <a:gd name="adj3" fmla="val 16667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50" dirty="0" smtClean="0"/>
              <a:t>2</a:t>
            </a:r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747686" y="13467"/>
            <a:ext cx="7967718" cy="499950"/>
          </a:xfrm>
        </p:spPr>
        <p:txBody>
          <a:bodyPr/>
          <a:lstStyle/>
          <a:p>
            <a:r>
              <a:rPr/>
              <a:t>물품 </a:t>
            </a:r>
            <a:r>
              <a:rPr lang="en-US" altLang="ko-KR" dirty="0"/>
              <a:t>- </a:t>
            </a:r>
            <a:r>
              <a:rPr smtClean="0"/>
              <a:t>소모품</a:t>
            </a:r>
            <a:r>
              <a:rPr lang="en-US" altLang="ko-KR" dirty="0" smtClean="0"/>
              <a:t>(2/3</a:t>
            </a:r>
            <a:r>
              <a:rPr lang="en-US" altLang="ko-KR" dirty="0"/>
              <a:t>)</a:t>
            </a:r>
          </a:p>
        </p:txBody>
      </p:sp>
      <p:sp>
        <p:nvSpPr>
          <p:cNvPr id="30" name="직사각형 29"/>
          <p:cNvSpPr/>
          <p:nvPr/>
        </p:nvSpPr>
        <p:spPr>
          <a:xfrm>
            <a:off x="0" y="5214950"/>
            <a:ext cx="9144000" cy="1627190"/>
          </a:xfrm>
          <a:prstGeom prst="rect">
            <a:avLst/>
          </a:prstGeom>
          <a:solidFill>
            <a:schemeClr val="accent1">
              <a:alpha val="14000"/>
            </a:schemeClr>
          </a:solidFill>
          <a:ln w="1905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773" tIns="38387" rIns="76773" bIns="38387" rtlCol="0" anchor="t"/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r>
              <a:rPr kumimoji="0" lang="en-US" altLang="ko-KR" sz="1400" dirty="0" smtClean="0">
                <a:solidFill>
                  <a:prstClr val="black"/>
                </a:solidFill>
              </a:rPr>
              <a:t>	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입출고 관리할 소모품을 선택합니다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. 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r>
              <a:rPr kumimoji="0" lang="en-US" altLang="ko-KR" sz="1400" dirty="0" smtClean="0">
                <a:solidFill>
                  <a:prstClr val="black"/>
                </a:solidFill>
              </a:rPr>
              <a:t>	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입고 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/ 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출고 처리를 선택하면 해당 화면으로 전환됩니다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. 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r>
              <a:rPr kumimoji="0" lang="en-US" altLang="ko-KR" sz="1400" dirty="0" smtClean="0">
                <a:solidFill>
                  <a:prstClr val="black"/>
                </a:solidFill>
              </a:rPr>
              <a:t>	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새로 입고할 상세내역을 기재합니다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. 	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r>
              <a:rPr kumimoji="0" lang="en-US" altLang="ko-KR" sz="1400" dirty="0" smtClean="0">
                <a:solidFill>
                  <a:prstClr val="black"/>
                </a:solidFill>
              </a:rPr>
              <a:t>		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버튼을 클릭해 입고처리를 완료합니다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. </a:t>
            </a:r>
          </a:p>
        </p:txBody>
      </p:sp>
      <p:sp>
        <p:nvSpPr>
          <p:cNvPr id="56" name="모서리가 둥근 직사각형 55"/>
          <p:cNvSpPr/>
          <p:nvPr/>
        </p:nvSpPr>
        <p:spPr>
          <a:xfrm>
            <a:off x="98215" y="5295913"/>
            <a:ext cx="214314" cy="142876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50" dirty="0" smtClean="0"/>
              <a:t>1</a:t>
            </a:r>
            <a:endParaRPr lang="ko-KR" altLang="en-US" sz="1050" dirty="0" smtClean="0"/>
          </a:p>
        </p:txBody>
      </p:sp>
      <p:sp>
        <p:nvSpPr>
          <p:cNvPr id="31" name="모서리가 둥근 직사각형 30"/>
          <p:cNvSpPr/>
          <p:nvPr/>
        </p:nvSpPr>
        <p:spPr>
          <a:xfrm>
            <a:off x="99981" y="5543563"/>
            <a:ext cx="214314" cy="142876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50" dirty="0" smtClean="0"/>
              <a:t>2</a:t>
            </a:r>
            <a:endParaRPr lang="ko-KR" altLang="en-US" sz="1050" dirty="0" smtClean="0"/>
          </a:p>
        </p:txBody>
      </p:sp>
      <p:sp>
        <p:nvSpPr>
          <p:cNvPr id="47" name="모서리가 둥근 직사각형 46"/>
          <p:cNvSpPr/>
          <p:nvPr/>
        </p:nvSpPr>
        <p:spPr>
          <a:xfrm>
            <a:off x="101654" y="5811168"/>
            <a:ext cx="214314" cy="142876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50" dirty="0" smtClean="0"/>
              <a:t>3</a:t>
            </a:r>
            <a:endParaRPr lang="ko-KR" altLang="en-US" sz="1050" dirty="0" smtClean="0"/>
          </a:p>
        </p:txBody>
      </p:sp>
      <p:sp>
        <p:nvSpPr>
          <p:cNvPr id="48" name="모서리가 둥근 직사각형 47"/>
          <p:cNvSpPr/>
          <p:nvPr/>
        </p:nvSpPr>
        <p:spPr>
          <a:xfrm>
            <a:off x="96120" y="6072206"/>
            <a:ext cx="214314" cy="142876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50" dirty="0" smtClean="0"/>
              <a:t>4</a:t>
            </a:r>
            <a:endParaRPr lang="ko-KR" altLang="en-US" sz="1050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6013450"/>
            <a:ext cx="466725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2" name="그룹 31"/>
          <p:cNvGrpSpPr/>
          <p:nvPr/>
        </p:nvGrpSpPr>
        <p:grpSpPr>
          <a:xfrm>
            <a:off x="790548" y="765174"/>
            <a:ext cx="7552580" cy="4092585"/>
            <a:chOff x="790548" y="765174"/>
            <a:chExt cx="7552580" cy="4092585"/>
          </a:xfrm>
        </p:grpSpPr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90548" y="765174"/>
              <a:ext cx="7552580" cy="40925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2" name="모서리가 둥근 사각형 설명선 21"/>
            <p:cNvSpPr/>
            <p:nvPr/>
          </p:nvSpPr>
          <p:spPr>
            <a:xfrm>
              <a:off x="2214560" y="1190624"/>
              <a:ext cx="251365" cy="214314"/>
            </a:xfrm>
            <a:prstGeom prst="wedgeRoundRectCallout">
              <a:avLst>
                <a:gd name="adj1" fmla="val 103612"/>
                <a:gd name="adj2" fmla="val -8609"/>
                <a:gd name="adj3" fmla="val 16667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 smtClean="0"/>
                <a:t>1</a:t>
              </a:r>
              <a:endParaRPr lang="ko-KR" altLang="en-US" dirty="0"/>
            </a:p>
          </p:txBody>
        </p:sp>
        <p:sp>
          <p:nvSpPr>
            <p:cNvPr id="23" name="모서리가 둥근 사각형 설명선 22"/>
            <p:cNvSpPr/>
            <p:nvPr/>
          </p:nvSpPr>
          <p:spPr>
            <a:xfrm>
              <a:off x="5643570" y="2357430"/>
              <a:ext cx="233948" cy="245879"/>
            </a:xfrm>
            <a:prstGeom prst="wedgeRoundRectCallout">
              <a:avLst>
                <a:gd name="adj1" fmla="val -6783"/>
                <a:gd name="adj2" fmla="val 108964"/>
                <a:gd name="adj3" fmla="val 16667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 smtClean="0"/>
                <a:t>3</a:t>
              </a:r>
              <a:endParaRPr lang="ko-KR" altLang="en-US" dirty="0"/>
            </a:p>
          </p:txBody>
        </p:sp>
        <p:sp>
          <p:nvSpPr>
            <p:cNvPr id="26" name="직사각형 25"/>
            <p:cNvSpPr/>
            <p:nvPr/>
          </p:nvSpPr>
          <p:spPr>
            <a:xfrm>
              <a:off x="2157436" y="2076440"/>
              <a:ext cx="1200118" cy="28099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8" name="모서리가 둥근 사각형 설명선 27"/>
            <p:cNvSpPr/>
            <p:nvPr/>
          </p:nvSpPr>
          <p:spPr>
            <a:xfrm>
              <a:off x="3500430" y="2071678"/>
              <a:ext cx="242657" cy="214314"/>
            </a:xfrm>
            <a:prstGeom prst="wedgeRoundRectCallout">
              <a:avLst>
                <a:gd name="adj1" fmla="val -107181"/>
                <a:gd name="adj2" fmla="val 4597"/>
                <a:gd name="adj3" fmla="val 16667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 smtClean="0"/>
                <a:t>2</a:t>
              </a:r>
              <a:endParaRPr lang="ko-KR" altLang="en-US" dirty="0"/>
            </a:p>
          </p:txBody>
        </p:sp>
        <p:sp>
          <p:nvSpPr>
            <p:cNvPr id="29" name="직사각형 28"/>
            <p:cNvSpPr/>
            <p:nvPr/>
          </p:nvSpPr>
          <p:spPr>
            <a:xfrm>
              <a:off x="900087" y="2471731"/>
              <a:ext cx="857256" cy="21431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747686" y="13467"/>
            <a:ext cx="7967718" cy="499950"/>
          </a:xfrm>
        </p:spPr>
        <p:txBody>
          <a:bodyPr/>
          <a:lstStyle/>
          <a:p>
            <a:r>
              <a:rPr/>
              <a:t>물품 </a:t>
            </a:r>
            <a:r>
              <a:rPr lang="en-US" altLang="ko-KR" dirty="0"/>
              <a:t>- </a:t>
            </a:r>
            <a:r>
              <a:rPr smtClean="0"/>
              <a:t>소모품</a:t>
            </a:r>
            <a:r>
              <a:rPr lang="en-US" altLang="ko-KR" dirty="0" smtClean="0"/>
              <a:t>(3/3</a:t>
            </a:r>
            <a:r>
              <a:rPr lang="en-US" altLang="ko-KR" dirty="0"/>
              <a:t>)</a:t>
            </a:r>
          </a:p>
        </p:txBody>
      </p:sp>
      <p:sp>
        <p:nvSpPr>
          <p:cNvPr id="30" name="직사각형 29"/>
          <p:cNvSpPr/>
          <p:nvPr/>
        </p:nvSpPr>
        <p:spPr>
          <a:xfrm>
            <a:off x="0" y="5214950"/>
            <a:ext cx="9144000" cy="1627190"/>
          </a:xfrm>
          <a:prstGeom prst="rect">
            <a:avLst/>
          </a:prstGeom>
          <a:solidFill>
            <a:schemeClr val="accent1">
              <a:alpha val="14000"/>
            </a:schemeClr>
          </a:solidFill>
          <a:ln w="1905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773" tIns="38387" rIns="76773" bIns="38387" rtlCol="0" anchor="t"/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r>
              <a:rPr kumimoji="0" lang="en-US" altLang="ko-KR" sz="1400" dirty="0" smtClean="0">
                <a:solidFill>
                  <a:prstClr val="black"/>
                </a:solidFill>
              </a:rPr>
              <a:t>	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출고 탭을 선택합니다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.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r>
              <a:rPr kumimoji="0" lang="en-US" altLang="ko-KR" sz="1400" dirty="0" smtClean="0">
                <a:solidFill>
                  <a:prstClr val="black"/>
                </a:solidFill>
              </a:rPr>
              <a:t>	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출고대상을 선택합니다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.	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r>
              <a:rPr kumimoji="0" lang="en-US" altLang="ko-KR" sz="1400" dirty="0" smtClean="0">
                <a:solidFill>
                  <a:prstClr val="black"/>
                </a:solidFill>
              </a:rPr>
              <a:t>	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소모품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(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재료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)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출고하기 버튼을 클릭합니다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. 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r>
              <a:rPr kumimoji="0" lang="en-US" altLang="ko-KR" sz="1400" dirty="0" smtClean="0">
                <a:solidFill>
                  <a:prstClr val="black"/>
                </a:solidFill>
              </a:rPr>
              <a:t>	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소모품 출고 정보를 입력하고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,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 소모품 출고 대상이 있는 과정을 선택하여 출고 대상에 체크한 뒤 </a:t>
            </a:r>
            <a:endParaRPr kumimoji="0" lang="en-US" altLang="ko-KR" sz="1400" dirty="0" smtClean="0">
              <a:solidFill>
                <a:prstClr val="black"/>
              </a:solidFill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r>
              <a:rPr kumimoji="0" lang="en-US" altLang="ko-KR" sz="1400" dirty="0" smtClean="0">
                <a:solidFill>
                  <a:prstClr val="black"/>
                </a:solidFill>
              </a:rPr>
              <a:t>	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출고하기 버튼을 눌러 완료합니다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. (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교재출고와 동일합니다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.)</a:t>
            </a:r>
          </a:p>
        </p:txBody>
      </p:sp>
      <p:sp>
        <p:nvSpPr>
          <p:cNvPr id="56" name="모서리가 둥근 직사각형 55"/>
          <p:cNvSpPr/>
          <p:nvPr/>
        </p:nvSpPr>
        <p:spPr>
          <a:xfrm>
            <a:off x="98215" y="5295913"/>
            <a:ext cx="214314" cy="142876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50" dirty="0" smtClean="0"/>
              <a:t>1</a:t>
            </a:r>
            <a:endParaRPr lang="ko-KR" altLang="en-US" sz="1050" dirty="0" smtClean="0"/>
          </a:p>
        </p:txBody>
      </p:sp>
      <p:sp>
        <p:nvSpPr>
          <p:cNvPr id="31" name="모서리가 둥근 직사각형 30"/>
          <p:cNvSpPr/>
          <p:nvPr/>
        </p:nvSpPr>
        <p:spPr>
          <a:xfrm>
            <a:off x="99981" y="5543563"/>
            <a:ext cx="214314" cy="142876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50" dirty="0" smtClean="0"/>
              <a:t>2</a:t>
            </a:r>
            <a:endParaRPr lang="ko-KR" altLang="en-US" sz="1050" dirty="0" smtClean="0"/>
          </a:p>
        </p:txBody>
      </p:sp>
      <p:sp>
        <p:nvSpPr>
          <p:cNvPr id="47" name="모서리가 둥근 직사각형 46"/>
          <p:cNvSpPr/>
          <p:nvPr/>
        </p:nvSpPr>
        <p:spPr>
          <a:xfrm>
            <a:off x="101654" y="5811168"/>
            <a:ext cx="214314" cy="142876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50" dirty="0" smtClean="0"/>
              <a:t>3</a:t>
            </a:r>
            <a:endParaRPr lang="ko-KR" altLang="en-US" sz="1050" dirty="0" smtClean="0"/>
          </a:p>
        </p:txBody>
      </p:sp>
      <p:sp>
        <p:nvSpPr>
          <p:cNvPr id="48" name="모서리가 둥근 직사각형 47"/>
          <p:cNvSpPr/>
          <p:nvPr/>
        </p:nvSpPr>
        <p:spPr>
          <a:xfrm>
            <a:off x="96120" y="6072206"/>
            <a:ext cx="214314" cy="142876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50" dirty="0" smtClean="0"/>
              <a:t>4</a:t>
            </a:r>
            <a:endParaRPr lang="ko-KR" altLang="en-US" sz="1050" dirty="0" smtClean="0"/>
          </a:p>
        </p:txBody>
      </p:sp>
      <p:grpSp>
        <p:nvGrpSpPr>
          <p:cNvPr id="38" name="그룹 37"/>
          <p:cNvGrpSpPr/>
          <p:nvPr/>
        </p:nvGrpSpPr>
        <p:grpSpPr>
          <a:xfrm>
            <a:off x="323849" y="682622"/>
            <a:ext cx="8569325" cy="4380761"/>
            <a:chOff x="323849" y="682622"/>
            <a:chExt cx="8569325" cy="4380761"/>
          </a:xfrm>
        </p:grpSpPr>
        <p:pic>
          <p:nvPicPr>
            <p:cNvPr id="6148" name="Picture 4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23849" y="765175"/>
              <a:ext cx="8569325" cy="42982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6147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00034" y="1071546"/>
              <a:ext cx="4281437" cy="31432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3" name="직사각형 22"/>
            <p:cNvSpPr/>
            <p:nvPr/>
          </p:nvSpPr>
          <p:spPr>
            <a:xfrm>
              <a:off x="1043031" y="682622"/>
              <a:ext cx="804839" cy="409578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6" name="직사각형 25"/>
            <p:cNvSpPr/>
            <p:nvPr/>
          </p:nvSpPr>
          <p:spPr>
            <a:xfrm>
              <a:off x="4857774" y="4019547"/>
              <a:ext cx="3857630" cy="338147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8" name="모서리가 둥근 사각형 설명선 27"/>
            <p:cNvSpPr/>
            <p:nvPr/>
          </p:nvSpPr>
          <p:spPr>
            <a:xfrm>
              <a:off x="2000232" y="765175"/>
              <a:ext cx="242657" cy="214314"/>
            </a:xfrm>
            <a:prstGeom prst="wedgeRoundRectCallout">
              <a:avLst>
                <a:gd name="adj1" fmla="val -107181"/>
                <a:gd name="adj2" fmla="val 4597"/>
                <a:gd name="adj3" fmla="val 16667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 smtClean="0"/>
                <a:t>2</a:t>
              </a:r>
              <a:endParaRPr lang="ko-KR" altLang="en-US" dirty="0"/>
            </a:p>
          </p:txBody>
        </p:sp>
        <p:sp>
          <p:nvSpPr>
            <p:cNvPr id="32" name="모서리가 둥근 사각형 설명선 31"/>
            <p:cNvSpPr/>
            <p:nvPr/>
          </p:nvSpPr>
          <p:spPr>
            <a:xfrm>
              <a:off x="6072198" y="1643050"/>
              <a:ext cx="233948" cy="245879"/>
            </a:xfrm>
            <a:prstGeom prst="wedgeRoundRectCallout">
              <a:avLst>
                <a:gd name="adj1" fmla="val -6783"/>
                <a:gd name="adj2" fmla="val 108964"/>
                <a:gd name="adj3" fmla="val 16667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 smtClean="0"/>
                <a:t>2</a:t>
              </a:r>
              <a:endParaRPr lang="ko-KR" altLang="en-US" dirty="0"/>
            </a:p>
          </p:txBody>
        </p:sp>
        <p:sp>
          <p:nvSpPr>
            <p:cNvPr id="34" name="직사각형 33"/>
            <p:cNvSpPr/>
            <p:nvPr/>
          </p:nvSpPr>
          <p:spPr>
            <a:xfrm>
              <a:off x="5986525" y="2025662"/>
              <a:ext cx="1585871" cy="26033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5" name="모서리가 둥근 사각형 설명선 34"/>
            <p:cNvSpPr/>
            <p:nvPr/>
          </p:nvSpPr>
          <p:spPr>
            <a:xfrm>
              <a:off x="5072066" y="4572008"/>
              <a:ext cx="230655" cy="178949"/>
            </a:xfrm>
            <a:prstGeom prst="wedgeRoundRectCallout">
              <a:avLst>
                <a:gd name="adj1" fmla="val -6389"/>
                <a:gd name="adj2" fmla="val -131363"/>
                <a:gd name="adj3" fmla="val 16667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 smtClean="0"/>
                <a:t>3</a:t>
              </a:r>
              <a:endParaRPr lang="ko-KR" altLang="en-US" dirty="0"/>
            </a:p>
          </p:txBody>
        </p:sp>
        <p:sp>
          <p:nvSpPr>
            <p:cNvPr id="36" name="직사각형 35"/>
            <p:cNvSpPr/>
            <p:nvPr/>
          </p:nvSpPr>
          <p:spPr>
            <a:xfrm>
              <a:off x="614384" y="1142996"/>
              <a:ext cx="4071915" cy="278607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37" name="직선 화살표 연결선 36"/>
            <p:cNvCxnSpPr/>
            <p:nvPr/>
          </p:nvCxnSpPr>
          <p:spPr>
            <a:xfrm rot="10800000">
              <a:off x="4714876" y="3500438"/>
              <a:ext cx="500066" cy="428628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모서리가 둥근 사각형 설명선 39"/>
            <p:cNvSpPr/>
            <p:nvPr/>
          </p:nvSpPr>
          <p:spPr>
            <a:xfrm>
              <a:off x="1428728" y="4071942"/>
              <a:ext cx="230655" cy="178949"/>
            </a:xfrm>
            <a:prstGeom prst="wedgeRoundRectCallout">
              <a:avLst>
                <a:gd name="adj1" fmla="val -6389"/>
                <a:gd name="adj2" fmla="val -131363"/>
                <a:gd name="adj3" fmla="val 16667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 smtClean="0"/>
                <a:t>4</a:t>
              </a:r>
              <a:endParaRPr lang="ko-KR" altLang="en-US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747686" y="13467"/>
            <a:ext cx="7967718" cy="499950"/>
          </a:xfrm>
        </p:spPr>
        <p:txBody>
          <a:bodyPr/>
          <a:lstStyle/>
          <a:p>
            <a:r>
              <a:rPr smtClean="0"/>
              <a:t>거래처 </a:t>
            </a:r>
            <a:r>
              <a:rPr lang="en-US" dirty="0" smtClean="0"/>
              <a:t>– </a:t>
            </a:r>
            <a:r>
              <a:rPr smtClean="0"/>
              <a:t>거래처 분류 설정</a:t>
            </a:r>
            <a:endParaRPr lang="en-US" altLang="ko-KR" dirty="0"/>
          </a:p>
        </p:txBody>
      </p:sp>
      <p:sp>
        <p:nvSpPr>
          <p:cNvPr id="30" name="직사각형 29"/>
          <p:cNvSpPr/>
          <p:nvPr/>
        </p:nvSpPr>
        <p:spPr>
          <a:xfrm>
            <a:off x="0" y="5214950"/>
            <a:ext cx="9144000" cy="1627190"/>
          </a:xfrm>
          <a:prstGeom prst="rect">
            <a:avLst/>
          </a:prstGeom>
          <a:solidFill>
            <a:schemeClr val="accent1">
              <a:alpha val="14000"/>
            </a:schemeClr>
          </a:solidFill>
          <a:ln w="1905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773" tIns="38387" rIns="76773" bIns="38387" rtlCol="0" anchor="t"/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r>
              <a:rPr kumimoji="0" lang="en-US" altLang="ko-KR" sz="1400" dirty="0" smtClean="0">
                <a:solidFill>
                  <a:prstClr val="black"/>
                </a:solidFill>
              </a:rPr>
              <a:t>	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등록되어 있는 거래처 분류 목록이 표시됩니다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. 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r>
              <a:rPr kumimoji="0" lang="en-US" altLang="ko-KR" sz="1400" dirty="0" smtClean="0">
                <a:solidFill>
                  <a:prstClr val="black"/>
                </a:solidFill>
              </a:rPr>
              <a:t>	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타입이 기본값인 분류명은 수정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,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 삭제가 불가능합니다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. 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r>
              <a:rPr kumimoji="0" lang="en-US" altLang="ko-KR" sz="1400" dirty="0" smtClean="0">
                <a:solidFill>
                  <a:prstClr val="black"/>
                </a:solidFill>
              </a:rPr>
              <a:t>	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필요한 거래처 명을 입력하고 등록버튼을 눌러 등록을 완료합니다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. 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r>
              <a:rPr kumimoji="0" lang="en-US" altLang="ko-KR" sz="1400" b="1" dirty="0" smtClean="0">
                <a:solidFill>
                  <a:prstClr val="black"/>
                </a:solidFill>
              </a:rPr>
              <a:t>(</a:t>
            </a:r>
            <a:r>
              <a:rPr kumimoji="0" lang="ko-KR" altLang="en-US" sz="1400" b="1" dirty="0" smtClean="0">
                <a:solidFill>
                  <a:prstClr val="black"/>
                </a:solidFill>
              </a:rPr>
              <a:t>수정</a:t>
            </a:r>
            <a:r>
              <a:rPr kumimoji="0" lang="en-US" altLang="ko-KR" sz="1400" b="1" dirty="0" smtClean="0">
                <a:solidFill>
                  <a:prstClr val="black"/>
                </a:solidFill>
              </a:rPr>
              <a:t>, </a:t>
            </a:r>
            <a:r>
              <a:rPr kumimoji="0" lang="ko-KR" altLang="en-US" sz="1400" b="1" dirty="0" smtClean="0">
                <a:solidFill>
                  <a:prstClr val="black"/>
                </a:solidFill>
              </a:rPr>
              <a:t>삭제가 가능하지만</a:t>
            </a:r>
            <a:r>
              <a:rPr kumimoji="0" lang="en-US" altLang="ko-KR" sz="1400" b="1" dirty="0" smtClean="0">
                <a:solidFill>
                  <a:prstClr val="black"/>
                </a:solidFill>
              </a:rPr>
              <a:t> </a:t>
            </a:r>
            <a:r>
              <a:rPr kumimoji="0" lang="ko-KR" altLang="en-US" sz="1400" b="1" dirty="0" smtClean="0">
                <a:solidFill>
                  <a:prstClr val="black"/>
                </a:solidFill>
              </a:rPr>
              <a:t>물품과</a:t>
            </a:r>
            <a:r>
              <a:rPr kumimoji="0" lang="en-US" altLang="ko-KR" sz="1400" b="1" dirty="0">
                <a:solidFill>
                  <a:prstClr val="black"/>
                </a:solidFill>
              </a:rPr>
              <a:t> </a:t>
            </a:r>
            <a:r>
              <a:rPr kumimoji="0" lang="ko-KR" altLang="en-US" sz="1400" b="1" dirty="0" smtClean="0">
                <a:solidFill>
                  <a:prstClr val="black"/>
                </a:solidFill>
              </a:rPr>
              <a:t>연계되어 사용중인 경우 삭제할 수 없습니다</a:t>
            </a:r>
            <a:r>
              <a:rPr kumimoji="0" lang="en-US" altLang="ko-KR" sz="1400" b="1" dirty="0" smtClean="0">
                <a:solidFill>
                  <a:prstClr val="black"/>
                </a:solidFill>
              </a:rPr>
              <a:t>.)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r>
              <a:rPr kumimoji="0" lang="en-US" altLang="ko-KR" sz="1400" dirty="0" smtClean="0">
                <a:solidFill>
                  <a:prstClr val="black"/>
                </a:solidFill>
              </a:rPr>
              <a:t>	</a:t>
            </a:r>
          </a:p>
        </p:txBody>
      </p:sp>
      <p:sp>
        <p:nvSpPr>
          <p:cNvPr id="56" name="모서리가 둥근 직사각형 55"/>
          <p:cNvSpPr/>
          <p:nvPr/>
        </p:nvSpPr>
        <p:spPr>
          <a:xfrm>
            <a:off x="98215" y="5295913"/>
            <a:ext cx="214314" cy="142876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50" dirty="0" smtClean="0"/>
              <a:t>1</a:t>
            </a:r>
            <a:endParaRPr lang="ko-KR" altLang="en-US" sz="1050" dirty="0" smtClean="0"/>
          </a:p>
        </p:txBody>
      </p:sp>
      <p:sp>
        <p:nvSpPr>
          <p:cNvPr id="31" name="모서리가 둥근 직사각형 30"/>
          <p:cNvSpPr/>
          <p:nvPr/>
        </p:nvSpPr>
        <p:spPr>
          <a:xfrm>
            <a:off x="99981" y="5543563"/>
            <a:ext cx="214314" cy="142876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50" dirty="0" smtClean="0"/>
              <a:t>2</a:t>
            </a:r>
            <a:endParaRPr lang="ko-KR" altLang="en-US" sz="1050" dirty="0" smtClean="0"/>
          </a:p>
        </p:txBody>
      </p:sp>
      <p:sp>
        <p:nvSpPr>
          <p:cNvPr id="47" name="모서리가 둥근 직사각형 46"/>
          <p:cNvSpPr/>
          <p:nvPr/>
        </p:nvSpPr>
        <p:spPr>
          <a:xfrm>
            <a:off x="101654" y="5811168"/>
            <a:ext cx="214314" cy="142876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50" dirty="0" smtClean="0"/>
              <a:t>3</a:t>
            </a:r>
            <a:endParaRPr lang="ko-KR" altLang="en-US" sz="1050" dirty="0" smtClean="0"/>
          </a:p>
        </p:txBody>
      </p:sp>
      <p:grpSp>
        <p:nvGrpSpPr>
          <p:cNvPr id="28" name="그룹 27"/>
          <p:cNvGrpSpPr/>
          <p:nvPr/>
        </p:nvGrpSpPr>
        <p:grpSpPr>
          <a:xfrm>
            <a:off x="323849" y="796254"/>
            <a:ext cx="8569325" cy="4257429"/>
            <a:chOff x="323849" y="796254"/>
            <a:chExt cx="8569325" cy="4257429"/>
          </a:xfrm>
        </p:grpSpPr>
        <p:pic>
          <p:nvPicPr>
            <p:cNvPr id="7171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23849" y="796254"/>
              <a:ext cx="8569325" cy="42574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41" name="모서리가 둥근 사각형 설명선 40"/>
            <p:cNvSpPr/>
            <p:nvPr/>
          </p:nvSpPr>
          <p:spPr>
            <a:xfrm>
              <a:off x="6886608" y="2805994"/>
              <a:ext cx="233948" cy="245879"/>
            </a:xfrm>
            <a:prstGeom prst="wedgeRoundRectCallout">
              <a:avLst>
                <a:gd name="adj1" fmla="val -6783"/>
                <a:gd name="adj2" fmla="val 108964"/>
                <a:gd name="adj3" fmla="val 16667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 smtClean="0"/>
                <a:t>2</a:t>
              </a:r>
              <a:endParaRPr lang="ko-KR" altLang="en-US" dirty="0"/>
            </a:p>
          </p:txBody>
        </p:sp>
        <p:sp>
          <p:nvSpPr>
            <p:cNvPr id="43" name="모서리가 둥근 사각형 설명선 42"/>
            <p:cNvSpPr/>
            <p:nvPr/>
          </p:nvSpPr>
          <p:spPr>
            <a:xfrm>
              <a:off x="2972021" y="3051873"/>
              <a:ext cx="242657" cy="214314"/>
            </a:xfrm>
            <a:prstGeom prst="wedgeRoundRectCallout">
              <a:avLst>
                <a:gd name="adj1" fmla="val -107181"/>
                <a:gd name="adj2" fmla="val 4597"/>
                <a:gd name="adj3" fmla="val 16667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 smtClean="0"/>
                <a:t>1</a:t>
              </a:r>
              <a:endParaRPr lang="ko-KR" altLang="en-US" dirty="0"/>
            </a:p>
          </p:txBody>
        </p:sp>
        <p:sp>
          <p:nvSpPr>
            <p:cNvPr id="46" name="모서리가 둥근 사각형 설명선 45"/>
            <p:cNvSpPr/>
            <p:nvPr/>
          </p:nvSpPr>
          <p:spPr>
            <a:xfrm>
              <a:off x="2972020" y="4839369"/>
              <a:ext cx="242657" cy="214314"/>
            </a:xfrm>
            <a:prstGeom prst="wedgeRoundRectCallout">
              <a:avLst>
                <a:gd name="adj1" fmla="val -107181"/>
                <a:gd name="adj2" fmla="val 4597"/>
                <a:gd name="adj3" fmla="val 16667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 smtClean="0"/>
                <a:t>3</a:t>
              </a:r>
              <a:endParaRPr lang="ko-KR" altLang="en-US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747686" y="13467"/>
            <a:ext cx="7967718" cy="499950"/>
          </a:xfrm>
        </p:spPr>
        <p:txBody>
          <a:bodyPr/>
          <a:lstStyle/>
          <a:p>
            <a:r>
              <a:rPr dirty="0" smtClean="0"/>
              <a:t>거래처 </a:t>
            </a:r>
            <a:r>
              <a:rPr lang="en-US" dirty="0" smtClean="0"/>
              <a:t>– </a:t>
            </a:r>
            <a:r>
              <a:rPr dirty="0" smtClean="0"/>
              <a:t>거래처 목록</a:t>
            </a:r>
            <a:endParaRPr lang="en-US" altLang="ko-KR" dirty="0"/>
          </a:p>
        </p:txBody>
      </p:sp>
      <p:sp>
        <p:nvSpPr>
          <p:cNvPr id="30" name="직사각형 29"/>
          <p:cNvSpPr/>
          <p:nvPr/>
        </p:nvSpPr>
        <p:spPr>
          <a:xfrm>
            <a:off x="0" y="5214950"/>
            <a:ext cx="9144000" cy="1627190"/>
          </a:xfrm>
          <a:prstGeom prst="rect">
            <a:avLst/>
          </a:prstGeom>
          <a:solidFill>
            <a:schemeClr val="accent1">
              <a:alpha val="14000"/>
            </a:schemeClr>
          </a:solidFill>
          <a:ln w="1905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773" tIns="38387" rIns="76773" bIns="38387" rtlCol="0" anchor="t"/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r>
              <a:rPr kumimoji="0" lang="en-US" altLang="ko-KR" sz="1400" dirty="0" smtClean="0">
                <a:solidFill>
                  <a:prstClr val="black"/>
                </a:solidFill>
              </a:rPr>
              <a:t>	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등록되어 있는 거래처의 목록이 보여집니다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. 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r>
              <a:rPr kumimoji="0" lang="en-US" altLang="ko-KR" sz="1400" dirty="0" smtClean="0">
                <a:solidFill>
                  <a:prstClr val="black"/>
                </a:solidFill>
              </a:rPr>
              <a:t>		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버튼을 눌러 새로운 거래처를 등록합니다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. </a:t>
            </a:r>
          </a:p>
        </p:txBody>
      </p:sp>
      <p:sp>
        <p:nvSpPr>
          <p:cNvPr id="56" name="모서리가 둥근 직사각형 55"/>
          <p:cNvSpPr/>
          <p:nvPr/>
        </p:nvSpPr>
        <p:spPr>
          <a:xfrm>
            <a:off x="98215" y="5295913"/>
            <a:ext cx="214314" cy="142876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50" dirty="0" smtClean="0"/>
              <a:t>1</a:t>
            </a:r>
            <a:endParaRPr lang="ko-KR" altLang="en-US" sz="1050" dirty="0" smtClean="0"/>
          </a:p>
        </p:txBody>
      </p:sp>
      <p:sp>
        <p:nvSpPr>
          <p:cNvPr id="31" name="모서리가 둥근 직사각형 30"/>
          <p:cNvSpPr/>
          <p:nvPr/>
        </p:nvSpPr>
        <p:spPr>
          <a:xfrm>
            <a:off x="99981" y="5543563"/>
            <a:ext cx="214314" cy="142876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50" dirty="0" smtClean="0"/>
              <a:t>2</a:t>
            </a:r>
            <a:endParaRPr lang="ko-KR" altLang="en-US" sz="1050" dirty="0" smtClean="0"/>
          </a:p>
        </p:txBody>
      </p:sp>
      <p:grpSp>
        <p:nvGrpSpPr>
          <p:cNvPr id="23" name="그룹 22"/>
          <p:cNvGrpSpPr/>
          <p:nvPr/>
        </p:nvGrpSpPr>
        <p:grpSpPr>
          <a:xfrm>
            <a:off x="207138" y="642950"/>
            <a:ext cx="8593200" cy="4572000"/>
            <a:chOff x="300190" y="891531"/>
            <a:chExt cx="8072494" cy="3379981"/>
          </a:xfrm>
        </p:grpSpPr>
        <p:pic>
          <p:nvPicPr>
            <p:cNvPr id="819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00190" y="891531"/>
              <a:ext cx="8072494" cy="33799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2" name="모서리가 둥근 사각형 설명선 31"/>
            <p:cNvSpPr/>
            <p:nvPr/>
          </p:nvSpPr>
          <p:spPr>
            <a:xfrm>
              <a:off x="1627131" y="1780051"/>
              <a:ext cx="233948" cy="245879"/>
            </a:xfrm>
            <a:prstGeom prst="wedgeRoundRectCallout">
              <a:avLst>
                <a:gd name="adj1" fmla="val -6783"/>
                <a:gd name="adj2" fmla="val 108964"/>
                <a:gd name="adj3" fmla="val 16667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 smtClean="0"/>
                <a:t>1</a:t>
              </a:r>
              <a:endParaRPr lang="ko-KR" altLang="en-US" dirty="0"/>
            </a:p>
          </p:txBody>
        </p:sp>
      </p:grp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2448" y="5511371"/>
            <a:ext cx="495300" cy="21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747686" y="13467"/>
            <a:ext cx="7967718" cy="499950"/>
          </a:xfrm>
        </p:spPr>
        <p:txBody>
          <a:bodyPr/>
          <a:lstStyle/>
          <a:p>
            <a:r>
              <a:rPr dirty="0" smtClean="0"/>
              <a:t>거래처 </a:t>
            </a:r>
            <a:r>
              <a:rPr lang="en-US" dirty="0" smtClean="0"/>
              <a:t>– </a:t>
            </a:r>
            <a:r>
              <a:rPr lang="ko-KR" altLang="en-US" dirty="0" smtClean="0"/>
              <a:t>구인</a:t>
            </a:r>
            <a:r>
              <a:rPr lang="en-US" altLang="ko-KR" dirty="0" smtClean="0">
                <a:latin typeface="맑은 고딕"/>
                <a:ea typeface="맑은 고딕"/>
              </a:rPr>
              <a:t>·</a:t>
            </a:r>
            <a:r>
              <a:rPr lang="ko-KR" altLang="en-US" dirty="0" smtClean="0">
                <a:latin typeface="맑은 고딕"/>
                <a:ea typeface="맑은 고딕"/>
              </a:rPr>
              <a:t>구직 목록</a:t>
            </a:r>
            <a:endParaRPr lang="en-US" altLang="ko-KR" dirty="0"/>
          </a:p>
        </p:txBody>
      </p:sp>
      <p:sp>
        <p:nvSpPr>
          <p:cNvPr id="30" name="직사각형 29"/>
          <p:cNvSpPr/>
          <p:nvPr/>
        </p:nvSpPr>
        <p:spPr>
          <a:xfrm>
            <a:off x="0" y="5214950"/>
            <a:ext cx="9144000" cy="1627190"/>
          </a:xfrm>
          <a:prstGeom prst="rect">
            <a:avLst/>
          </a:prstGeom>
          <a:solidFill>
            <a:schemeClr val="accent1">
              <a:alpha val="14000"/>
            </a:schemeClr>
          </a:solidFill>
          <a:ln w="1905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773" tIns="38387" rIns="76773" bIns="38387" rtlCol="0" anchor="t"/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r>
              <a:rPr kumimoji="0" lang="en-US" altLang="ko-KR" sz="1400" dirty="0" smtClean="0">
                <a:solidFill>
                  <a:prstClr val="black"/>
                </a:solidFill>
              </a:rPr>
              <a:t>	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구인</a:t>
            </a:r>
            <a:r>
              <a:rPr kumimoji="0" lang="en-US" altLang="ko-KR" sz="1400" dirty="0" smtClean="0">
                <a:solidFill>
                  <a:prstClr val="black"/>
                </a:solidFill>
                <a:latin typeface="맑은 고딕"/>
                <a:ea typeface="맑은 고딕"/>
              </a:rPr>
              <a:t>·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구직 목록에서 목록을 확인할 수 있습니다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. 	  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버튼을 클릭해서 업체 기본 정보를 입력 해줍니다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.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r>
              <a:rPr kumimoji="0" lang="en-US" altLang="ko-KR" sz="1400" dirty="0">
                <a:solidFill>
                  <a:prstClr val="black"/>
                </a:solidFill>
              </a:rPr>
              <a:t>	</a:t>
            </a:r>
            <a:endParaRPr kumimoji="0" lang="en-US" altLang="ko-KR" sz="1400" dirty="0" smtClean="0">
              <a:solidFill>
                <a:prstClr val="black"/>
              </a:solidFill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r>
              <a:rPr kumimoji="0" lang="en-US" altLang="ko-KR" sz="1400" dirty="0">
                <a:solidFill>
                  <a:prstClr val="black"/>
                </a:solidFill>
              </a:rPr>
              <a:t>	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해당 업체에 취업한 수료생의 목록을 확인할 수 있습니다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5025" y="1052736"/>
            <a:ext cx="7026521" cy="4162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752"/>
            <a:ext cx="2105025" cy="172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모서리가 둥근 직사각형 12"/>
          <p:cNvSpPr/>
          <p:nvPr/>
        </p:nvSpPr>
        <p:spPr>
          <a:xfrm>
            <a:off x="98215" y="5295913"/>
            <a:ext cx="214314" cy="142876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50" dirty="0" smtClean="0"/>
              <a:t>1</a:t>
            </a:r>
            <a:endParaRPr lang="ko-KR" altLang="en-US" sz="1050" dirty="0" smtClean="0"/>
          </a:p>
        </p:txBody>
      </p:sp>
      <p:sp>
        <p:nvSpPr>
          <p:cNvPr id="14" name="모서리가 둥근 직사각형 13"/>
          <p:cNvSpPr/>
          <p:nvPr/>
        </p:nvSpPr>
        <p:spPr>
          <a:xfrm>
            <a:off x="98215" y="5795739"/>
            <a:ext cx="214314" cy="142876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50" dirty="0" smtClean="0"/>
              <a:t>2</a:t>
            </a:r>
            <a:endParaRPr lang="ko-KR" altLang="en-US" sz="1050" dirty="0" smtClean="0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5288" y="5271864"/>
            <a:ext cx="534987" cy="24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747686" y="13467"/>
            <a:ext cx="7967718" cy="499950"/>
          </a:xfrm>
        </p:spPr>
        <p:txBody>
          <a:bodyPr/>
          <a:lstStyle/>
          <a:p>
            <a:r>
              <a:rPr smtClean="0"/>
              <a:t>문자 </a:t>
            </a:r>
            <a:r>
              <a:rPr lang="en-US" dirty="0" smtClean="0"/>
              <a:t>- </a:t>
            </a:r>
            <a:r>
              <a:rPr smtClean="0"/>
              <a:t>문자보내기</a:t>
            </a:r>
            <a:endParaRPr lang="en-US" altLang="ko-KR" dirty="0"/>
          </a:p>
        </p:txBody>
      </p:sp>
      <p:sp>
        <p:nvSpPr>
          <p:cNvPr id="30" name="직사각형 29"/>
          <p:cNvSpPr/>
          <p:nvPr/>
        </p:nvSpPr>
        <p:spPr>
          <a:xfrm>
            <a:off x="0" y="5214950"/>
            <a:ext cx="9144000" cy="1627190"/>
          </a:xfrm>
          <a:prstGeom prst="rect">
            <a:avLst/>
          </a:prstGeom>
          <a:solidFill>
            <a:schemeClr val="accent1">
              <a:alpha val="14000"/>
            </a:schemeClr>
          </a:solidFill>
          <a:ln w="1905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773" tIns="38387" rIns="76773" bIns="38387" rtlCol="0" anchor="t"/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r>
              <a:rPr kumimoji="0" lang="en-US" altLang="ko-KR" sz="1400" dirty="0" smtClean="0">
                <a:solidFill>
                  <a:prstClr val="black"/>
                </a:solidFill>
              </a:rPr>
              <a:t>	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문자를 보낼 대상을 검색합니다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.	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r>
              <a:rPr kumimoji="0" lang="en-US" altLang="ko-KR" sz="1400" dirty="0" smtClean="0">
                <a:solidFill>
                  <a:prstClr val="black"/>
                </a:solidFill>
              </a:rPr>
              <a:t>	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선택한 과정에 해당하는 훈련생의 연락처가 나타납니다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. 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체크한 뒤 연락처 담기 버튼을 클릭합니다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. 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r>
              <a:rPr kumimoji="0" lang="en-US" altLang="ko-KR" sz="1400" dirty="0" smtClean="0">
                <a:solidFill>
                  <a:prstClr val="black"/>
                </a:solidFill>
              </a:rPr>
              <a:t>	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보낼 연락처에 체크된 훈련생들이 추가됩니다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.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r>
              <a:rPr kumimoji="0" lang="en-US" altLang="ko-KR" sz="1400" dirty="0" smtClean="0">
                <a:solidFill>
                  <a:prstClr val="black"/>
                </a:solidFill>
              </a:rPr>
              <a:t>	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보낼 문자의 내용을 입력합니다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. “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문자전송하기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”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버튼을 클릭하여 문자 발송을 완료합니다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.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r>
              <a:rPr kumimoji="0" lang="en-US" altLang="ko-KR" sz="1400" dirty="0" smtClean="0">
                <a:solidFill>
                  <a:prstClr val="black"/>
                </a:solidFill>
              </a:rPr>
              <a:t>	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단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, 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문자는 부가 서비스 신청을 통해 문자 발송 금액을 구입하셔야 합니다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.</a:t>
            </a:r>
          </a:p>
        </p:txBody>
      </p:sp>
      <p:grpSp>
        <p:nvGrpSpPr>
          <p:cNvPr id="35" name="그룹 34"/>
          <p:cNvGrpSpPr/>
          <p:nvPr/>
        </p:nvGrpSpPr>
        <p:grpSpPr>
          <a:xfrm>
            <a:off x="98215" y="590550"/>
            <a:ext cx="8794960" cy="5605480"/>
            <a:chOff x="98215" y="590550"/>
            <a:chExt cx="8794960" cy="5605480"/>
          </a:xfrm>
        </p:grpSpPr>
        <p:sp>
          <p:nvSpPr>
            <p:cNvPr id="56" name="모서리가 둥근 직사각형 55"/>
            <p:cNvSpPr/>
            <p:nvPr/>
          </p:nvSpPr>
          <p:spPr>
            <a:xfrm>
              <a:off x="98215" y="5295913"/>
              <a:ext cx="214314" cy="142876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 smtClean="0"/>
                <a:t>1</a:t>
              </a:r>
              <a:endParaRPr lang="ko-KR" altLang="en-US" sz="1050" dirty="0" smtClean="0"/>
            </a:p>
          </p:txBody>
        </p:sp>
        <p:sp>
          <p:nvSpPr>
            <p:cNvPr id="31" name="모서리가 둥근 직사각형 30"/>
            <p:cNvSpPr/>
            <p:nvPr/>
          </p:nvSpPr>
          <p:spPr>
            <a:xfrm>
              <a:off x="99981" y="5538802"/>
              <a:ext cx="214314" cy="142876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 smtClean="0"/>
                <a:t>2</a:t>
              </a:r>
              <a:endParaRPr lang="ko-KR" altLang="en-US" sz="1050" dirty="0" smtClean="0"/>
            </a:p>
          </p:txBody>
        </p:sp>
        <p:pic>
          <p:nvPicPr>
            <p:cNvPr id="11266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04775" y="590550"/>
              <a:ext cx="1276350" cy="1009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4" name="직사각형 33"/>
            <p:cNvSpPr/>
            <p:nvPr/>
          </p:nvSpPr>
          <p:spPr>
            <a:xfrm>
              <a:off x="314325" y="1033446"/>
              <a:ext cx="676250" cy="204789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38" name="그룹 37"/>
            <p:cNvGrpSpPr/>
            <p:nvPr/>
          </p:nvGrpSpPr>
          <p:grpSpPr>
            <a:xfrm>
              <a:off x="1443392" y="663726"/>
              <a:ext cx="7449783" cy="4421037"/>
              <a:chOff x="1443392" y="663726"/>
              <a:chExt cx="7449783" cy="4421037"/>
            </a:xfrm>
          </p:grpSpPr>
          <p:pic>
            <p:nvPicPr>
              <p:cNvPr id="11269" name="Picture 5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1443392" y="663726"/>
                <a:ext cx="7449783" cy="44210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11270" name="Picture 6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1576391" y="4729164"/>
                <a:ext cx="1995477" cy="26336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</p:grpSp>
        <p:sp>
          <p:nvSpPr>
            <p:cNvPr id="40" name="직사각형 39"/>
            <p:cNvSpPr/>
            <p:nvPr/>
          </p:nvSpPr>
          <p:spPr>
            <a:xfrm>
              <a:off x="1428727" y="662780"/>
              <a:ext cx="7464447" cy="126602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1" name="모서리가 둥근 사각형 설명선 40"/>
            <p:cNvSpPr/>
            <p:nvPr/>
          </p:nvSpPr>
          <p:spPr>
            <a:xfrm>
              <a:off x="1571604" y="928670"/>
              <a:ext cx="230655" cy="178949"/>
            </a:xfrm>
            <a:prstGeom prst="wedgeRoundRectCallout">
              <a:avLst>
                <a:gd name="adj1" fmla="val -6389"/>
                <a:gd name="adj2" fmla="val -131363"/>
                <a:gd name="adj3" fmla="val 16667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 smtClean="0"/>
                <a:t>1</a:t>
              </a:r>
              <a:endParaRPr lang="ko-KR" altLang="en-US" dirty="0"/>
            </a:p>
          </p:txBody>
        </p:sp>
        <p:sp>
          <p:nvSpPr>
            <p:cNvPr id="42" name="직사각형 41"/>
            <p:cNvSpPr/>
            <p:nvPr/>
          </p:nvSpPr>
          <p:spPr>
            <a:xfrm>
              <a:off x="1490683" y="2166932"/>
              <a:ext cx="2214541" cy="291783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3" name="모서리가 둥근 직사각형 42"/>
            <p:cNvSpPr/>
            <p:nvPr/>
          </p:nvSpPr>
          <p:spPr>
            <a:xfrm>
              <a:off x="104744" y="5795979"/>
              <a:ext cx="214314" cy="142876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 smtClean="0"/>
                <a:t>3</a:t>
              </a:r>
              <a:endParaRPr lang="ko-KR" altLang="en-US" sz="1050" dirty="0" smtClean="0"/>
            </a:p>
          </p:txBody>
        </p:sp>
        <p:sp>
          <p:nvSpPr>
            <p:cNvPr id="44" name="직사각형 43"/>
            <p:cNvSpPr/>
            <p:nvPr/>
          </p:nvSpPr>
          <p:spPr>
            <a:xfrm>
              <a:off x="5805508" y="3895714"/>
              <a:ext cx="1909763" cy="67629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6" name="모서리가 둥근 직사각형 45"/>
            <p:cNvSpPr/>
            <p:nvPr/>
          </p:nvSpPr>
          <p:spPr>
            <a:xfrm>
              <a:off x="99981" y="6053154"/>
              <a:ext cx="214314" cy="142876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 smtClean="0"/>
                <a:t>4</a:t>
              </a:r>
              <a:endParaRPr lang="ko-KR" altLang="en-US" sz="1050" dirty="0" smtClean="0"/>
            </a:p>
          </p:txBody>
        </p:sp>
        <p:sp>
          <p:nvSpPr>
            <p:cNvPr id="47" name="직사각형 46"/>
            <p:cNvSpPr/>
            <p:nvPr/>
          </p:nvSpPr>
          <p:spPr>
            <a:xfrm>
              <a:off x="4229122" y="3548052"/>
              <a:ext cx="1200134" cy="116683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8" name="모서리가 둥근 사각형 설명선 47"/>
            <p:cNvSpPr/>
            <p:nvPr/>
          </p:nvSpPr>
          <p:spPr>
            <a:xfrm>
              <a:off x="1071538" y="3286124"/>
              <a:ext cx="251365" cy="214314"/>
            </a:xfrm>
            <a:prstGeom prst="wedgeRoundRectCallout">
              <a:avLst>
                <a:gd name="adj1" fmla="val 103612"/>
                <a:gd name="adj2" fmla="val -8609"/>
                <a:gd name="adj3" fmla="val 16667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 smtClean="0"/>
                <a:t>2</a:t>
              </a:r>
              <a:endParaRPr lang="ko-KR" altLang="en-US" dirty="0"/>
            </a:p>
          </p:txBody>
        </p:sp>
        <p:sp>
          <p:nvSpPr>
            <p:cNvPr id="49" name="모서리가 둥근 사각형 설명선 48"/>
            <p:cNvSpPr/>
            <p:nvPr/>
          </p:nvSpPr>
          <p:spPr>
            <a:xfrm>
              <a:off x="6715140" y="3429000"/>
              <a:ext cx="233948" cy="245879"/>
            </a:xfrm>
            <a:prstGeom prst="wedgeRoundRectCallout">
              <a:avLst>
                <a:gd name="adj1" fmla="val -6783"/>
                <a:gd name="adj2" fmla="val 108964"/>
                <a:gd name="adj3" fmla="val 16667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 smtClean="0"/>
                <a:t>3</a:t>
              </a:r>
              <a:endParaRPr lang="ko-KR" altLang="en-US" dirty="0"/>
            </a:p>
          </p:txBody>
        </p:sp>
        <p:sp>
          <p:nvSpPr>
            <p:cNvPr id="50" name="모서리가 둥근 사각형 설명선 49"/>
            <p:cNvSpPr/>
            <p:nvPr/>
          </p:nvSpPr>
          <p:spPr>
            <a:xfrm>
              <a:off x="3857620" y="3929066"/>
              <a:ext cx="251365" cy="214314"/>
            </a:xfrm>
            <a:prstGeom prst="wedgeRoundRectCallout">
              <a:avLst>
                <a:gd name="adj1" fmla="val 103612"/>
                <a:gd name="adj2" fmla="val -8609"/>
                <a:gd name="adj3" fmla="val 16667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 smtClean="0"/>
                <a:t>4</a:t>
              </a:r>
              <a:endParaRPr lang="ko-KR" altLang="en-US" dirty="0"/>
            </a:p>
          </p:txBody>
        </p:sp>
        <p:sp>
          <p:nvSpPr>
            <p:cNvPr id="51" name="모서리가 둥근 사각형 설명선 50"/>
            <p:cNvSpPr/>
            <p:nvPr/>
          </p:nvSpPr>
          <p:spPr>
            <a:xfrm>
              <a:off x="7748585" y="4543424"/>
              <a:ext cx="233948" cy="245879"/>
            </a:xfrm>
            <a:prstGeom prst="wedgeRoundRectCallout">
              <a:avLst>
                <a:gd name="adj1" fmla="val -6783"/>
                <a:gd name="adj2" fmla="val 108964"/>
                <a:gd name="adj3" fmla="val 16667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 smtClean="0"/>
                <a:t>5</a:t>
              </a:r>
              <a:endParaRPr lang="ko-KR" altLang="en-US" dirty="0"/>
            </a:p>
          </p:txBody>
        </p:sp>
      </p:grpSp>
      <p:sp>
        <p:nvSpPr>
          <p:cNvPr id="52" name="모서리가 둥근 직사각형 51"/>
          <p:cNvSpPr/>
          <p:nvPr/>
        </p:nvSpPr>
        <p:spPr>
          <a:xfrm>
            <a:off x="104744" y="6315095"/>
            <a:ext cx="214314" cy="142876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50" dirty="0" smtClean="0"/>
              <a:t>5</a:t>
            </a:r>
            <a:endParaRPr lang="ko-KR" altLang="en-US" sz="105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0" y="-24"/>
            <a:ext cx="9144000" cy="6953250"/>
          </a:xfrm>
          <a:prstGeom prst="rect">
            <a:avLst/>
          </a:prstGeom>
          <a:solidFill>
            <a:schemeClr val="bg1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773" tIns="38387" rIns="76773" bIns="38387" rtlCol="0" anchor="ctr"/>
          <a:lstStyle/>
          <a:p>
            <a:pPr algn="ctr"/>
            <a:endParaRPr lang="ko-KR" altLang="en-US"/>
          </a:p>
        </p:txBody>
      </p:sp>
      <p:sp>
        <p:nvSpPr>
          <p:cNvPr id="2" name="제목 1"/>
          <p:cNvSpPr>
            <a:spLocks noGrp="1"/>
          </p:cNvSpPr>
          <p:nvPr>
            <p:ph type="ctrTitle" idx="4294967295"/>
          </p:nvPr>
        </p:nvSpPr>
        <p:spPr>
          <a:xfrm>
            <a:off x="700115" y="-355600"/>
            <a:ext cx="7772400" cy="1470025"/>
          </a:xfrm>
        </p:spPr>
        <p:txBody>
          <a:bodyPr>
            <a:noAutofit/>
          </a:bodyPr>
          <a:lstStyle/>
          <a:p>
            <a:r>
              <a:rPr lang="ko-KR" altLang="en-US" sz="4800" dirty="0" smtClean="0">
                <a:ea typeface="HY헤드라인M" pitchFamily="18" charset="-127"/>
              </a:rPr>
              <a:t>목 차</a:t>
            </a:r>
            <a:r>
              <a:rPr lang="ko-KR" altLang="en-US" sz="4600" dirty="0" smtClean="0"/>
              <a:t> </a:t>
            </a:r>
            <a:endParaRPr lang="ko-KR" altLang="en-US" sz="4600" dirty="0"/>
          </a:p>
        </p:txBody>
      </p:sp>
      <p:sp>
        <p:nvSpPr>
          <p:cNvPr id="14" name="TextBox 13"/>
          <p:cNvSpPr txBox="1"/>
          <p:nvPr/>
        </p:nvSpPr>
        <p:spPr>
          <a:xfrm>
            <a:off x="4660118" y="892769"/>
            <a:ext cx="4394009" cy="1924183"/>
          </a:xfrm>
          <a:prstGeom prst="rect">
            <a:avLst/>
          </a:prstGeom>
          <a:noFill/>
        </p:spPr>
        <p:txBody>
          <a:bodyPr wrap="square" lIns="76773" tIns="38387" rIns="76773" bIns="38387" rtlCol="0">
            <a:spAutoFit/>
          </a:bodyPr>
          <a:lstStyle/>
          <a:p>
            <a:pPr>
              <a:buNone/>
              <a:defRPr lang="ko-KR" altLang="en-US"/>
            </a:pPr>
            <a:endParaRPr lang="en-US" altLang="ko-KR" sz="1700" dirty="0" smtClean="0">
              <a:solidFill>
                <a:schemeClr val="bg1">
                  <a:lumMod val="30000"/>
                </a:schemeClr>
              </a:solidFill>
              <a:latin typeface="맑은 고딕"/>
              <a:ea typeface="맑은 고딕"/>
              <a:cs typeface="맑은 고딕"/>
            </a:endParaRPr>
          </a:p>
          <a:p>
            <a:pPr>
              <a:buNone/>
              <a:defRPr lang="ko-KR" altLang="en-US"/>
            </a:pPr>
            <a:endParaRPr lang="en-US" altLang="ko-KR" sz="1700" dirty="0" smtClean="0">
              <a:solidFill>
                <a:schemeClr val="bg1">
                  <a:lumMod val="30000"/>
                </a:schemeClr>
              </a:solidFill>
              <a:latin typeface="맑은 고딕"/>
              <a:ea typeface="맑은 고딕"/>
              <a:cs typeface="맑은 고딕"/>
            </a:endParaRPr>
          </a:p>
          <a:p>
            <a:pPr>
              <a:buNone/>
              <a:defRPr lang="ko-KR" altLang="en-US"/>
            </a:pPr>
            <a:endParaRPr lang="en-US" altLang="ko-KR" sz="1700" dirty="0" smtClean="0">
              <a:solidFill>
                <a:schemeClr val="bg1">
                  <a:lumMod val="30000"/>
                </a:schemeClr>
              </a:solidFill>
              <a:latin typeface="맑은 고딕"/>
              <a:ea typeface="맑은 고딕"/>
              <a:cs typeface="맑은 고딕"/>
            </a:endParaRPr>
          </a:p>
          <a:p>
            <a:pPr>
              <a:buNone/>
              <a:defRPr lang="ko-KR" altLang="en-US"/>
            </a:pPr>
            <a:endParaRPr lang="en-US" altLang="ko-KR" sz="1700" dirty="0" smtClean="0">
              <a:solidFill>
                <a:schemeClr val="bg1">
                  <a:lumMod val="30000"/>
                </a:schemeClr>
              </a:solidFill>
              <a:latin typeface="맑은 고딕"/>
              <a:ea typeface="맑은 고딕"/>
              <a:cs typeface="맑은 고딕"/>
            </a:endParaRPr>
          </a:p>
          <a:p>
            <a:pPr>
              <a:buNone/>
              <a:defRPr lang="ko-KR" altLang="en-US"/>
            </a:pPr>
            <a:endParaRPr lang="en-US" altLang="ko-KR" sz="1700" dirty="0" smtClean="0">
              <a:solidFill>
                <a:schemeClr val="bg1">
                  <a:lumMod val="30000"/>
                </a:schemeClr>
              </a:solidFill>
              <a:latin typeface="맑은 고딕"/>
              <a:ea typeface="맑은 고딕"/>
              <a:cs typeface="맑은 고딕"/>
            </a:endParaRPr>
          </a:p>
          <a:p>
            <a:pPr>
              <a:buNone/>
              <a:defRPr lang="ko-KR" altLang="en-US"/>
            </a:pPr>
            <a:endParaRPr lang="ko-KR" altLang="en-US" sz="1700" dirty="0" smtClean="0">
              <a:solidFill>
                <a:schemeClr val="bg1">
                  <a:lumMod val="30000"/>
                </a:schemeClr>
              </a:solidFill>
              <a:latin typeface="맑은 고딕"/>
              <a:ea typeface="맑은 고딕"/>
              <a:cs typeface="맑은 고딕"/>
            </a:endParaRPr>
          </a:p>
          <a:p>
            <a:endParaRPr lang="ko-KR" altLang="en-US" dirty="0"/>
          </a:p>
        </p:txBody>
      </p:sp>
      <p:grpSp>
        <p:nvGrpSpPr>
          <p:cNvPr id="4" name="그룹 17"/>
          <p:cNvGrpSpPr/>
          <p:nvPr/>
        </p:nvGrpSpPr>
        <p:grpSpPr>
          <a:xfrm>
            <a:off x="1" y="821349"/>
            <a:ext cx="9161235" cy="5775422"/>
            <a:chOff x="0" y="929464"/>
            <a:chExt cx="12213389" cy="5429288"/>
          </a:xfrm>
        </p:grpSpPr>
        <p:cxnSp>
          <p:nvCxnSpPr>
            <p:cNvPr id="8" name="직선 연결선 7"/>
            <p:cNvCxnSpPr/>
            <p:nvPr/>
          </p:nvCxnSpPr>
          <p:spPr>
            <a:xfrm>
              <a:off x="0" y="929464"/>
              <a:ext cx="12190413" cy="1588"/>
            </a:xfrm>
            <a:prstGeom prst="line">
              <a:avLst/>
            </a:prstGeom>
            <a:ln w="317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직선 연결선 8"/>
            <p:cNvCxnSpPr/>
            <p:nvPr/>
          </p:nvCxnSpPr>
          <p:spPr>
            <a:xfrm rot="16200000" flipH="1">
              <a:off x="3380563" y="3644107"/>
              <a:ext cx="5429288" cy="2"/>
            </a:xfrm>
            <a:prstGeom prst="line">
              <a:avLst/>
            </a:prstGeom>
            <a:ln w="317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직선 연결선 16"/>
            <p:cNvCxnSpPr/>
            <p:nvPr/>
          </p:nvCxnSpPr>
          <p:spPr>
            <a:xfrm>
              <a:off x="22976" y="6338114"/>
              <a:ext cx="12190413" cy="1588"/>
            </a:xfrm>
            <a:prstGeom prst="line">
              <a:avLst/>
            </a:prstGeom>
            <a:ln w="317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13" name="표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9941814"/>
              </p:ext>
            </p:extLst>
          </p:nvPr>
        </p:nvGraphicFramePr>
        <p:xfrm>
          <a:off x="4628123" y="844555"/>
          <a:ext cx="4411134" cy="49978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105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06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0523">
                <a:tc>
                  <a:txBody>
                    <a:bodyPr/>
                    <a:lstStyle/>
                    <a:p>
                      <a:pPr marL="0" marR="0" lvl="0" indent="0" algn="l" defTabSz="768004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7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맑은 고딕"/>
                        </a:rPr>
                        <a:t>5</a:t>
                      </a:r>
                      <a:r>
                        <a:rPr kumimoji="1" lang="ko-KR" altLang="en-US" sz="17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맑은 고딕"/>
                        </a:rPr>
                        <a:t>. 학 생 </a:t>
                      </a:r>
                      <a:r>
                        <a:rPr kumimoji="1" lang="en-US" altLang="ko-KR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맑은 고딕"/>
                        </a:rPr>
                        <a:t>· · · · · · · · · · · · · · · · · · · · · · · ·  </a:t>
                      </a:r>
                      <a:endParaRPr kumimoji="1" lang="ko-KR" altLang="en-US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맑은 고딕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400" b="1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p. 43</a:t>
                      </a:r>
                      <a:endParaRPr lang="ko-KR" alt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43200" marR="432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0523">
                <a:tc>
                  <a:txBody>
                    <a:bodyPr/>
                    <a:lstStyle/>
                    <a:p>
                      <a:pPr algn="l" latinLnBrk="1"/>
                      <a:r>
                        <a:rPr kumimoji="1" lang="en-US" altLang="ko-KR" sz="150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      </a:t>
                      </a:r>
                      <a:r>
                        <a:rPr kumimoji="1" lang="ko-KR" altLang="en-US" sz="150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학생 </a:t>
                      </a:r>
                      <a:r>
                        <a:rPr kumimoji="1" lang="ko-KR" altLang="en-US" sz="1500" kern="1200" noProof="0" dirty="0" err="1" smtClean="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메인화면</a:t>
                      </a:r>
                      <a:r>
                        <a:rPr kumimoji="1" lang="ko-KR" altLang="en-US" sz="150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 </a:t>
                      </a:r>
                      <a:r>
                        <a:rPr kumimoji="1" lang="en-US" altLang="ko-KR" sz="150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· · · · · · · · · · · · · · · · </a:t>
                      </a:r>
                      <a:endParaRPr kumimoji="1" lang="ko-KR" altLang="en-US" sz="1500" kern="1200" noProof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맑은 고딕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4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p. 44</a:t>
                      </a:r>
                      <a:endParaRPr lang="ko-KR" altLang="en-US" dirty="0">
                        <a:solidFill>
                          <a:schemeClr val="tx1"/>
                        </a:solidFill>
                      </a:endParaRPr>
                    </a:p>
                  </a:txBody>
                  <a:tcPr marL="43200" marR="432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0523">
                <a:tc>
                  <a:txBody>
                    <a:bodyPr/>
                    <a:lstStyle/>
                    <a:p>
                      <a:pPr algn="l" latinLnBrk="1"/>
                      <a:r>
                        <a:rPr kumimoji="1" lang="en-US" altLang="ko-KR" sz="1500" kern="1200" noProof="0" dirty="0" smtClean="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      </a:t>
                      </a:r>
                      <a:r>
                        <a:rPr kumimoji="1" lang="ko-KR" altLang="en-US" sz="1500" kern="1200" noProof="0" dirty="0" smtClean="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훈련</a:t>
                      </a:r>
                      <a:r>
                        <a:rPr kumimoji="1" lang="en-US" altLang="ko-KR" sz="1500" kern="1200" noProof="0" dirty="0" smtClean="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·</a:t>
                      </a:r>
                      <a:r>
                        <a:rPr kumimoji="1" lang="ko-KR" altLang="en-US" sz="1500" kern="1200" noProof="0" dirty="0" smtClean="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수료</a:t>
                      </a:r>
                      <a:r>
                        <a:rPr kumimoji="1" lang="en-US" altLang="ko-KR" sz="1500" kern="1200" noProof="0" dirty="0" smtClean="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·</a:t>
                      </a:r>
                      <a:r>
                        <a:rPr kumimoji="1" lang="ko-KR" altLang="en-US" sz="1500" kern="1200" noProof="0" dirty="0" err="1" smtClean="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탈락생</a:t>
                      </a:r>
                      <a:r>
                        <a:rPr kumimoji="1" lang="ko-KR" altLang="en-US" sz="1500" kern="1200" noProof="0" dirty="0" smtClean="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 </a:t>
                      </a:r>
                      <a:r>
                        <a:rPr kumimoji="1" lang="en-US" altLang="ko-KR" sz="1500" kern="1200" noProof="0" dirty="0" smtClean="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– </a:t>
                      </a:r>
                      <a:r>
                        <a:rPr kumimoji="1" lang="ko-KR" altLang="en-US" sz="1500" kern="1200" noProof="0" dirty="0" smtClean="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훈련생</a:t>
                      </a:r>
                      <a:r>
                        <a:rPr kumimoji="1" lang="en-US" altLang="ko-KR" sz="1500" kern="1200" noProof="0" dirty="0" smtClean="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(1/5)</a:t>
                      </a:r>
                      <a:r>
                        <a:rPr kumimoji="1" lang="ko-KR" altLang="en-US" sz="1500" kern="1200" baseline="0" noProof="0" dirty="0" smtClean="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 </a:t>
                      </a:r>
                      <a:r>
                        <a:rPr kumimoji="1" lang="en-US" altLang="ko-KR" sz="150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· · ·</a:t>
                      </a:r>
                      <a:endParaRPr kumimoji="1" lang="ko-KR" altLang="en-US" sz="1500" kern="1200" noProof="0" dirty="0" smtClean="0">
                        <a:solidFill>
                          <a:schemeClr val="tx1"/>
                        </a:solidFill>
                        <a:latin typeface="맑은 고딕"/>
                        <a:ea typeface="맑은 고딕"/>
                        <a:cs typeface="맑은 고딕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4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p. 45</a:t>
                      </a:r>
                      <a:endParaRPr lang="ko-KR" altLang="en-US" dirty="0">
                        <a:solidFill>
                          <a:schemeClr val="tx1"/>
                        </a:solidFill>
                      </a:endParaRPr>
                    </a:p>
                  </a:txBody>
                  <a:tcPr marL="43200" marR="432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0523">
                <a:tc>
                  <a:txBody>
                    <a:bodyPr/>
                    <a:lstStyle/>
                    <a:p>
                      <a:pPr algn="l" latinLnBrk="1"/>
                      <a:r>
                        <a:rPr kumimoji="1" lang="en-US" altLang="ko-KR" sz="1500" kern="1200" noProof="0" dirty="0" smtClean="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      </a:t>
                      </a:r>
                      <a:r>
                        <a:rPr kumimoji="1" lang="ko-KR" altLang="en-US" sz="1500" kern="1200" noProof="0" dirty="0" smtClean="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훈련</a:t>
                      </a:r>
                      <a:r>
                        <a:rPr kumimoji="1" lang="en-US" altLang="ko-KR" sz="1500" kern="1200" noProof="0" dirty="0" smtClean="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·</a:t>
                      </a:r>
                      <a:r>
                        <a:rPr kumimoji="1" lang="ko-KR" altLang="en-US" sz="1500" kern="1200" noProof="0" dirty="0" smtClean="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수료</a:t>
                      </a:r>
                      <a:r>
                        <a:rPr kumimoji="1" lang="en-US" altLang="ko-KR" sz="1500" kern="1200" noProof="0" dirty="0" smtClean="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·</a:t>
                      </a:r>
                      <a:r>
                        <a:rPr kumimoji="1" lang="ko-KR" altLang="en-US" sz="1500" kern="1200" noProof="0" dirty="0" err="1" smtClean="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탈락생</a:t>
                      </a:r>
                      <a:r>
                        <a:rPr kumimoji="1" lang="ko-KR" altLang="en-US" sz="1500" kern="1200" noProof="0" dirty="0" smtClean="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 </a:t>
                      </a:r>
                      <a:r>
                        <a:rPr kumimoji="1" lang="en-US" altLang="ko-KR" sz="1500" kern="1200" noProof="0" dirty="0" smtClean="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– </a:t>
                      </a:r>
                      <a:r>
                        <a:rPr kumimoji="1" lang="ko-KR" altLang="en-US" sz="1500" kern="1200" noProof="0" dirty="0" smtClean="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훈련생</a:t>
                      </a:r>
                      <a:r>
                        <a:rPr kumimoji="1" lang="en-US" altLang="ko-KR" sz="1500" kern="1200" noProof="0" dirty="0" smtClean="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(2/5) </a:t>
                      </a:r>
                      <a:r>
                        <a:rPr kumimoji="1" lang="en-US" altLang="ko-KR" sz="150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· · ·</a:t>
                      </a:r>
                      <a:r>
                        <a:rPr kumimoji="1" lang="ko-KR" altLang="en-US" sz="1500" kern="1200" noProof="0" dirty="0" smtClean="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 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4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p. 46</a:t>
                      </a:r>
                    </a:p>
                  </a:txBody>
                  <a:tcPr marL="43200" marR="432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0523">
                <a:tc>
                  <a:txBody>
                    <a:bodyPr/>
                    <a:lstStyle/>
                    <a:p>
                      <a:pPr algn="l" latinLnBrk="1"/>
                      <a:r>
                        <a:rPr kumimoji="1" lang="en-US" altLang="ko-KR" sz="1500" kern="1200" noProof="0" dirty="0" smtClean="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      </a:t>
                      </a:r>
                      <a:r>
                        <a:rPr kumimoji="1" lang="ko-KR" altLang="en-US" sz="1500" kern="1200" noProof="0" dirty="0" smtClean="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훈련</a:t>
                      </a:r>
                      <a:r>
                        <a:rPr kumimoji="1" lang="en-US" altLang="ko-KR" sz="1500" kern="1200" noProof="0" dirty="0" smtClean="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·</a:t>
                      </a:r>
                      <a:r>
                        <a:rPr kumimoji="1" lang="ko-KR" altLang="en-US" sz="1500" kern="1200" noProof="0" dirty="0" smtClean="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수료</a:t>
                      </a:r>
                      <a:r>
                        <a:rPr kumimoji="1" lang="en-US" altLang="ko-KR" sz="1500" kern="1200" noProof="0" dirty="0" smtClean="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·</a:t>
                      </a:r>
                      <a:r>
                        <a:rPr kumimoji="1" lang="ko-KR" altLang="en-US" sz="1500" kern="1200" noProof="0" dirty="0" err="1" smtClean="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탈락생</a:t>
                      </a:r>
                      <a:r>
                        <a:rPr kumimoji="1" lang="ko-KR" altLang="en-US" sz="1500" kern="1200" noProof="0" dirty="0" smtClean="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 </a:t>
                      </a:r>
                      <a:r>
                        <a:rPr kumimoji="1" lang="en-US" altLang="ko-KR" sz="1500" kern="1200" noProof="0" dirty="0" smtClean="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– </a:t>
                      </a:r>
                      <a:r>
                        <a:rPr kumimoji="1" lang="ko-KR" altLang="en-US" sz="1500" kern="1200" noProof="0" dirty="0" smtClean="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훈련생</a:t>
                      </a:r>
                      <a:r>
                        <a:rPr kumimoji="1" lang="en-US" altLang="ko-KR" sz="1500" kern="1200" noProof="0" dirty="0" smtClean="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(3/5) </a:t>
                      </a:r>
                      <a:r>
                        <a:rPr kumimoji="1" lang="en-US" altLang="ko-KR" sz="150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· · ·</a:t>
                      </a:r>
                      <a:r>
                        <a:rPr kumimoji="1" lang="ko-KR" altLang="en-US" sz="1500" kern="1200" noProof="0" dirty="0" smtClean="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 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4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p. 47</a:t>
                      </a:r>
                    </a:p>
                  </a:txBody>
                  <a:tcPr marL="43200" marR="432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0523">
                <a:tc>
                  <a:txBody>
                    <a:bodyPr/>
                    <a:lstStyle/>
                    <a:p>
                      <a:pPr algn="l" latinLnBrk="1"/>
                      <a:r>
                        <a:rPr kumimoji="1" lang="en-US" altLang="ko-KR" sz="1500" kern="1200" noProof="0" dirty="0" smtClean="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      </a:t>
                      </a:r>
                      <a:r>
                        <a:rPr kumimoji="1" lang="ko-KR" altLang="en-US" sz="1500" kern="1200" noProof="0" dirty="0" smtClean="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훈련</a:t>
                      </a:r>
                      <a:r>
                        <a:rPr kumimoji="1" lang="en-US" altLang="ko-KR" sz="1500" kern="1200" noProof="0" dirty="0" smtClean="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·</a:t>
                      </a:r>
                      <a:r>
                        <a:rPr kumimoji="1" lang="ko-KR" altLang="en-US" sz="1500" kern="1200" noProof="0" dirty="0" smtClean="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수료</a:t>
                      </a:r>
                      <a:r>
                        <a:rPr kumimoji="1" lang="en-US" altLang="ko-KR" sz="1500" kern="1200" noProof="0" dirty="0" smtClean="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·</a:t>
                      </a:r>
                      <a:r>
                        <a:rPr kumimoji="1" lang="ko-KR" altLang="en-US" sz="1500" kern="1200" noProof="0" dirty="0" err="1" smtClean="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탈락생</a:t>
                      </a:r>
                      <a:r>
                        <a:rPr kumimoji="1" lang="ko-KR" altLang="en-US" sz="1500" kern="1200" noProof="0" dirty="0" smtClean="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 </a:t>
                      </a:r>
                      <a:r>
                        <a:rPr kumimoji="1" lang="en-US" altLang="ko-KR" sz="1500" kern="1200" noProof="0" dirty="0" smtClean="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– </a:t>
                      </a:r>
                      <a:r>
                        <a:rPr kumimoji="1" lang="ko-KR" altLang="en-US" sz="1500" kern="1200" noProof="0" dirty="0" smtClean="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훈련생</a:t>
                      </a:r>
                      <a:r>
                        <a:rPr kumimoji="1" lang="en-US" altLang="ko-KR" sz="1500" kern="1200" noProof="0" dirty="0" smtClean="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(4/5)</a:t>
                      </a:r>
                      <a:r>
                        <a:rPr kumimoji="1" lang="ko-KR" altLang="en-US" sz="1500" kern="1200" noProof="0" dirty="0" smtClean="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 </a:t>
                      </a:r>
                      <a:r>
                        <a:rPr kumimoji="1" lang="en-US" altLang="ko-KR" sz="150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· · ·</a:t>
                      </a:r>
                      <a:endParaRPr kumimoji="1" lang="ko-KR" altLang="en-US" sz="1500" kern="1200" noProof="0" dirty="0" smtClean="0">
                        <a:solidFill>
                          <a:schemeClr val="tx1"/>
                        </a:solidFill>
                        <a:latin typeface="맑은 고딕"/>
                        <a:ea typeface="맑은 고딕"/>
                        <a:cs typeface="맑은 고딕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4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p. 48</a:t>
                      </a:r>
                    </a:p>
                  </a:txBody>
                  <a:tcPr marL="43200" marR="432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0523">
                <a:tc>
                  <a:txBody>
                    <a:bodyPr/>
                    <a:lstStyle/>
                    <a:p>
                      <a:pPr algn="l" latinLnBrk="1"/>
                      <a:r>
                        <a:rPr kumimoji="1" lang="en-US" altLang="ko-KR" sz="1500" kern="1200" noProof="0" dirty="0" smtClean="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      </a:t>
                      </a:r>
                      <a:r>
                        <a:rPr kumimoji="1" lang="ko-KR" altLang="en-US" sz="1500" kern="1200" noProof="0" dirty="0" smtClean="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훈련</a:t>
                      </a:r>
                      <a:r>
                        <a:rPr kumimoji="1" lang="en-US" altLang="ko-KR" sz="1500" kern="1200" noProof="0" dirty="0" smtClean="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·</a:t>
                      </a:r>
                      <a:r>
                        <a:rPr kumimoji="1" lang="ko-KR" altLang="en-US" sz="1500" kern="1200" noProof="0" dirty="0" smtClean="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수료</a:t>
                      </a:r>
                      <a:r>
                        <a:rPr kumimoji="1" lang="en-US" altLang="ko-KR" sz="1500" kern="1200" noProof="0" dirty="0" smtClean="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·</a:t>
                      </a:r>
                      <a:r>
                        <a:rPr kumimoji="1" lang="ko-KR" altLang="en-US" sz="1500" kern="1200" noProof="0" dirty="0" err="1" smtClean="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탈락생</a:t>
                      </a:r>
                      <a:r>
                        <a:rPr kumimoji="1" lang="ko-KR" altLang="en-US" sz="1500" kern="1200" noProof="0" dirty="0" smtClean="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 </a:t>
                      </a:r>
                      <a:r>
                        <a:rPr kumimoji="1" lang="en-US" altLang="ko-KR" sz="1500" kern="1200" noProof="0" dirty="0" smtClean="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– </a:t>
                      </a:r>
                      <a:r>
                        <a:rPr kumimoji="1" lang="ko-KR" altLang="en-US" sz="1500" kern="1200" noProof="0" dirty="0" smtClean="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훈련생</a:t>
                      </a:r>
                      <a:r>
                        <a:rPr kumimoji="1" lang="en-US" altLang="ko-KR" sz="1500" kern="1200" noProof="0" dirty="0" smtClean="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(5/5)</a:t>
                      </a:r>
                      <a:r>
                        <a:rPr kumimoji="1" lang="ko-KR" altLang="en-US" sz="1500" kern="1200" noProof="0" dirty="0" smtClean="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 </a:t>
                      </a:r>
                      <a:r>
                        <a:rPr kumimoji="1" lang="en-US" altLang="ko-KR" sz="150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· · ·</a:t>
                      </a:r>
                      <a:endParaRPr kumimoji="1" lang="ko-KR" altLang="en-US" sz="1500" kern="1200" noProof="0" dirty="0" smtClean="0">
                        <a:solidFill>
                          <a:schemeClr val="tx1"/>
                        </a:solidFill>
                        <a:latin typeface="맑은 고딕"/>
                        <a:ea typeface="맑은 고딕"/>
                        <a:cs typeface="맑은 고딕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4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p. 49</a:t>
                      </a:r>
                    </a:p>
                  </a:txBody>
                  <a:tcPr marL="43200" marR="432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0523">
                <a:tc>
                  <a:txBody>
                    <a:bodyPr/>
                    <a:lstStyle/>
                    <a:p>
                      <a:pPr algn="l" latinLnBrk="1"/>
                      <a:r>
                        <a:rPr kumimoji="1" lang="en-US" altLang="ko-KR" sz="1500" kern="1200" noProof="0" dirty="0" smtClean="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      </a:t>
                      </a:r>
                      <a:r>
                        <a:rPr kumimoji="1" lang="ko-KR" altLang="en-US" sz="1500" kern="1200" noProof="0" dirty="0" smtClean="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훈련</a:t>
                      </a:r>
                      <a:r>
                        <a:rPr kumimoji="1" lang="en-US" altLang="ko-KR" sz="1500" kern="1200" noProof="0" dirty="0" smtClean="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·</a:t>
                      </a:r>
                      <a:r>
                        <a:rPr kumimoji="1" lang="ko-KR" altLang="en-US" sz="1500" kern="1200" noProof="0" dirty="0" smtClean="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수료</a:t>
                      </a:r>
                      <a:r>
                        <a:rPr kumimoji="1" lang="en-US" altLang="ko-KR" sz="1500" kern="1200" noProof="0" dirty="0" smtClean="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·</a:t>
                      </a:r>
                      <a:r>
                        <a:rPr kumimoji="1" lang="ko-KR" altLang="en-US" sz="1500" kern="1200" noProof="0" dirty="0" err="1" smtClean="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탈락생</a:t>
                      </a:r>
                      <a:r>
                        <a:rPr kumimoji="1" lang="ko-KR" altLang="en-US" sz="1500" kern="1200" noProof="0" dirty="0" smtClean="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 </a:t>
                      </a:r>
                      <a:r>
                        <a:rPr kumimoji="1" lang="en-US" altLang="ko-KR" sz="1500" kern="1200" noProof="0" dirty="0" smtClean="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– </a:t>
                      </a:r>
                      <a:r>
                        <a:rPr kumimoji="1" lang="ko-KR" altLang="en-US" sz="1500" kern="1200" noProof="0" dirty="0" smtClean="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수료생 </a:t>
                      </a:r>
                      <a:r>
                        <a:rPr kumimoji="1" lang="en-US" altLang="ko-KR" sz="150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· · · · · ·</a:t>
                      </a:r>
                      <a:endParaRPr kumimoji="1" lang="ko-KR" altLang="en-US" sz="1500" kern="1200" noProof="0" dirty="0" smtClean="0">
                        <a:solidFill>
                          <a:schemeClr val="tx1"/>
                        </a:solidFill>
                        <a:latin typeface="맑은 고딕"/>
                        <a:ea typeface="맑은 고딕"/>
                        <a:cs typeface="맑은 고딕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4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p. 50</a:t>
                      </a:r>
                    </a:p>
                  </a:txBody>
                  <a:tcPr marL="43200" marR="432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0523">
                <a:tc>
                  <a:txBody>
                    <a:bodyPr/>
                    <a:lstStyle/>
                    <a:p>
                      <a:pPr algn="l" latinLnBrk="1"/>
                      <a:r>
                        <a:rPr kumimoji="1" lang="en-US" altLang="ko-KR" sz="1500" kern="1200" noProof="0" dirty="0" smtClean="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      </a:t>
                      </a:r>
                      <a:r>
                        <a:rPr kumimoji="1" lang="ko-KR" altLang="en-US" sz="1500" kern="1200" noProof="0" dirty="0" smtClean="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훈련</a:t>
                      </a:r>
                      <a:r>
                        <a:rPr kumimoji="1" lang="en-US" altLang="ko-KR" sz="1500" kern="1200" noProof="0" dirty="0" smtClean="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·</a:t>
                      </a:r>
                      <a:r>
                        <a:rPr kumimoji="1" lang="ko-KR" altLang="en-US" sz="1500" kern="1200" noProof="0" dirty="0" smtClean="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수료</a:t>
                      </a:r>
                      <a:r>
                        <a:rPr kumimoji="1" lang="en-US" altLang="ko-KR" sz="1500" kern="1200" noProof="0" dirty="0" smtClean="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·</a:t>
                      </a:r>
                      <a:r>
                        <a:rPr kumimoji="1" lang="ko-KR" altLang="en-US" sz="1500" kern="1200" noProof="0" dirty="0" err="1" smtClean="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탈락생</a:t>
                      </a:r>
                      <a:r>
                        <a:rPr kumimoji="1" lang="ko-KR" altLang="en-US" sz="1500" kern="1200" noProof="0" dirty="0" smtClean="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 </a:t>
                      </a:r>
                      <a:r>
                        <a:rPr kumimoji="1" lang="en-US" altLang="ko-KR" sz="1500" kern="1200" noProof="0" dirty="0" smtClean="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– </a:t>
                      </a:r>
                      <a:r>
                        <a:rPr kumimoji="1" lang="ko-KR" altLang="en-US" sz="1500" kern="1200" noProof="0" dirty="0" smtClean="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중도 </a:t>
                      </a:r>
                      <a:r>
                        <a:rPr kumimoji="1" lang="ko-KR" altLang="en-US" sz="1500" kern="1200" noProof="0" dirty="0" err="1" smtClean="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탈락생</a:t>
                      </a:r>
                      <a:r>
                        <a:rPr kumimoji="1" lang="ko-KR" altLang="en-US" sz="1500" kern="1200" noProof="0" dirty="0" smtClean="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 </a:t>
                      </a:r>
                      <a:r>
                        <a:rPr kumimoji="1" lang="en-US" altLang="ko-KR" sz="150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· · ·</a:t>
                      </a:r>
                      <a:endParaRPr kumimoji="1" lang="ko-KR" altLang="en-US" sz="1500" kern="1200" noProof="0" dirty="0" smtClean="0">
                        <a:solidFill>
                          <a:schemeClr val="tx1"/>
                        </a:solidFill>
                        <a:latin typeface="맑은 고딕"/>
                        <a:ea typeface="맑은 고딕"/>
                        <a:cs typeface="맑은 고딕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4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p. 51</a:t>
                      </a:r>
                    </a:p>
                  </a:txBody>
                  <a:tcPr marL="43200" marR="432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0523">
                <a:tc>
                  <a:txBody>
                    <a:bodyPr/>
                    <a:lstStyle/>
                    <a:p>
                      <a:pPr algn="l" latinLnBrk="1"/>
                      <a:r>
                        <a:rPr kumimoji="1" lang="en-US" altLang="ko-KR" sz="1500" kern="1200" noProof="0" dirty="0" smtClean="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      </a:t>
                      </a:r>
                      <a:r>
                        <a:rPr kumimoji="1" lang="ko-KR" altLang="en-US" sz="1500" kern="1200" noProof="0" dirty="0" smtClean="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학생 </a:t>
                      </a:r>
                      <a:r>
                        <a:rPr kumimoji="1" lang="en-US" altLang="ko-KR" sz="1500" kern="1200" noProof="0" dirty="0" smtClean="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– </a:t>
                      </a:r>
                      <a:r>
                        <a:rPr kumimoji="1" lang="ko-KR" altLang="en-US" sz="1500" kern="1200" noProof="0" dirty="0" smtClean="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학생 로그인 인증</a:t>
                      </a:r>
                      <a:r>
                        <a:rPr kumimoji="1" lang="en-US" altLang="ko-KR" sz="1500" kern="1200" noProof="0" dirty="0" smtClean="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(1/4)</a:t>
                      </a:r>
                      <a:r>
                        <a:rPr kumimoji="1" lang="en-US" altLang="ko-KR" sz="150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 · · · · ·</a:t>
                      </a:r>
                      <a:endParaRPr kumimoji="1" lang="ko-KR" altLang="en-US" sz="1500" kern="1200" noProof="0" dirty="0" smtClean="0">
                        <a:solidFill>
                          <a:schemeClr val="tx1"/>
                        </a:solidFill>
                        <a:latin typeface="맑은 고딕"/>
                        <a:ea typeface="맑은 고딕"/>
                        <a:cs typeface="맑은 고딕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4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p. 52</a:t>
                      </a:r>
                    </a:p>
                  </a:txBody>
                  <a:tcPr marL="43200" marR="432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30523">
                <a:tc>
                  <a:txBody>
                    <a:bodyPr/>
                    <a:lstStyle/>
                    <a:p>
                      <a:pPr algn="l" latinLnBrk="1"/>
                      <a:r>
                        <a:rPr kumimoji="1" lang="en-US" altLang="ko-KR" sz="1500" kern="1200" noProof="0" dirty="0" smtClean="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      </a:t>
                      </a:r>
                      <a:r>
                        <a:rPr kumimoji="1" lang="ko-KR" altLang="en-US" sz="1500" kern="1200" noProof="0" dirty="0" smtClean="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학생 </a:t>
                      </a:r>
                      <a:r>
                        <a:rPr kumimoji="1" lang="en-US" altLang="ko-KR" sz="1500" kern="1200" noProof="0" dirty="0" smtClean="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– </a:t>
                      </a:r>
                      <a:r>
                        <a:rPr kumimoji="1" lang="ko-KR" altLang="en-US" sz="1500" kern="1200" noProof="0" dirty="0" smtClean="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학생 로그인 인증</a:t>
                      </a:r>
                      <a:r>
                        <a:rPr kumimoji="1" lang="en-US" altLang="ko-KR" sz="1500" kern="1200" noProof="0" dirty="0" smtClean="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(2/4)</a:t>
                      </a:r>
                      <a:r>
                        <a:rPr kumimoji="1" lang="en-US" altLang="ko-KR" sz="150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 · · · · ·</a:t>
                      </a:r>
                      <a:endParaRPr kumimoji="1" lang="ko-KR" altLang="en-US" sz="1500" kern="1200" noProof="0" dirty="0" smtClean="0">
                        <a:solidFill>
                          <a:schemeClr val="tx1"/>
                        </a:solidFill>
                        <a:latin typeface="맑은 고딕"/>
                        <a:ea typeface="맑은 고딕"/>
                        <a:cs typeface="맑은 고딕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4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p. 53</a:t>
                      </a:r>
                    </a:p>
                  </a:txBody>
                  <a:tcPr marL="43200" marR="432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30523">
                <a:tc>
                  <a:txBody>
                    <a:bodyPr/>
                    <a:lstStyle/>
                    <a:p>
                      <a:pPr algn="l" latinLnBrk="1"/>
                      <a:r>
                        <a:rPr kumimoji="1" lang="en-US" altLang="ko-KR" sz="1500" kern="1200" noProof="0" dirty="0" smtClean="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      </a:t>
                      </a:r>
                      <a:r>
                        <a:rPr kumimoji="1" lang="ko-KR" altLang="en-US" sz="1500" kern="1200" noProof="0" dirty="0" smtClean="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학생 </a:t>
                      </a:r>
                      <a:r>
                        <a:rPr kumimoji="1" lang="en-US" altLang="ko-KR" sz="1500" kern="1200" noProof="0" dirty="0" smtClean="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– </a:t>
                      </a:r>
                      <a:r>
                        <a:rPr kumimoji="1" lang="ko-KR" altLang="en-US" sz="1500" kern="1200" noProof="0" dirty="0" smtClean="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학생 로그인 인증</a:t>
                      </a:r>
                      <a:r>
                        <a:rPr kumimoji="1" lang="en-US" altLang="ko-KR" sz="1500" kern="1200" noProof="0" dirty="0" smtClean="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(3/4)</a:t>
                      </a:r>
                      <a:r>
                        <a:rPr kumimoji="1" lang="en-US" altLang="ko-KR" sz="150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 · · · · ·</a:t>
                      </a:r>
                      <a:endParaRPr kumimoji="1" lang="ko-KR" altLang="en-US" sz="1500" kern="1200" noProof="0" dirty="0" smtClean="0">
                        <a:solidFill>
                          <a:schemeClr val="tx1"/>
                        </a:solidFill>
                        <a:latin typeface="맑은 고딕"/>
                        <a:ea typeface="맑은 고딕"/>
                        <a:cs typeface="맑은 고딕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4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p. 54</a:t>
                      </a:r>
                    </a:p>
                  </a:txBody>
                  <a:tcPr marL="43200" marR="432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30523">
                <a:tc>
                  <a:txBody>
                    <a:bodyPr/>
                    <a:lstStyle/>
                    <a:p>
                      <a:pPr algn="l" latinLnBrk="1"/>
                      <a:r>
                        <a:rPr kumimoji="1" lang="en-US" altLang="ko-KR" sz="1500" kern="1200" noProof="0" dirty="0" smtClean="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      </a:t>
                      </a:r>
                      <a:r>
                        <a:rPr kumimoji="1" lang="ko-KR" altLang="en-US" sz="1500" kern="1200" noProof="0" dirty="0" smtClean="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학생 </a:t>
                      </a:r>
                      <a:r>
                        <a:rPr kumimoji="1" lang="en-US" altLang="ko-KR" sz="1500" kern="1200" noProof="0" dirty="0" smtClean="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– </a:t>
                      </a:r>
                      <a:r>
                        <a:rPr kumimoji="1" lang="ko-KR" altLang="en-US" sz="1500" kern="1200" noProof="0" dirty="0" smtClean="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학생 로그인 인증</a:t>
                      </a:r>
                      <a:r>
                        <a:rPr kumimoji="1" lang="en-US" altLang="ko-KR" sz="1500" kern="1200" noProof="0" dirty="0" smtClean="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(4/4)</a:t>
                      </a:r>
                      <a:r>
                        <a:rPr kumimoji="1" lang="en-US" altLang="ko-KR" sz="150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 · · · · ·</a:t>
                      </a:r>
                      <a:endParaRPr kumimoji="1" lang="ko-KR" altLang="en-US" sz="1500" kern="1200" noProof="0" dirty="0" smtClean="0">
                        <a:solidFill>
                          <a:schemeClr val="tx1"/>
                        </a:solidFill>
                        <a:latin typeface="맑은 고딕"/>
                        <a:ea typeface="맑은 고딕"/>
                        <a:cs typeface="맑은 고딕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4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p. 55</a:t>
                      </a:r>
                    </a:p>
                  </a:txBody>
                  <a:tcPr marL="43200" marR="432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30523">
                <a:tc>
                  <a:txBody>
                    <a:bodyPr/>
                    <a:lstStyle/>
                    <a:p>
                      <a:pPr marL="0" marR="0" lvl="0" indent="0" algn="l" defTabSz="768004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7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맑은 고딕"/>
                        </a:rPr>
                        <a:t>6</a:t>
                      </a:r>
                      <a:r>
                        <a:rPr kumimoji="1" lang="ko-KR" altLang="en-US" sz="17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맑은 고딕"/>
                        </a:rPr>
                        <a:t>. 훈련생 학사 행정</a:t>
                      </a:r>
                      <a:endParaRPr kumimoji="1" lang="ko-KR" altLang="en-US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맑은 고딕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endParaRPr lang="ko-KR" alt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43200" marR="432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30523">
                <a:tc>
                  <a:txBody>
                    <a:bodyPr/>
                    <a:lstStyle/>
                    <a:p>
                      <a:pPr algn="l" latinLnBrk="1"/>
                      <a:r>
                        <a:rPr kumimoji="1" lang="en-US" altLang="ko-KR" sz="1500" kern="1200" noProof="0" dirty="0" smtClean="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      </a:t>
                      </a:r>
                      <a:r>
                        <a:rPr kumimoji="1" lang="ko-KR" altLang="en-US" sz="1500" kern="1200" noProof="0" dirty="0" smtClean="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학생 로그인 </a:t>
                      </a:r>
                      <a:r>
                        <a:rPr kumimoji="1" lang="en-US" altLang="ko-KR" sz="1500" kern="1200" noProof="0" dirty="0" smtClean="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– </a:t>
                      </a:r>
                      <a:r>
                        <a:rPr kumimoji="1" lang="ko-KR" altLang="en-US" sz="1500" kern="1200" noProof="0" dirty="0" smtClean="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메인 화면</a:t>
                      </a:r>
                      <a:r>
                        <a:rPr kumimoji="1" lang="en-US" altLang="ko-KR" sz="150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 · · · · · · · · ·</a:t>
                      </a:r>
                      <a:endParaRPr kumimoji="1" lang="ko-KR" altLang="en-US" sz="1500" kern="1200" noProof="0" dirty="0" smtClean="0">
                        <a:solidFill>
                          <a:schemeClr val="tx1"/>
                        </a:solidFill>
                        <a:latin typeface="맑은 고딕"/>
                        <a:ea typeface="맑은 고딕"/>
                        <a:cs typeface="맑은 고딕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4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p. 56</a:t>
                      </a:r>
                    </a:p>
                  </a:txBody>
                  <a:tcPr marL="43200" marR="432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graphicFrame>
        <p:nvGraphicFramePr>
          <p:cNvPr id="12" name="표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4580598"/>
              </p:ext>
            </p:extLst>
          </p:nvPr>
        </p:nvGraphicFramePr>
        <p:xfrm>
          <a:off x="104767" y="836741"/>
          <a:ext cx="4411134" cy="46787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105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06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0523">
                <a:tc>
                  <a:txBody>
                    <a:bodyPr/>
                    <a:lstStyle/>
                    <a:p>
                      <a:pPr marL="0" marR="0" lvl="0" indent="0" algn="l" defTabSz="768004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7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맑은 고딕"/>
                        </a:rPr>
                        <a:t>4</a:t>
                      </a:r>
                      <a:r>
                        <a:rPr kumimoji="1" lang="ko-KR" altLang="en-US" sz="17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맑은 고딕"/>
                        </a:rPr>
                        <a:t>. 운 영</a:t>
                      </a:r>
                      <a:endParaRPr kumimoji="1" lang="ko-KR" altLang="en-US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맑은 고딕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endParaRPr lang="ko-KR" alt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43200" marR="4320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2002">
                <a:tc>
                  <a:txBody>
                    <a:bodyPr/>
                    <a:lstStyle/>
                    <a:p>
                      <a:pPr algn="l" latinLnBrk="1"/>
                      <a:r>
                        <a:rPr kumimoji="1" lang="ko-KR" altLang="en-US" sz="150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     훈련 시설 </a:t>
                      </a:r>
                      <a:r>
                        <a:rPr kumimoji="1" lang="en-US" altLang="ko-KR" sz="1500" kern="1200" dirty="0" smtClean="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 · · </a:t>
                      </a:r>
                      <a:r>
                        <a:rPr kumimoji="1" lang="en-US" altLang="ko-KR" sz="15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· · · · · · · · · · · · · · · · · · · ·     </a:t>
                      </a:r>
                      <a:endParaRPr kumimoji="1" lang="ko-KR" altLang="en-US" sz="1500" kern="1200" dirty="0" smtClean="0">
                        <a:solidFill>
                          <a:schemeClr val="tx1"/>
                        </a:solidFill>
                        <a:latin typeface="맑은 고딕"/>
                        <a:ea typeface="맑은 고딕"/>
                        <a:cs typeface="맑은 고딕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4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p. 30</a:t>
                      </a:r>
                      <a:endParaRPr lang="ko-KR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43200" marR="432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0523">
                <a:tc>
                  <a:txBody>
                    <a:bodyPr/>
                    <a:lstStyle/>
                    <a:p>
                      <a:pPr algn="l" latinLnBrk="1"/>
                      <a:r>
                        <a:rPr kumimoji="1" lang="en-US" altLang="ko-KR" sz="150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     </a:t>
                      </a:r>
                      <a:r>
                        <a:rPr kumimoji="1" lang="ko-KR" altLang="en-US" sz="150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일정 </a:t>
                      </a:r>
                      <a:r>
                        <a:rPr kumimoji="1" lang="en-US" altLang="ko-KR" sz="150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– </a:t>
                      </a:r>
                      <a:r>
                        <a:rPr kumimoji="1" lang="ko-KR" altLang="en-US" sz="150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일정 분류 관리</a:t>
                      </a:r>
                      <a:r>
                        <a:rPr kumimoji="1" lang="en-US" altLang="ko-KR" sz="15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 · · · · · · · · · · · · · </a:t>
                      </a:r>
                      <a:endParaRPr kumimoji="1" lang="ko-KR" altLang="en-US" sz="1500" kern="1200" dirty="0" smtClean="0">
                        <a:solidFill>
                          <a:schemeClr val="tx1"/>
                        </a:solidFill>
                        <a:latin typeface="맑은 고딕"/>
                        <a:ea typeface="맑은 고딕"/>
                        <a:cs typeface="맑은 고딕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4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p. 31</a:t>
                      </a:r>
                      <a:endParaRPr lang="ko-KR" altLang="en-US" dirty="0">
                        <a:solidFill>
                          <a:schemeClr val="tx1"/>
                        </a:solidFill>
                      </a:endParaRPr>
                    </a:p>
                  </a:txBody>
                  <a:tcPr marL="43200" marR="432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0523">
                <a:tc>
                  <a:txBody>
                    <a:bodyPr/>
                    <a:lstStyle/>
                    <a:p>
                      <a:pPr algn="l" latinLnBrk="1"/>
                      <a:r>
                        <a:rPr kumimoji="1" lang="en-US" altLang="ko-KR" sz="150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     </a:t>
                      </a:r>
                      <a:r>
                        <a:rPr kumimoji="1" lang="ko-KR" altLang="en-US" sz="150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일정 </a:t>
                      </a:r>
                      <a:r>
                        <a:rPr kumimoji="1" lang="en-US" altLang="ko-KR" sz="150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– </a:t>
                      </a:r>
                      <a:r>
                        <a:rPr kumimoji="1" lang="ko-KR" altLang="en-US" sz="150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일정</a:t>
                      </a:r>
                      <a:r>
                        <a:rPr kumimoji="1" lang="ko-KR" altLang="en-US" sz="1500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 목록</a:t>
                      </a:r>
                      <a:r>
                        <a:rPr kumimoji="1" lang="en-US" altLang="ko-KR" sz="15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 · · · · · · · · · ·</a:t>
                      </a:r>
                      <a:r>
                        <a:rPr kumimoji="1" lang="en-US" altLang="ko-KR" sz="15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 </a:t>
                      </a:r>
                      <a:r>
                        <a:rPr kumimoji="1" lang="en-US" altLang="ko-KR" sz="15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· · · · · · · </a:t>
                      </a:r>
                      <a:endParaRPr kumimoji="1" lang="ko-KR" altLang="en-US" sz="1500" kern="1200" dirty="0" smtClean="0">
                        <a:solidFill>
                          <a:schemeClr val="tx1"/>
                        </a:solidFill>
                        <a:latin typeface="맑은 고딕"/>
                        <a:ea typeface="맑은 고딕"/>
                        <a:cs typeface="맑은 고딕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4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p. 32</a:t>
                      </a:r>
                      <a:endParaRPr lang="ko-KR" altLang="en-US" dirty="0">
                        <a:solidFill>
                          <a:schemeClr val="tx1"/>
                        </a:solidFill>
                      </a:endParaRPr>
                    </a:p>
                  </a:txBody>
                  <a:tcPr marL="43200" marR="432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0523">
                <a:tc>
                  <a:txBody>
                    <a:bodyPr/>
                    <a:lstStyle/>
                    <a:p>
                      <a:pPr algn="l" latinLnBrk="1"/>
                      <a:r>
                        <a:rPr kumimoji="1" lang="en-US" altLang="ko-KR" sz="150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     </a:t>
                      </a:r>
                      <a:r>
                        <a:rPr kumimoji="1" lang="ko-KR" altLang="en-US" sz="150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기초 데이터 등록</a:t>
                      </a:r>
                      <a:r>
                        <a:rPr kumimoji="1" lang="en-US" altLang="ko-KR" sz="150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(1/9)</a:t>
                      </a:r>
                      <a:r>
                        <a:rPr kumimoji="1" lang="en-US" altLang="ko-KR" sz="15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 · · · · · · · · · · · </a:t>
                      </a:r>
                      <a:endParaRPr kumimoji="1" lang="ko-KR" altLang="en-US" sz="1500" kern="1200" dirty="0" smtClean="0">
                        <a:solidFill>
                          <a:schemeClr val="tx1"/>
                        </a:solidFill>
                        <a:latin typeface="맑은 고딕"/>
                        <a:ea typeface="맑은 고딕"/>
                        <a:cs typeface="맑은 고딕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4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p. 33</a:t>
                      </a:r>
                      <a:endParaRPr lang="ko-KR" altLang="en-US" dirty="0">
                        <a:solidFill>
                          <a:schemeClr val="tx1"/>
                        </a:solidFill>
                      </a:endParaRPr>
                    </a:p>
                  </a:txBody>
                  <a:tcPr marL="43200" marR="432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0523">
                <a:tc>
                  <a:txBody>
                    <a:bodyPr/>
                    <a:lstStyle/>
                    <a:p>
                      <a:pPr algn="l" latinLnBrk="1"/>
                      <a:r>
                        <a:rPr kumimoji="1" lang="en-US" altLang="ko-KR" sz="150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     </a:t>
                      </a:r>
                      <a:r>
                        <a:rPr kumimoji="1" lang="ko-KR" altLang="en-US" sz="150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기초 데이터 등록</a:t>
                      </a:r>
                      <a:r>
                        <a:rPr kumimoji="1" lang="en-US" altLang="ko-KR" sz="150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(2/9)</a:t>
                      </a:r>
                      <a:r>
                        <a:rPr kumimoji="1" lang="en-US" altLang="ko-KR" sz="15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 · · · · · · · · · · · </a:t>
                      </a:r>
                      <a:endParaRPr kumimoji="1" lang="ko-KR" altLang="en-US" sz="1500" kern="1200" dirty="0" smtClean="0">
                        <a:solidFill>
                          <a:schemeClr val="tx1"/>
                        </a:solidFill>
                        <a:latin typeface="맑은 고딕"/>
                        <a:ea typeface="맑은 고딕"/>
                        <a:cs typeface="맑은 고딕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4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p. 34</a:t>
                      </a:r>
                      <a:endParaRPr lang="ko-KR" altLang="en-US" dirty="0">
                        <a:solidFill>
                          <a:schemeClr val="tx1"/>
                        </a:solidFill>
                      </a:endParaRPr>
                    </a:p>
                  </a:txBody>
                  <a:tcPr marL="43200" marR="432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0523">
                <a:tc>
                  <a:txBody>
                    <a:bodyPr/>
                    <a:lstStyle/>
                    <a:p>
                      <a:pPr algn="l" latinLnBrk="1"/>
                      <a:r>
                        <a:rPr kumimoji="1" lang="en-US" altLang="ko-KR" sz="150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     </a:t>
                      </a:r>
                      <a:r>
                        <a:rPr kumimoji="1" lang="ko-KR" altLang="en-US" sz="150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기초 데이터 등록</a:t>
                      </a:r>
                      <a:r>
                        <a:rPr kumimoji="1" lang="en-US" altLang="ko-KR" sz="150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(3/9)</a:t>
                      </a:r>
                      <a:r>
                        <a:rPr kumimoji="1" lang="en-US" altLang="ko-KR" sz="15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 · · · · · · · · · · · </a:t>
                      </a:r>
                      <a:endParaRPr kumimoji="1" lang="ko-KR" altLang="en-US" sz="1500" kern="1200" dirty="0" smtClean="0">
                        <a:solidFill>
                          <a:schemeClr val="tx1"/>
                        </a:solidFill>
                        <a:latin typeface="맑은 고딕"/>
                        <a:ea typeface="맑은 고딕"/>
                        <a:cs typeface="맑은 고딕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4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p. 35</a:t>
                      </a:r>
                      <a:endParaRPr lang="ko-KR" altLang="en-US" dirty="0">
                        <a:solidFill>
                          <a:schemeClr val="tx1"/>
                        </a:solidFill>
                      </a:endParaRPr>
                    </a:p>
                  </a:txBody>
                  <a:tcPr marL="43200" marR="432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0523">
                <a:tc>
                  <a:txBody>
                    <a:bodyPr/>
                    <a:lstStyle/>
                    <a:p>
                      <a:pPr algn="l" latinLnBrk="1"/>
                      <a:r>
                        <a:rPr kumimoji="1" lang="en-US" altLang="ko-KR" sz="150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     </a:t>
                      </a:r>
                      <a:r>
                        <a:rPr kumimoji="1" lang="ko-KR" altLang="en-US" sz="150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기초 데이터 등록</a:t>
                      </a:r>
                      <a:r>
                        <a:rPr kumimoji="1" lang="en-US" altLang="ko-KR" sz="150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(4/9)</a:t>
                      </a:r>
                      <a:r>
                        <a:rPr kumimoji="1" lang="en-US" altLang="ko-KR" sz="15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 · · · · · · · · · · · </a:t>
                      </a:r>
                      <a:endParaRPr kumimoji="1" lang="ko-KR" altLang="en-US" sz="1500" kern="1200" dirty="0" smtClean="0">
                        <a:solidFill>
                          <a:schemeClr val="tx1"/>
                        </a:solidFill>
                        <a:latin typeface="맑은 고딕"/>
                        <a:ea typeface="맑은 고딕"/>
                        <a:cs typeface="맑은 고딕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4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p. 36</a:t>
                      </a:r>
                      <a:endParaRPr lang="ko-KR" altLang="en-US" dirty="0">
                        <a:solidFill>
                          <a:schemeClr val="tx1"/>
                        </a:solidFill>
                      </a:endParaRPr>
                    </a:p>
                  </a:txBody>
                  <a:tcPr marL="43200" marR="432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0523">
                <a:tc>
                  <a:txBody>
                    <a:bodyPr/>
                    <a:lstStyle/>
                    <a:p>
                      <a:pPr algn="l" latinLnBrk="1"/>
                      <a:r>
                        <a:rPr kumimoji="1" lang="en-US" altLang="ko-KR" sz="150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     </a:t>
                      </a:r>
                      <a:r>
                        <a:rPr kumimoji="1" lang="ko-KR" altLang="en-US" sz="150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기초 데이터 등록</a:t>
                      </a:r>
                      <a:r>
                        <a:rPr kumimoji="1" lang="en-US" altLang="ko-KR" sz="150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(5/9)</a:t>
                      </a:r>
                      <a:r>
                        <a:rPr kumimoji="1" lang="en-US" altLang="ko-KR" sz="15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 · · · · · · · · · · · </a:t>
                      </a:r>
                      <a:endParaRPr kumimoji="1" lang="ko-KR" altLang="en-US" sz="1500" kern="1200" dirty="0" smtClean="0">
                        <a:solidFill>
                          <a:schemeClr val="tx1"/>
                        </a:solidFill>
                        <a:latin typeface="맑은 고딕"/>
                        <a:ea typeface="맑은 고딕"/>
                        <a:cs typeface="맑은 고딕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4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p. 37</a:t>
                      </a:r>
                      <a:endParaRPr lang="ko-KR" altLang="en-US" dirty="0">
                        <a:solidFill>
                          <a:schemeClr val="tx1"/>
                        </a:solidFill>
                      </a:endParaRPr>
                    </a:p>
                  </a:txBody>
                  <a:tcPr marL="43200" marR="432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0523">
                <a:tc>
                  <a:txBody>
                    <a:bodyPr/>
                    <a:lstStyle/>
                    <a:p>
                      <a:pPr algn="l" latinLnBrk="1"/>
                      <a:r>
                        <a:rPr kumimoji="1" lang="en-US" altLang="ko-KR" sz="150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     </a:t>
                      </a:r>
                      <a:r>
                        <a:rPr kumimoji="1" lang="ko-KR" altLang="en-US" sz="150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기초 데이터 등록</a:t>
                      </a:r>
                      <a:r>
                        <a:rPr kumimoji="1" lang="en-US" altLang="ko-KR" sz="150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(6/9)</a:t>
                      </a:r>
                      <a:r>
                        <a:rPr kumimoji="1" lang="en-US" altLang="ko-KR" sz="15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 · · · · · · · · · · · </a:t>
                      </a:r>
                      <a:endParaRPr kumimoji="1" lang="ko-KR" altLang="en-US" sz="1500" kern="1200" dirty="0" smtClean="0">
                        <a:solidFill>
                          <a:schemeClr val="tx1"/>
                        </a:solidFill>
                        <a:latin typeface="맑은 고딕"/>
                        <a:ea typeface="맑은 고딕"/>
                        <a:cs typeface="맑은 고딕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4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p. 38</a:t>
                      </a:r>
                      <a:endParaRPr lang="ko-KR" altLang="en-US" dirty="0">
                        <a:solidFill>
                          <a:schemeClr val="tx1"/>
                        </a:solidFill>
                      </a:endParaRPr>
                    </a:p>
                  </a:txBody>
                  <a:tcPr marL="43200" marR="432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30523">
                <a:tc>
                  <a:txBody>
                    <a:bodyPr/>
                    <a:lstStyle/>
                    <a:p>
                      <a:pPr algn="l" latinLnBrk="1"/>
                      <a:r>
                        <a:rPr kumimoji="1" lang="en-US" altLang="ko-KR" sz="150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     </a:t>
                      </a:r>
                      <a:r>
                        <a:rPr kumimoji="1" lang="ko-KR" altLang="en-US" sz="150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기초 데이터 등록</a:t>
                      </a:r>
                      <a:r>
                        <a:rPr kumimoji="1" lang="en-US" altLang="ko-KR" sz="150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(7/9)</a:t>
                      </a:r>
                      <a:r>
                        <a:rPr kumimoji="1" lang="en-US" altLang="ko-KR" sz="15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 · · · · · · · · · · · </a:t>
                      </a:r>
                      <a:endParaRPr kumimoji="1" lang="ko-KR" altLang="en-US" sz="1500" kern="1200" dirty="0" smtClean="0">
                        <a:solidFill>
                          <a:schemeClr val="tx1"/>
                        </a:solidFill>
                        <a:latin typeface="맑은 고딕"/>
                        <a:ea typeface="맑은 고딕"/>
                        <a:cs typeface="맑은 고딕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4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p. 39</a:t>
                      </a:r>
                      <a:endParaRPr lang="ko-KR" altLang="en-US" dirty="0">
                        <a:solidFill>
                          <a:schemeClr val="tx1"/>
                        </a:solidFill>
                      </a:endParaRPr>
                    </a:p>
                  </a:txBody>
                  <a:tcPr marL="43200" marR="432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30523">
                <a:tc>
                  <a:txBody>
                    <a:bodyPr/>
                    <a:lstStyle/>
                    <a:p>
                      <a:pPr algn="l" latinLnBrk="1"/>
                      <a:r>
                        <a:rPr kumimoji="1" lang="en-US" altLang="ko-KR" sz="150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     </a:t>
                      </a:r>
                      <a:r>
                        <a:rPr kumimoji="1" lang="ko-KR" altLang="en-US" sz="150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기초 데이터 등록</a:t>
                      </a:r>
                      <a:r>
                        <a:rPr kumimoji="1" lang="en-US" altLang="ko-KR" sz="150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(8/9)</a:t>
                      </a:r>
                      <a:r>
                        <a:rPr kumimoji="1" lang="en-US" altLang="ko-KR" sz="15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 · · · · · · · · · · · </a:t>
                      </a:r>
                      <a:endParaRPr kumimoji="1" lang="ko-KR" altLang="en-US" sz="1500" kern="1200" dirty="0" smtClean="0">
                        <a:solidFill>
                          <a:schemeClr val="tx1"/>
                        </a:solidFill>
                        <a:latin typeface="맑은 고딕"/>
                        <a:ea typeface="맑은 고딕"/>
                        <a:cs typeface="맑은 고딕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4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p. 40</a:t>
                      </a:r>
                      <a:endParaRPr lang="ko-KR" altLang="en-US" dirty="0">
                        <a:solidFill>
                          <a:schemeClr val="tx1"/>
                        </a:solidFill>
                      </a:endParaRPr>
                    </a:p>
                  </a:txBody>
                  <a:tcPr marL="43200" marR="432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30523">
                <a:tc>
                  <a:txBody>
                    <a:bodyPr/>
                    <a:lstStyle/>
                    <a:p>
                      <a:pPr algn="l" latinLnBrk="1"/>
                      <a:r>
                        <a:rPr kumimoji="1" lang="en-US" altLang="ko-KR" sz="150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     </a:t>
                      </a:r>
                      <a:r>
                        <a:rPr kumimoji="1" lang="ko-KR" altLang="en-US" sz="150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기초 데이터 등록</a:t>
                      </a:r>
                      <a:r>
                        <a:rPr kumimoji="1" lang="en-US" altLang="ko-KR" sz="150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(9/9)</a:t>
                      </a:r>
                      <a:r>
                        <a:rPr kumimoji="1" lang="en-US" altLang="ko-KR" sz="15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 · · · · · · · · · · · </a:t>
                      </a:r>
                      <a:endParaRPr kumimoji="1" lang="ko-KR" altLang="en-US" sz="1500" kern="1200" dirty="0" smtClean="0">
                        <a:solidFill>
                          <a:schemeClr val="tx1"/>
                        </a:solidFill>
                        <a:latin typeface="맑은 고딕"/>
                        <a:ea typeface="맑은 고딕"/>
                        <a:cs typeface="맑은 고딕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4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p. 41</a:t>
                      </a:r>
                      <a:endParaRPr lang="ko-KR" altLang="en-US" dirty="0">
                        <a:solidFill>
                          <a:schemeClr val="tx1"/>
                        </a:solidFill>
                      </a:endParaRPr>
                    </a:p>
                  </a:txBody>
                  <a:tcPr marL="43200" marR="432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30523">
                <a:tc>
                  <a:txBody>
                    <a:bodyPr/>
                    <a:lstStyle/>
                    <a:p>
                      <a:pPr algn="l" latinLnBrk="1"/>
                      <a:r>
                        <a:rPr kumimoji="1" lang="ko-KR" altLang="en-US" sz="15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     증빙자료 다운로드 </a:t>
                      </a:r>
                      <a:r>
                        <a:rPr kumimoji="1" lang="en-US" altLang="ko-KR" sz="15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· · · · · · · · · · · · · </a:t>
                      </a:r>
                      <a:endParaRPr kumimoji="1" lang="ko-KR" altLang="en-US" sz="1500" kern="1200" dirty="0" smtClean="0">
                        <a:solidFill>
                          <a:schemeClr val="tx1"/>
                        </a:solidFill>
                        <a:latin typeface="맑은 고딕"/>
                        <a:ea typeface="맑은 고딕"/>
                        <a:cs typeface="맑은 고딕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4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p. 42</a:t>
                      </a:r>
                      <a:endParaRPr lang="ko-KR" altLang="en-US" dirty="0">
                        <a:solidFill>
                          <a:schemeClr val="tx1"/>
                        </a:solidFill>
                      </a:endParaRPr>
                    </a:p>
                  </a:txBody>
                  <a:tcPr marL="43200" marR="432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747686" y="13467"/>
            <a:ext cx="7967718" cy="499950"/>
          </a:xfrm>
        </p:spPr>
        <p:txBody>
          <a:bodyPr/>
          <a:lstStyle/>
          <a:p>
            <a:r>
              <a:rPr dirty="0" smtClean="0"/>
              <a:t>훈련시설 </a:t>
            </a:r>
            <a:endParaRPr lang="en-US" altLang="ko-KR" dirty="0"/>
          </a:p>
        </p:txBody>
      </p:sp>
      <p:grpSp>
        <p:nvGrpSpPr>
          <p:cNvPr id="26" name="그룹 25"/>
          <p:cNvGrpSpPr/>
          <p:nvPr/>
        </p:nvGrpSpPr>
        <p:grpSpPr>
          <a:xfrm>
            <a:off x="0" y="5214950"/>
            <a:ext cx="9144000" cy="1627190"/>
            <a:chOff x="0" y="5214950"/>
            <a:chExt cx="9144000" cy="1627190"/>
          </a:xfrm>
        </p:grpSpPr>
        <p:sp>
          <p:nvSpPr>
            <p:cNvPr id="30" name="직사각형 29"/>
            <p:cNvSpPr/>
            <p:nvPr/>
          </p:nvSpPr>
          <p:spPr>
            <a:xfrm>
              <a:off x="0" y="5214950"/>
              <a:ext cx="9144000" cy="1627190"/>
            </a:xfrm>
            <a:prstGeom prst="rect">
              <a:avLst/>
            </a:prstGeom>
            <a:solidFill>
              <a:schemeClr val="accent1">
                <a:alpha val="14000"/>
              </a:schemeClr>
            </a:solidFill>
            <a:ln w="19050"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6773" tIns="38387" rIns="76773" bIns="38387" rtlCol="0" anchor="t"/>
            <a:lstStyle/>
            <a:p>
              <a:pPr marL="342900" indent="-342900" fontAlgn="auto">
                <a:spcBef>
                  <a:spcPct val="20000"/>
                </a:spcBef>
                <a:spcAft>
                  <a:spcPts val="0"/>
                </a:spcAft>
              </a:pPr>
              <a:r>
                <a:rPr kumimoji="0" lang="en-US" altLang="ko-KR" sz="1400" dirty="0" smtClean="0">
                  <a:solidFill>
                    <a:prstClr val="black"/>
                  </a:solidFill>
                </a:rPr>
                <a:t>	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훈련시설 상세정보에서 시설 정보와 관리자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(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정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,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부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)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를 선택하고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		       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등록 완료합니다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.</a:t>
              </a:r>
            </a:p>
            <a:p>
              <a:pPr marL="342900" indent="-342900" fontAlgn="auto">
                <a:spcBef>
                  <a:spcPct val="20000"/>
                </a:spcBef>
                <a:spcAft>
                  <a:spcPts val="0"/>
                </a:spcAft>
              </a:pPr>
              <a:endParaRPr kumimoji="0" lang="en-US" altLang="ko-KR" sz="1400" dirty="0">
                <a:solidFill>
                  <a:prstClr val="black"/>
                </a:solidFill>
              </a:endParaRPr>
            </a:p>
            <a:p>
              <a:pPr marL="342900" indent="-342900" fontAlgn="auto">
                <a:spcBef>
                  <a:spcPct val="20000"/>
                </a:spcBef>
                <a:spcAft>
                  <a:spcPts val="0"/>
                </a:spcAft>
              </a:pPr>
              <a:r>
                <a:rPr kumimoji="0" lang="en-US" altLang="ko-KR" sz="1400" dirty="0" smtClean="0">
                  <a:solidFill>
                    <a:prstClr val="black"/>
                  </a:solidFill>
                </a:rPr>
                <a:t>	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훈련 시설에 대한 점검일과 시설 관리 대장을 확인할 수 있습니다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.</a:t>
              </a:r>
            </a:p>
          </p:txBody>
        </p:sp>
        <p:sp>
          <p:nvSpPr>
            <p:cNvPr id="56" name="모서리가 둥근 직사각형 55"/>
            <p:cNvSpPr/>
            <p:nvPr/>
          </p:nvSpPr>
          <p:spPr>
            <a:xfrm>
              <a:off x="98215" y="5295913"/>
              <a:ext cx="214314" cy="142876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 smtClean="0"/>
                <a:t>1</a:t>
              </a:r>
              <a:endParaRPr lang="ko-KR" altLang="en-US" sz="1050" dirty="0" smtClean="0"/>
            </a:p>
          </p:txBody>
        </p:sp>
        <p:sp>
          <p:nvSpPr>
            <p:cNvPr id="31" name="모서리가 둥근 직사각형 30"/>
            <p:cNvSpPr/>
            <p:nvPr/>
          </p:nvSpPr>
          <p:spPr>
            <a:xfrm>
              <a:off x="99981" y="5786454"/>
              <a:ext cx="214314" cy="142876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 smtClean="0"/>
                <a:t>2</a:t>
              </a:r>
              <a:endParaRPr lang="ko-KR" altLang="en-US" sz="1050" dirty="0" smtClean="0"/>
            </a:p>
          </p:txBody>
        </p:sp>
        <p:pic>
          <p:nvPicPr>
            <p:cNvPr id="10244" name="Picture 4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356875" y="5285747"/>
              <a:ext cx="1471591" cy="2063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44" y="586002"/>
            <a:ext cx="9044111" cy="4578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747686" y="13467"/>
            <a:ext cx="7967718" cy="499950"/>
          </a:xfrm>
        </p:spPr>
        <p:txBody>
          <a:bodyPr/>
          <a:lstStyle/>
          <a:p>
            <a:r>
              <a:rPr smtClean="0"/>
              <a:t>일정 </a:t>
            </a:r>
            <a:r>
              <a:rPr lang="en-US" dirty="0" smtClean="0"/>
              <a:t>– </a:t>
            </a:r>
            <a:r>
              <a:rPr smtClean="0"/>
              <a:t>일정분류 관리</a:t>
            </a:r>
            <a:endParaRPr lang="en-US" altLang="ko-KR" dirty="0"/>
          </a:p>
        </p:txBody>
      </p:sp>
      <p:sp>
        <p:nvSpPr>
          <p:cNvPr id="30" name="직사각형 29"/>
          <p:cNvSpPr/>
          <p:nvPr/>
        </p:nvSpPr>
        <p:spPr>
          <a:xfrm>
            <a:off x="0" y="5214950"/>
            <a:ext cx="9144000" cy="1627190"/>
          </a:xfrm>
          <a:prstGeom prst="rect">
            <a:avLst/>
          </a:prstGeom>
          <a:solidFill>
            <a:schemeClr val="accent1">
              <a:alpha val="14000"/>
            </a:schemeClr>
          </a:solidFill>
          <a:ln w="1905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773" tIns="38387" rIns="76773" bIns="38387" rtlCol="0" anchor="t"/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r>
              <a:rPr kumimoji="0" lang="en-US" altLang="ko-KR" sz="1400" dirty="0" smtClean="0">
                <a:solidFill>
                  <a:prstClr val="black"/>
                </a:solidFill>
              </a:rPr>
              <a:t>	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등록되어 있는 일정분류명이 보여지며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, 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가장 아래쪽의 빈 공간에 새로운 일정분류명을 등록 할 수 있습니다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.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r>
              <a:rPr kumimoji="0" lang="en-US" altLang="ko-KR" sz="1400" dirty="0" smtClean="0">
                <a:solidFill>
                  <a:prstClr val="black"/>
                </a:solidFill>
              </a:rPr>
              <a:t>	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사용중인 일정분류명은 수정은 가능하나 삭제는 불가능합니다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.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endParaRPr kumimoji="0" lang="en-US" altLang="ko-KR" sz="1400" dirty="0" smtClean="0">
              <a:solidFill>
                <a:prstClr val="black"/>
              </a:solidFill>
            </a:endParaRPr>
          </a:p>
        </p:txBody>
      </p:sp>
      <p:sp>
        <p:nvSpPr>
          <p:cNvPr id="56" name="모서리가 둥근 직사각형 55"/>
          <p:cNvSpPr/>
          <p:nvPr/>
        </p:nvSpPr>
        <p:spPr>
          <a:xfrm>
            <a:off x="98215" y="5295913"/>
            <a:ext cx="214314" cy="142876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50" dirty="0" smtClean="0"/>
              <a:t>1</a:t>
            </a:r>
            <a:endParaRPr lang="ko-KR" altLang="en-US" sz="1050" dirty="0" smtClean="0"/>
          </a:p>
        </p:txBody>
      </p:sp>
      <p:sp>
        <p:nvSpPr>
          <p:cNvPr id="31" name="모서리가 둥근 직사각형 30"/>
          <p:cNvSpPr/>
          <p:nvPr/>
        </p:nvSpPr>
        <p:spPr>
          <a:xfrm>
            <a:off x="99981" y="5538802"/>
            <a:ext cx="214314" cy="142876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50" dirty="0" smtClean="0"/>
              <a:t>2</a:t>
            </a:r>
            <a:endParaRPr lang="ko-KR" altLang="en-US" sz="1050" dirty="0" smtClean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8622" y="765175"/>
            <a:ext cx="7872467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6" name="직사각형 35"/>
          <p:cNvSpPr/>
          <p:nvPr/>
        </p:nvSpPr>
        <p:spPr>
          <a:xfrm>
            <a:off x="1757385" y="776283"/>
            <a:ext cx="385723" cy="2238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7" name="직사각형 36"/>
          <p:cNvSpPr/>
          <p:nvPr/>
        </p:nvSpPr>
        <p:spPr>
          <a:xfrm>
            <a:off x="723873" y="2786059"/>
            <a:ext cx="562002" cy="1762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8" name="직사각형 37"/>
          <p:cNvSpPr/>
          <p:nvPr/>
        </p:nvSpPr>
        <p:spPr>
          <a:xfrm>
            <a:off x="2000232" y="3143247"/>
            <a:ext cx="1143008" cy="194151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9" name="모서리가 둥근 사각형 설명선 38"/>
          <p:cNvSpPr/>
          <p:nvPr/>
        </p:nvSpPr>
        <p:spPr>
          <a:xfrm>
            <a:off x="2623540" y="2683055"/>
            <a:ext cx="233948" cy="245879"/>
          </a:xfrm>
          <a:prstGeom prst="wedgeRoundRectCallout">
            <a:avLst>
              <a:gd name="adj1" fmla="val -6783"/>
              <a:gd name="adj2" fmla="val 108964"/>
              <a:gd name="adj3" fmla="val 16667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50" dirty="0" smtClean="0"/>
              <a:t>1</a:t>
            </a:r>
            <a:endParaRPr lang="ko-KR" altLang="en-US" dirty="0"/>
          </a:p>
        </p:txBody>
      </p:sp>
      <p:sp>
        <p:nvSpPr>
          <p:cNvPr id="53" name="직사각형 52"/>
          <p:cNvSpPr/>
          <p:nvPr/>
        </p:nvSpPr>
        <p:spPr>
          <a:xfrm>
            <a:off x="7381897" y="3114664"/>
            <a:ext cx="752453" cy="172403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4" name="모서리가 둥근 사각형 설명선 53"/>
          <p:cNvSpPr/>
          <p:nvPr/>
        </p:nvSpPr>
        <p:spPr>
          <a:xfrm>
            <a:off x="7705747" y="2652707"/>
            <a:ext cx="233948" cy="245879"/>
          </a:xfrm>
          <a:prstGeom prst="wedgeRoundRectCallout">
            <a:avLst>
              <a:gd name="adj1" fmla="val -6783"/>
              <a:gd name="adj2" fmla="val 108964"/>
              <a:gd name="adj3" fmla="val 16667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50" dirty="0" smtClean="0"/>
              <a:t>2</a:t>
            </a:r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 preferRelativeResize="0"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81" y="618964"/>
            <a:ext cx="8593200" cy="4572000"/>
          </a:xfrm>
          <a:prstGeom prst="rect">
            <a:avLst/>
          </a:prstGeom>
        </p:spPr>
      </p:pic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747686" y="13467"/>
            <a:ext cx="7967718" cy="499950"/>
          </a:xfrm>
        </p:spPr>
        <p:txBody>
          <a:bodyPr/>
          <a:lstStyle/>
          <a:p>
            <a:r>
              <a:rPr smtClean="0"/>
              <a:t>일정 </a:t>
            </a:r>
            <a:r>
              <a:rPr lang="en-US" dirty="0" smtClean="0"/>
              <a:t>– </a:t>
            </a:r>
            <a:r>
              <a:rPr smtClean="0"/>
              <a:t>일정목록</a:t>
            </a:r>
            <a:endParaRPr lang="en-US" altLang="ko-KR" dirty="0"/>
          </a:p>
        </p:txBody>
      </p:sp>
      <p:grpSp>
        <p:nvGrpSpPr>
          <p:cNvPr id="34" name="그룹 33"/>
          <p:cNvGrpSpPr/>
          <p:nvPr/>
        </p:nvGrpSpPr>
        <p:grpSpPr>
          <a:xfrm>
            <a:off x="0" y="618964"/>
            <a:ext cx="9144000" cy="6223176"/>
            <a:chOff x="0" y="618964"/>
            <a:chExt cx="9144000" cy="6223176"/>
          </a:xfrm>
        </p:grpSpPr>
        <p:sp>
          <p:nvSpPr>
            <p:cNvPr id="30" name="직사각형 29"/>
            <p:cNvSpPr/>
            <p:nvPr/>
          </p:nvSpPr>
          <p:spPr>
            <a:xfrm>
              <a:off x="0" y="5214950"/>
              <a:ext cx="9144000" cy="1627190"/>
            </a:xfrm>
            <a:prstGeom prst="rect">
              <a:avLst/>
            </a:prstGeom>
            <a:solidFill>
              <a:schemeClr val="accent1">
                <a:alpha val="14000"/>
              </a:schemeClr>
            </a:solidFill>
            <a:ln w="19050"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6773" tIns="38387" rIns="76773" bIns="38387" rtlCol="0" anchor="t"/>
            <a:lstStyle/>
            <a:p>
              <a:pPr marL="342900" indent="-342900" fontAlgn="auto">
                <a:spcBef>
                  <a:spcPct val="20000"/>
                </a:spcBef>
                <a:spcAft>
                  <a:spcPts val="0"/>
                </a:spcAft>
              </a:pPr>
              <a:r>
                <a:rPr kumimoji="0" lang="en-US" altLang="ko-KR" sz="1400" dirty="0" smtClean="0">
                  <a:solidFill>
                    <a:prstClr val="black"/>
                  </a:solidFill>
                </a:rPr>
                <a:t>	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등록되어 있는 일정이 막대형태로 보여집니다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. (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마우스를 가져가면 상세정보를 볼 수 있습니다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.)</a:t>
              </a:r>
            </a:p>
            <a:p>
              <a:pPr marL="342900" indent="-342900" fontAlgn="auto">
                <a:spcBef>
                  <a:spcPct val="20000"/>
                </a:spcBef>
                <a:spcAft>
                  <a:spcPts val="0"/>
                </a:spcAft>
              </a:pPr>
              <a:r>
                <a:rPr kumimoji="0" lang="en-US" altLang="ko-KR" sz="1400" dirty="0" smtClean="0">
                  <a:solidFill>
                    <a:prstClr val="black"/>
                  </a:solidFill>
                </a:rPr>
                <a:t>	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일정을 새로 등록하려면 해당 날짜를 클릭하거나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,  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설정할 기간을 </a:t>
              </a:r>
              <a:r>
                <a:rPr kumimoji="0" lang="ko-KR" altLang="en-US" sz="1400" dirty="0" err="1" smtClean="0">
                  <a:solidFill>
                    <a:prstClr val="black"/>
                  </a:solidFill>
                </a:rPr>
                <a:t>드레그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(Drag)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해서 선택합니다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.</a:t>
              </a:r>
            </a:p>
            <a:p>
              <a:pPr marL="342900" indent="-342900" fontAlgn="auto">
                <a:spcBef>
                  <a:spcPct val="20000"/>
                </a:spcBef>
                <a:spcAft>
                  <a:spcPts val="0"/>
                </a:spcAft>
              </a:pPr>
              <a:r>
                <a:rPr kumimoji="0" lang="en-US" altLang="ko-KR" sz="1400" dirty="0" smtClean="0">
                  <a:solidFill>
                    <a:prstClr val="black"/>
                  </a:solidFill>
                </a:rPr>
                <a:t>	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일정관리 창이 나타나며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 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등록할 일정의 필수정보를 입력하면 새로운 일정을 등록 할 수 있습니다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.</a:t>
              </a:r>
            </a:p>
            <a:p>
              <a:pPr marL="342900" indent="-342900" fontAlgn="auto">
                <a:spcBef>
                  <a:spcPct val="20000"/>
                </a:spcBef>
                <a:spcAft>
                  <a:spcPts val="0"/>
                </a:spcAft>
              </a:pPr>
              <a:r>
                <a:rPr kumimoji="0" lang="en-US" altLang="ko-KR" sz="1400" dirty="0" smtClean="0">
                  <a:solidFill>
                    <a:prstClr val="black"/>
                  </a:solidFill>
                </a:rPr>
                <a:t>	</a:t>
              </a:r>
            </a:p>
          </p:txBody>
        </p:sp>
        <p:sp>
          <p:nvSpPr>
            <p:cNvPr id="56" name="모서리가 둥근 직사각형 55"/>
            <p:cNvSpPr/>
            <p:nvPr/>
          </p:nvSpPr>
          <p:spPr>
            <a:xfrm>
              <a:off x="98215" y="5295913"/>
              <a:ext cx="214314" cy="142876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 smtClean="0"/>
                <a:t>1</a:t>
              </a:r>
              <a:endParaRPr lang="ko-KR" altLang="en-US" sz="1050" dirty="0" smtClean="0"/>
            </a:p>
          </p:txBody>
        </p:sp>
        <p:sp>
          <p:nvSpPr>
            <p:cNvPr id="31" name="모서리가 둥근 직사각형 30"/>
            <p:cNvSpPr/>
            <p:nvPr/>
          </p:nvSpPr>
          <p:spPr>
            <a:xfrm>
              <a:off x="99981" y="5538802"/>
              <a:ext cx="214314" cy="142876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 smtClean="0"/>
                <a:t>2</a:t>
              </a:r>
              <a:endParaRPr lang="ko-KR" altLang="en-US" sz="1050" dirty="0" smtClean="0"/>
            </a:p>
          </p:txBody>
        </p:sp>
        <p:sp>
          <p:nvSpPr>
            <p:cNvPr id="26" name="모서리가 둥근 사각형 설명선 25"/>
            <p:cNvSpPr/>
            <p:nvPr/>
          </p:nvSpPr>
          <p:spPr>
            <a:xfrm>
              <a:off x="4714582" y="2492896"/>
              <a:ext cx="233948" cy="245879"/>
            </a:xfrm>
            <a:prstGeom prst="wedgeRoundRectCallout">
              <a:avLst>
                <a:gd name="adj1" fmla="val -6783"/>
                <a:gd name="adj2" fmla="val 108964"/>
                <a:gd name="adj3" fmla="val 16667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 smtClean="0"/>
                <a:t>1</a:t>
              </a:r>
              <a:endParaRPr lang="ko-KR" altLang="en-US" dirty="0"/>
            </a:p>
          </p:txBody>
        </p:sp>
        <p:sp>
          <p:nvSpPr>
            <p:cNvPr id="46" name="모서리가 둥근 사각형 설명선 45"/>
            <p:cNvSpPr/>
            <p:nvPr/>
          </p:nvSpPr>
          <p:spPr>
            <a:xfrm>
              <a:off x="6804248" y="618964"/>
              <a:ext cx="251365" cy="214314"/>
            </a:xfrm>
            <a:prstGeom prst="wedgeRoundRectCallout">
              <a:avLst>
                <a:gd name="adj1" fmla="val -10067"/>
                <a:gd name="adj2" fmla="val 133612"/>
                <a:gd name="adj3" fmla="val 16667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 smtClean="0"/>
                <a:t>3</a:t>
              </a:r>
              <a:endParaRPr lang="ko-KR" altLang="en-US" dirty="0"/>
            </a:p>
          </p:txBody>
        </p:sp>
        <p:sp>
          <p:nvSpPr>
            <p:cNvPr id="47" name="모서리가 둥근 직사각형 46"/>
            <p:cNvSpPr/>
            <p:nvPr/>
          </p:nvSpPr>
          <p:spPr>
            <a:xfrm>
              <a:off x="99981" y="5810267"/>
              <a:ext cx="214314" cy="142876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 smtClean="0"/>
                <a:t>3</a:t>
              </a:r>
              <a:endParaRPr lang="ko-KR" altLang="en-US" sz="1050" dirty="0" smtClean="0"/>
            </a:p>
          </p:txBody>
        </p:sp>
      </p:grpSp>
      <p:sp>
        <p:nvSpPr>
          <p:cNvPr id="18" name="직사각형 17"/>
          <p:cNvSpPr/>
          <p:nvPr/>
        </p:nvSpPr>
        <p:spPr>
          <a:xfrm>
            <a:off x="205373" y="1196752"/>
            <a:ext cx="982252" cy="17924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직사각형 18"/>
          <p:cNvSpPr/>
          <p:nvPr/>
        </p:nvSpPr>
        <p:spPr>
          <a:xfrm>
            <a:off x="4860031" y="2815343"/>
            <a:ext cx="720081" cy="17924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9779" y="1016731"/>
            <a:ext cx="3312429" cy="3198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747686" y="13467"/>
            <a:ext cx="7967718" cy="499950"/>
          </a:xfrm>
        </p:spPr>
        <p:txBody>
          <a:bodyPr/>
          <a:lstStyle/>
          <a:p>
            <a:r>
              <a:rPr smtClean="0"/>
              <a:t>기초데이타 등록</a:t>
            </a:r>
            <a:r>
              <a:rPr lang="en-US" dirty="0" smtClean="0"/>
              <a:t>(1/9)</a:t>
            </a:r>
            <a:endParaRPr lang="en-US" altLang="ko-KR" dirty="0"/>
          </a:p>
        </p:txBody>
      </p:sp>
      <p:grpSp>
        <p:nvGrpSpPr>
          <p:cNvPr id="26" name="그룹 25"/>
          <p:cNvGrpSpPr/>
          <p:nvPr/>
        </p:nvGrpSpPr>
        <p:grpSpPr>
          <a:xfrm>
            <a:off x="0" y="765175"/>
            <a:ext cx="9144000" cy="6076965"/>
            <a:chOff x="0" y="765175"/>
            <a:chExt cx="9144000" cy="6076965"/>
          </a:xfrm>
        </p:grpSpPr>
        <p:sp>
          <p:nvSpPr>
            <p:cNvPr id="30" name="직사각형 29"/>
            <p:cNvSpPr/>
            <p:nvPr/>
          </p:nvSpPr>
          <p:spPr>
            <a:xfrm>
              <a:off x="0" y="5214950"/>
              <a:ext cx="9144000" cy="1627190"/>
            </a:xfrm>
            <a:prstGeom prst="rect">
              <a:avLst/>
            </a:prstGeom>
            <a:solidFill>
              <a:schemeClr val="accent1">
                <a:alpha val="14000"/>
              </a:schemeClr>
            </a:solidFill>
            <a:ln w="19050"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6773" tIns="38387" rIns="76773" bIns="38387" rtlCol="0" anchor="t"/>
            <a:lstStyle/>
            <a:p>
              <a:pPr marL="342900" indent="-342900" fontAlgn="auto">
                <a:spcBef>
                  <a:spcPct val="20000"/>
                </a:spcBef>
                <a:spcAft>
                  <a:spcPts val="0"/>
                </a:spcAft>
              </a:pPr>
              <a:r>
                <a:rPr kumimoji="0" lang="en-US" altLang="ko-KR" sz="1400" dirty="0" smtClean="0">
                  <a:solidFill>
                    <a:prstClr val="black"/>
                  </a:solidFill>
                </a:rPr>
                <a:t>	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배너를 클릭하면 해당하는 엑셀 업로드 페이지로 이동합니다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.	</a:t>
              </a:r>
            </a:p>
            <a:p>
              <a:pPr marL="342900" indent="-342900" fontAlgn="auto">
                <a:spcBef>
                  <a:spcPct val="20000"/>
                </a:spcBef>
                <a:spcAft>
                  <a:spcPts val="0"/>
                </a:spcAft>
              </a:pPr>
              <a:r>
                <a:rPr kumimoji="0" lang="en-US" altLang="ko-KR" sz="1400" dirty="0" smtClean="0">
                  <a:solidFill>
                    <a:prstClr val="black"/>
                  </a:solidFill>
                </a:rPr>
                <a:t>	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화면의 그림처럼 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1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번에서 등록한 데이터와 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2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번에서 등록한 데이터가 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3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번에서 작성될 양식과 연관됩니다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.</a:t>
              </a:r>
            </a:p>
            <a:p>
              <a:pPr marL="342900" indent="-342900" fontAlgn="auto">
                <a:spcBef>
                  <a:spcPct val="20000"/>
                </a:spcBef>
                <a:spcAft>
                  <a:spcPts val="0"/>
                </a:spcAft>
              </a:pPr>
              <a:r>
                <a:rPr kumimoji="0" lang="en-US" altLang="ko-KR" sz="1400" dirty="0" smtClean="0">
                  <a:solidFill>
                    <a:prstClr val="black"/>
                  </a:solidFill>
                </a:rPr>
                <a:t>	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예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) 3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번에서 작성할 엑셀에서 강사가 필수로 들어가기 때문에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 3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번 작성 전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,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 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 </a:t>
              </a:r>
            </a:p>
            <a:p>
              <a:pPr marL="342900" indent="-342900" fontAlgn="auto">
                <a:spcBef>
                  <a:spcPct val="20000"/>
                </a:spcBef>
                <a:spcAft>
                  <a:spcPts val="0"/>
                </a:spcAft>
              </a:pPr>
              <a:r>
                <a:rPr kumimoji="0" lang="en-US" altLang="ko-KR" sz="1400" dirty="0" smtClean="0">
                  <a:solidFill>
                    <a:prstClr val="black"/>
                  </a:solidFill>
                </a:rPr>
                <a:t>	       1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번 엑셀 등록 또는 인사 ▶ 교직원관리 에서 등록을 먼저 진행해야 합니다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.</a:t>
              </a:r>
            </a:p>
            <a:p>
              <a:pPr marL="342900" indent="-342900" fontAlgn="auto">
                <a:spcBef>
                  <a:spcPct val="20000"/>
                </a:spcBef>
                <a:spcAft>
                  <a:spcPts val="0"/>
                </a:spcAft>
              </a:pPr>
              <a:r>
                <a:rPr kumimoji="0" lang="en-US" altLang="ko-KR" sz="1400" dirty="0" smtClean="0">
                  <a:solidFill>
                    <a:prstClr val="black"/>
                  </a:solidFill>
                </a:rPr>
                <a:t>	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따라서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, </a:t>
              </a:r>
              <a:r>
                <a:rPr kumimoji="0" lang="ko-KR" altLang="en-US" sz="1400" b="1" dirty="0" smtClean="0">
                  <a:solidFill>
                    <a:prstClr val="black"/>
                  </a:solidFill>
                </a:rPr>
                <a:t>처음 등록 시 </a:t>
              </a:r>
              <a:r>
                <a:rPr kumimoji="0" lang="en-US" altLang="ko-KR" sz="1400" b="1" dirty="0" smtClean="0">
                  <a:solidFill>
                    <a:prstClr val="black"/>
                  </a:solidFill>
                </a:rPr>
                <a:t>1</a:t>
              </a:r>
              <a:r>
                <a:rPr kumimoji="0" lang="ko-KR" altLang="en-US" sz="1400" b="1" dirty="0" smtClean="0">
                  <a:solidFill>
                    <a:prstClr val="black"/>
                  </a:solidFill>
                </a:rPr>
                <a:t>번부터 </a:t>
              </a:r>
              <a:r>
                <a:rPr kumimoji="0" lang="en-US" altLang="ko-KR" sz="1400" b="1" dirty="0" smtClean="0">
                  <a:solidFill>
                    <a:prstClr val="black"/>
                  </a:solidFill>
                </a:rPr>
                <a:t>9</a:t>
              </a:r>
              <a:r>
                <a:rPr kumimoji="0" lang="ko-KR" altLang="en-US" sz="1400" b="1" dirty="0" smtClean="0">
                  <a:solidFill>
                    <a:prstClr val="black"/>
                  </a:solidFill>
                </a:rPr>
                <a:t>번까지 순차적으로 등록하는 것이 좋으나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, 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앞서 사전등록 또는 수기로</a:t>
              </a:r>
              <a:endParaRPr kumimoji="0" lang="en-US" altLang="ko-KR" sz="1400" dirty="0" smtClean="0">
                <a:solidFill>
                  <a:prstClr val="black"/>
                </a:solidFill>
              </a:endParaRPr>
            </a:p>
            <a:p>
              <a:pPr marL="342900" indent="-342900" fontAlgn="auto">
                <a:spcBef>
                  <a:spcPct val="20000"/>
                </a:spcBef>
                <a:spcAft>
                  <a:spcPts val="0"/>
                </a:spcAft>
              </a:pPr>
              <a:r>
                <a:rPr kumimoji="0" lang="en-US" altLang="ko-KR" sz="1400" dirty="0" smtClean="0">
                  <a:solidFill>
                    <a:prstClr val="black"/>
                  </a:solidFill>
                </a:rPr>
                <a:t>	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이미 완료된 부분이라면 등록하지 않아도 무방합니다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. </a:t>
              </a:r>
            </a:p>
          </p:txBody>
        </p:sp>
        <p:sp>
          <p:nvSpPr>
            <p:cNvPr id="56" name="모서리가 둥근 직사각형 55"/>
            <p:cNvSpPr/>
            <p:nvPr/>
          </p:nvSpPr>
          <p:spPr>
            <a:xfrm>
              <a:off x="98215" y="5295913"/>
              <a:ext cx="214314" cy="142876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 smtClean="0"/>
                <a:t>1</a:t>
              </a:r>
              <a:endParaRPr lang="ko-KR" altLang="en-US" sz="1050" dirty="0" smtClean="0"/>
            </a:p>
          </p:txBody>
        </p:sp>
        <p:sp>
          <p:nvSpPr>
            <p:cNvPr id="31" name="모서리가 둥근 직사각형 30"/>
            <p:cNvSpPr/>
            <p:nvPr/>
          </p:nvSpPr>
          <p:spPr>
            <a:xfrm>
              <a:off x="99981" y="5538802"/>
              <a:ext cx="214314" cy="142876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 smtClean="0"/>
                <a:t>2</a:t>
              </a:r>
              <a:endParaRPr lang="ko-KR" altLang="en-US" sz="1050" dirty="0" smtClean="0"/>
            </a:p>
          </p:txBody>
        </p:sp>
        <p:pic>
          <p:nvPicPr>
            <p:cNvPr id="14338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82659" y="765175"/>
              <a:ext cx="8569325" cy="43195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4" name="직사각형 33"/>
            <p:cNvSpPr/>
            <p:nvPr/>
          </p:nvSpPr>
          <p:spPr>
            <a:xfrm>
              <a:off x="2211842" y="1428736"/>
              <a:ext cx="6000792" cy="1214446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5" name="모서리가 둥근 사각형 설명선 34"/>
            <p:cNvSpPr/>
            <p:nvPr/>
          </p:nvSpPr>
          <p:spPr>
            <a:xfrm>
              <a:off x="1780529" y="1846562"/>
              <a:ext cx="251365" cy="214314"/>
            </a:xfrm>
            <a:prstGeom prst="wedgeRoundRectCallout">
              <a:avLst>
                <a:gd name="adj1" fmla="val 103612"/>
                <a:gd name="adj2" fmla="val -8609"/>
                <a:gd name="adj3" fmla="val 16667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 smtClean="0"/>
                <a:t>1</a:t>
              </a:r>
              <a:endParaRPr lang="ko-KR" altLang="en-US" dirty="0"/>
            </a:p>
          </p:txBody>
        </p:sp>
        <p:sp>
          <p:nvSpPr>
            <p:cNvPr id="36" name="직사각형 35"/>
            <p:cNvSpPr/>
            <p:nvPr/>
          </p:nvSpPr>
          <p:spPr>
            <a:xfrm>
              <a:off x="1714479" y="3786189"/>
              <a:ext cx="6984677" cy="1298573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7" name="모서리가 둥근 사각형 설명선 36"/>
            <p:cNvSpPr/>
            <p:nvPr/>
          </p:nvSpPr>
          <p:spPr>
            <a:xfrm>
              <a:off x="1299624" y="4332980"/>
              <a:ext cx="251365" cy="214314"/>
            </a:xfrm>
            <a:prstGeom prst="wedgeRoundRectCallout">
              <a:avLst>
                <a:gd name="adj1" fmla="val 103612"/>
                <a:gd name="adj2" fmla="val -8609"/>
                <a:gd name="adj3" fmla="val 16667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 smtClean="0"/>
                <a:t>2</a:t>
              </a:r>
              <a:endParaRPr lang="ko-KR" altLang="en-US" dirty="0"/>
            </a:p>
          </p:txBody>
        </p:sp>
        <p:sp>
          <p:nvSpPr>
            <p:cNvPr id="38" name="직사각형 37"/>
            <p:cNvSpPr/>
            <p:nvPr/>
          </p:nvSpPr>
          <p:spPr>
            <a:xfrm>
              <a:off x="323849" y="2071678"/>
              <a:ext cx="1126009" cy="35848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747686" y="13467"/>
            <a:ext cx="7967718" cy="499950"/>
          </a:xfrm>
        </p:spPr>
        <p:txBody>
          <a:bodyPr/>
          <a:lstStyle/>
          <a:p>
            <a:r>
              <a:rPr smtClean="0"/>
              <a:t>기초데이타 등록</a:t>
            </a:r>
            <a:r>
              <a:rPr lang="en-US" dirty="0" smtClean="0"/>
              <a:t>(2/9)</a:t>
            </a:r>
            <a:endParaRPr lang="en-US" altLang="ko-KR" dirty="0"/>
          </a:p>
        </p:txBody>
      </p:sp>
      <p:grpSp>
        <p:nvGrpSpPr>
          <p:cNvPr id="29" name="그룹 28"/>
          <p:cNvGrpSpPr/>
          <p:nvPr/>
        </p:nvGrpSpPr>
        <p:grpSpPr>
          <a:xfrm>
            <a:off x="0" y="765175"/>
            <a:ext cx="9144000" cy="6076965"/>
            <a:chOff x="0" y="765175"/>
            <a:chExt cx="9144000" cy="6076965"/>
          </a:xfrm>
        </p:grpSpPr>
        <p:sp>
          <p:nvSpPr>
            <p:cNvPr id="30" name="직사각형 29"/>
            <p:cNvSpPr/>
            <p:nvPr/>
          </p:nvSpPr>
          <p:spPr>
            <a:xfrm>
              <a:off x="0" y="5214950"/>
              <a:ext cx="9144000" cy="1627190"/>
            </a:xfrm>
            <a:prstGeom prst="rect">
              <a:avLst/>
            </a:prstGeom>
            <a:solidFill>
              <a:schemeClr val="accent1">
                <a:alpha val="14000"/>
              </a:schemeClr>
            </a:solidFill>
            <a:ln w="19050"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6773" tIns="38387" rIns="76773" bIns="38387" rtlCol="0" anchor="t"/>
            <a:lstStyle/>
            <a:p>
              <a:pPr marL="342900" indent="-342900" fontAlgn="auto">
                <a:spcBef>
                  <a:spcPct val="20000"/>
                </a:spcBef>
                <a:spcAft>
                  <a:spcPts val="0"/>
                </a:spcAft>
              </a:pPr>
              <a:r>
                <a:rPr kumimoji="0" lang="en-US" altLang="ko-KR" sz="1400" dirty="0" smtClean="0">
                  <a:solidFill>
                    <a:prstClr val="black"/>
                  </a:solidFill>
                </a:rPr>
                <a:t>	2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번과 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5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번은 위 화면처럼 엑셀양식 다운로드 없이 바로 등록을 진행합니다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.	</a:t>
              </a:r>
            </a:p>
            <a:p>
              <a:pPr marL="342900" indent="-342900" fontAlgn="auto">
                <a:spcBef>
                  <a:spcPct val="20000"/>
                </a:spcBef>
                <a:spcAft>
                  <a:spcPts val="0"/>
                </a:spcAft>
              </a:pPr>
              <a:r>
                <a:rPr kumimoji="0" lang="en-US" altLang="ko-KR" sz="1400" dirty="0" smtClean="0">
                  <a:solidFill>
                    <a:prstClr val="black"/>
                  </a:solidFill>
                </a:rPr>
                <a:t>	(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이미 등록되어 있는 내용을 사용 시 등록하지 않고 넘어갑니다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.)</a:t>
              </a:r>
            </a:p>
          </p:txBody>
        </p:sp>
        <p:sp>
          <p:nvSpPr>
            <p:cNvPr id="56" name="모서리가 둥근 직사각형 55"/>
            <p:cNvSpPr/>
            <p:nvPr/>
          </p:nvSpPr>
          <p:spPr>
            <a:xfrm>
              <a:off x="98215" y="5295913"/>
              <a:ext cx="214314" cy="142876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 smtClean="0"/>
                <a:t>1</a:t>
              </a:r>
              <a:endParaRPr lang="ko-KR" altLang="en-US" sz="1050" dirty="0" smtClean="0"/>
            </a:p>
          </p:txBody>
        </p:sp>
        <p:pic>
          <p:nvPicPr>
            <p:cNvPr id="14338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82659" y="765175"/>
              <a:ext cx="8569325" cy="43195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4" name="직사각형 33"/>
            <p:cNvSpPr/>
            <p:nvPr/>
          </p:nvSpPr>
          <p:spPr>
            <a:xfrm>
              <a:off x="7067543" y="2175952"/>
              <a:ext cx="1076358" cy="181477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5" name="모서리가 둥근 사각형 설명선 34"/>
            <p:cNvSpPr/>
            <p:nvPr/>
          </p:nvSpPr>
          <p:spPr>
            <a:xfrm>
              <a:off x="3034751" y="2143116"/>
              <a:ext cx="251365" cy="214314"/>
            </a:xfrm>
            <a:prstGeom prst="wedgeRoundRectCallout">
              <a:avLst>
                <a:gd name="adj1" fmla="val 103612"/>
                <a:gd name="adj2" fmla="val -8609"/>
                <a:gd name="adj3" fmla="val 16667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 smtClean="0"/>
                <a:t>1</a:t>
              </a:r>
              <a:endParaRPr lang="ko-KR" altLang="en-US" dirty="0"/>
            </a:p>
          </p:txBody>
        </p:sp>
        <p:sp>
          <p:nvSpPr>
            <p:cNvPr id="23" name="직사각형 22"/>
            <p:cNvSpPr/>
            <p:nvPr/>
          </p:nvSpPr>
          <p:spPr>
            <a:xfrm>
              <a:off x="3478420" y="2167829"/>
              <a:ext cx="1035915" cy="196429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16387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643042" y="3000372"/>
              <a:ext cx="7143800" cy="1943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6" name="직사각형 25"/>
            <p:cNvSpPr/>
            <p:nvPr/>
          </p:nvSpPr>
          <p:spPr>
            <a:xfrm>
              <a:off x="323849" y="2071678"/>
              <a:ext cx="1126009" cy="35848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8" name="직사각형 27"/>
            <p:cNvSpPr/>
            <p:nvPr/>
          </p:nvSpPr>
          <p:spPr>
            <a:xfrm>
              <a:off x="1623262" y="2757998"/>
              <a:ext cx="7163580" cy="2242637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72" y="2019290"/>
            <a:ext cx="4893124" cy="185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9771" y="3871916"/>
            <a:ext cx="4276725" cy="900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747686" y="13467"/>
            <a:ext cx="7967718" cy="499950"/>
          </a:xfrm>
        </p:spPr>
        <p:txBody>
          <a:bodyPr/>
          <a:lstStyle/>
          <a:p>
            <a:r>
              <a:rPr dirty="0" err="1" smtClean="0"/>
              <a:t>기초데이타</a:t>
            </a:r>
            <a:r>
              <a:rPr dirty="0" smtClean="0"/>
              <a:t> 등록</a:t>
            </a:r>
            <a:r>
              <a:rPr lang="en-US" dirty="0" smtClean="0"/>
              <a:t>(3/9)</a:t>
            </a:r>
            <a:endParaRPr lang="en-US" altLang="ko-KR" dirty="0"/>
          </a:p>
        </p:txBody>
      </p:sp>
      <p:sp>
        <p:nvSpPr>
          <p:cNvPr id="30" name="직사각형 29"/>
          <p:cNvSpPr/>
          <p:nvPr/>
        </p:nvSpPr>
        <p:spPr>
          <a:xfrm>
            <a:off x="0" y="4786322"/>
            <a:ext cx="9144000" cy="2055818"/>
          </a:xfrm>
          <a:prstGeom prst="rect">
            <a:avLst/>
          </a:prstGeom>
          <a:solidFill>
            <a:schemeClr val="accent1">
              <a:alpha val="14000"/>
            </a:schemeClr>
          </a:solidFill>
          <a:ln w="1905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773" tIns="38387" rIns="76773" bIns="38387" rtlCol="0" anchor="t"/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r>
              <a:rPr kumimoji="0" lang="en-US" altLang="ko-KR" sz="1400" dirty="0" smtClean="0">
                <a:solidFill>
                  <a:prstClr val="black"/>
                </a:solidFill>
              </a:rPr>
              <a:t>	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양식 다운로드 버튼을 클릭해 엑셀 양식을 다운받습니다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.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r>
              <a:rPr kumimoji="0" lang="en-US" altLang="ko-KR" sz="1400" dirty="0" smtClean="0">
                <a:solidFill>
                  <a:prstClr val="black"/>
                </a:solidFill>
              </a:rPr>
              <a:t>	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데이터를 등록하고자 하는 엑셀 시트를 선택합니다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.</a:t>
            </a:r>
            <a:endParaRPr kumimoji="0" lang="en-US" altLang="ko-KR" sz="1400" b="1" dirty="0" smtClean="0">
              <a:solidFill>
                <a:prstClr val="black"/>
              </a:solidFill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r>
              <a:rPr kumimoji="0" lang="en-US" altLang="ko-KR" sz="1400" dirty="0" smtClean="0">
                <a:solidFill>
                  <a:prstClr val="black"/>
                </a:solidFill>
              </a:rPr>
              <a:t>	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위 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2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번 사진의 순서대로 데이터를 입력합니다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.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r>
              <a:rPr kumimoji="0" lang="en-US" altLang="ko-KR" sz="1400" dirty="0" smtClean="0">
                <a:solidFill>
                  <a:prstClr val="black"/>
                </a:solidFill>
              </a:rPr>
              <a:t>	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저장 후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, 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파일첨부 버튼을 클릭하여 작성한 엑셀 파일 선택 후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, 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등록합니다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.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r>
              <a:rPr kumimoji="0" lang="en-US" altLang="ko-KR" sz="1400" dirty="0" smtClean="0">
                <a:solidFill>
                  <a:prstClr val="black"/>
                </a:solidFill>
              </a:rPr>
              <a:t>	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지정된 형식과 다른 형식 또는 특수 문자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, 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글자를 입력할 경우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, 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위 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3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번 이미지처럼 문구가 나타납니다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. 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문구를 확인하시고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, 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해당 부분을 수정 후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, 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다시 등록하시기 바랍니다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.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r>
              <a:rPr kumimoji="0" lang="en-US" altLang="ko-KR" sz="1400" dirty="0" smtClean="0">
                <a:solidFill>
                  <a:prstClr val="black"/>
                </a:solidFill>
              </a:rPr>
              <a:t>	</a:t>
            </a:r>
            <a:endParaRPr kumimoji="0" lang="en-US" altLang="ko-KR" sz="1400" b="1" dirty="0" smtClean="0">
              <a:solidFill>
                <a:prstClr val="black"/>
              </a:solidFill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endParaRPr kumimoji="0" lang="en-US" altLang="ko-KR" sz="1400" dirty="0" smtClean="0">
              <a:solidFill>
                <a:prstClr val="black"/>
              </a:solidFill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r>
              <a:rPr kumimoji="0" lang="en-US" altLang="ko-KR" sz="1400" dirty="0" smtClean="0">
                <a:solidFill>
                  <a:prstClr val="black"/>
                </a:solidFill>
              </a:rPr>
              <a:t>	</a:t>
            </a:r>
          </a:p>
        </p:txBody>
      </p:sp>
      <p:sp>
        <p:nvSpPr>
          <p:cNvPr id="42" name="모서리가 둥근 직사각형 41"/>
          <p:cNvSpPr/>
          <p:nvPr/>
        </p:nvSpPr>
        <p:spPr>
          <a:xfrm>
            <a:off x="96120" y="5589240"/>
            <a:ext cx="214314" cy="142876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50" dirty="0" smtClean="0"/>
              <a:t>4</a:t>
            </a:r>
            <a:endParaRPr lang="ko-KR" altLang="en-US" sz="1050" dirty="0" smtClean="0"/>
          </a:p>
        </p:txBody>
      </p:sp>
      <p:sp>
        <p:nvSpPr>
          <p:cNvPr id="43" name="모서리가 둥근 직사각형 42"/>
          <p:cNvSpPr/>
          <p:nvPr/>
        </p:nvSpPr>
        <p:spPr>
          <a:xfrm>
            <a:off x="98950" y="5848743"/>
            <a:ext cx="214314" cy="142876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50" dirty="0" smtClean="0"/>
              <a:t>5</a:t>
            </a:r>
            <a:endParaRPr lang="ko-KR" altLang="en-US" sz="1050" dirty="0" smtClean="0"/>
          </a:p>
        </p:txBody>
      </p:sp>
      <p:sp>
        <p:nvSpPr>
          <p:cNvPr id="49" name="모서리가 둥근 직사각형 48"/>
          <p:cNvSpPr/>
          <p:nvPr/>
        </p:nvSpPr>
        <p:spPr>
          <a:xfrm>
            <a:off x="103007" y="5385706"/>
            <a:ext cx="214314" cy="142876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50" dirty="0" smtClean="0"/>
              <a:t>3</a:t>
            </a:r>
            <a:endParaRPr lang="ko-KR" altLang="en-US" sz="1050" dirty="0" smtClean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7136" y="2285992"/>
            <a:ext cx="3726236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6" name="직사각형 25"/>
          <p:cNvSpPr/>
          <p:nvPr/>
        </p:nvSpPr>
        <p:spPr>
          <a:xfrm>
            <a:off x="504601" y="3515968"/>
            <a:ext cx="577624" cy="20265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9" name="직사각형 38"/>
          <p:cNvSpPr/>
          <p:nvPr/>
        </p:nvSpPr>
        <p:spPr>
          <a:xfrm>
            <a:off x="1820617" y="3448983"/>
            <a:ext cx="383685" cy="2985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5367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04882" y="590530"/>
            <a:ext cx="6709569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8" name="직사각형 57"/>
          <p:cNvSpPr/>
          <p:nvPr/>
        </p:nvSpPr>
        <p:spPr>
          <a:xfrm>
            <a:off x="1285874" y="1490649"/>
            <a:ext cx="1142985" cy="18574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9" name="모서리가 둥근 사각형 설명선 68"/>
          <p:cNvSpPr/>
          <p:nvPr/>
        </p:nvSpPr>
        <p:spPr>
          <a:xfrm>
            <a:off x="500035" y="3871916"/>
            <a:ext cx="230655" cy="178949"/>
          </a:xfrm>
          <a:prstGeom prst="wedgeRoundRectCallout">
            <a:avLst>
              <a:gd name="adj1" fmla="val -6389"/>
              <a:gd name="adj2" fmla="val -131363"/>
              <a:gd name="adj3" fmla="val 16667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50" dirty="0" smtClean="0"/>
              <a:t>1</a:t>
            </a:r>
            <a:endParaRPr lang="ko-KR" altLang="en-US" dirty="0"/>
          </a:p>
        </p:txBody>
      </p:sp>
      <p:sp>
        <p:nvSpPr>
          <p:cNvPr id="70" name="모서리가 둥근 직사각형 69"/>
          <p:cNvSpPr/>
          <p:nvPr/>
        </p:nvSpPr>
        <p:spPr>
          <a:xfrm>
            <a:off x="93482" y="4861816"/>
            <a:ext cx="214314" cy="142876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50" dirty="0" smtClean="0"/>
              <a:t>1</a:t>
            </a:r>
            <a:endParaRPr lang="ko-KR" altLang="en-US" sz="1050" dirty="0" smtClean="0"/>
          </a:p>
        </p:txBody>
      </p:sp>
      <p:sp>
        <p:nvSpPr>
          <p:cNvPr id="73" name="모서리가 둥근 직사각형 72"/>
          <p:cNvSpPr/>
          <p:nvPr/>
        </p:nvSpPr>
        <p:spPr>
          <a:xfrm>
            <a:off x="95219" y="5133987"/>
            <a:ext cx="214314" cy="142876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50" dirty="0" smtClean="0"/>
              <a:t>2</a:t>
            </a:r>
            <a:endParaRPr lang="ko-KR" altLang="en-US" sz="1050" dirty="0" smtClean="0"/>
          </a:p>
        </p:txBody>
      </p:sp>
      <p:sp>
        <p:nvSpPr>
          <p:cNvPr id="77" name="모서리가 둥근 사각형 설명선 76"/>
          <p:cNvSpPr/>
          <p:nvPr/>
        </p:nvSpPr>
        <p:spPr>
          <a:xfrm>
            <a:off x="4537372" y="3961390"/>
            <a:ext cx="233948" cy="245879"/>
          </a:xfrm>
          <a:prstGeom prst="wedgeRoundRectCallout">
            <a:avLst>
              <a:gd name="adj1" fmla="val 111288"/>
              <a:gd name="adj2" fmla="val -7252"/>
              <a:gd name="adj3" fmla="val 16667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50" dirty="0" smtClean="0"/>
              <a:t>3</a:t>
            </a:r>
            <a:endParaRPr lang="ko-KR" altLang="en-US" dirty="0"/>
          </a:p>
        </p:txBody>
      </p:sp>
      <p:sp>
        <p:nvSpPr>
          <p:cNvPr id="28" name="모서리가 둥근 사각형 설명선 27"/>
          <p:cNvSpPr/>
          <p:nvPr/>
        </p:nvSpPr>
        <p:spPr>
          <a:xfrm>
            <a:off x="3906249" y="2040113"/>
            <a:ext cx="233948" cy="245879"/>
          </a:xfrm>
          <a:prstGeom prst="wedgeRoundRectCallout">
            <a:avLst>
              <a:gd name="adj1" fmla="val 111288"/>
              <a:gd name="adj2" fmla="val -7252"/>
              <a:gd name="adj3" fmla="val 16667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50" dirty="0" smtClean="0"/>
              <a:t>2</a:t>
            </a:r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5616" y="567313"/>
            <a:ext cx="6709569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16832"/>
            <a:ext cx="9144000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014" y="4149080"/>
            <a:ext cx="9047509" cy="1565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747686" y="13467"/>
            <a:ext cx="7967718" cy="499950"/>
          </a:xfrm>
        </p:spPr>
        <p:txBody>
          <a:bodyPr/>
          <a:lstStyle/>
          <a:p>
            <a:r>
              <a:rPr smtClean="0"/>
              <a:t>기초데이타 등록</a:t>
            </a:r>
            <a:r>
              <a:rPr lang="en-US" dirty="0" smtClean="0"/>
              <a:t>(4/9)</a:t>
            </a:r>
            <a:endParaRPr lang="en-US" altLang="ko-KR" dirty="0"/>
          </a:p>
        </p:txBody>
      </p:sp>
      <p:grpSp>
        <p:nvGrpSpPr>
          <p:cNvPr id="37" name="그룹 36"/>
          <p:cNvGrpSpPr/>
          <p:nvPr/>
        </p:nvGrpSpPr>
        <p:grpSpPr>
          <a:xfrm>
            <a:off x="0" y="5715016"/>
            <a:ext cx="9144000" cy="1127124"/>
            <a:chOff x="0" y="5715016"/>
            <a:chExt cx="9144000" cy="1127124"/>
          </a:xfrm>
        </p:grpSpPr>
        <p:sp>
          <p:nvSpPr>
            <p:cNvPr id="30" name="직사각형 29"/>
            <p:cNvSpPr/>
            <p:nvPr/>
          </p:nvSpPr>
          <p:spPr>
            <a:xfrm>
              <a:off x="0" y="5715016"/>
              <a:ext cx="9144000" cy="1127124"/>
            </a:xfrm>
            <a:prstGeom prst="rect">
              <a:avLst/>
            </a:prstGeom>
            <a:solidFill>
              <a:schemeClr val="accent1">
                <a:alpha val="14000"/>
              </a:schemeClr>
            </a:solidFill>
            <a:ln w="19050"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6773" tIns="38387" rIns="76773" bIns="38387" rtlCol="0" anchor="t"/>
            <a:lstStyle/>
            <a:p>
              <a:pPr marL="342900" indent="-342900" fontAlgn="auto">
                <a:spcBef>
                  <a:spcPct val="20000"/>
                </a:spcBef>
                <a:spcAft>
                  <a:spcPts val="0"/>
                </a:spcAft>
              </a:pPr>
              <a:r>
                <a:rPr kumimoji="0" lang="en-US" altLang="ko-KR" sz="1400" dirty="0" smtClean="0">
                  <a:solidFill>
                    <a:prstClr val="black"/>
                  </a:solidFill>
                </a:rPr>
                <a:t>	</a:t>
              </a:r>
              <a:r>
                <a:rPr kumimoji="0" lang="en-US" altLang="ko-KR" sz="1400" b="1" dirty="0" smtClean="0">
                  <a:solidFill>
                    <a:prstClr val="black"/>
                  </a:solidFill>
                </a:rPr>
                <a:t>3.</a:t>
              </a:r>
              <a:r>
                <a:rPr kumimoji="0" lang="ko-KR" altLang="en-US" sz="1400" b="1" dirty="0" smtClean="0">
                  <a:solidFill>
                    <a:prstClr val="black"/>
                  </a:solidFill>
                </a:rPr>
                <a:t>과정설정</a:t>
              </a:r>
              <a:r>
                <a:rPr kumimoji="0" lang="en-US" altLang="ko-KR" sz="1400" b="1" dirty="0" smtClean="0">
                  <a:solidFill>
                    <a:prstClr val="black"/>
                  </a:solidFill>
                </a:rPr>
                <a:t>(</a:t>
              </a:r>
              <a:r>
                <a:rPr kumimoji="0" lang="ko-KR" altLang="en-US" sz="1400" b="1" dirty="0" smtClean="0">
                  <a:solidFill>
                    <a:prstClr val="black"/>
                  </a:solidFill>
                </a:rPr>
                <a:t>승인과정</a:t>
              </a:r>
              <a:r>
                <a:rPr kumimoji="0" lang="en-US" altLang="ko-KR" sz="1400" b="1" dirty="0" smtClean="0">
                  <a:solidFill>
                    <a:prstClr val="black"/>
                  </a:solidFill>
                </a:rPr>
                <a:t>)</a:t>
              </a:r>
              <a:r>
                <a:rPr kumimoji="0" lang="en-US" altLang="ko-KR" sz="1400" b="1" dirty="0">
                  <a:solidFill>
                    <a:prstClr val="black"/>
                  </a:solidFill>
                </a:rPr>
                <a:t> </a:t>
              </a:r>
              <a:r>
                <a:rPr kumimoji="0" lang="ko-KR" altLang="en-US" sz="1400" b="1" dirty="0" smtClean="0">
                  <a:solidFill>
                    <a:prstClr val="black"/>
                  </a:solidFill>
                </a:rPr>
                <a:t>기초 데이터 등록입니다</a:t>
              </a:r>
              <a:r>
                <a:rPr kumimoji="0" lang="en-US" altLang="ko-KR" sz="1400" b="1" dirty="0" smtClean="0">
                  <a:solidFill>
                    <a:prstClr val="black"/>
                  </a:solidFill>
                </a:rPr>
                <a:t>. </a:t>
              </a:r>
              <a:r>
                <a:rPr kumimoji="0" lang="ko-KR" altLang="en-US" sz="1400" b="1" dirty="0" smtClean="0">
                  <a:solidFill>
                    <a:prstClr val="black"/>
                  </a:solidFill>
                </a:rPr>
                <a:t>방법은 </a:t>
              </a:r>
              <a:r>
                <a:rPr kumimoji="0" lang="en-US" altLang="ko-KR" sz="1400" b="1" dirty="0" smtClean="0">
                  <a:solidFill>
                    <a:prstClr val="black"/>
                  </a:solidFill>
                </a:rPr>
                <a:t>P.35</a:t>
              </a:r>
              <a:r>
                <a:rPr kumimoji="0" lang="ko-KR" altLang="en-US" sz="1400" b="1" dirty="0" smtClean="0">
                  <a:solidFill>
                    <a:prstClr val="black"/>
                  </a:solidFill>
                </a:rPr>
                <a:t>와 동일합니다</a:t>
              </a:r>
              <a:r>
                <a:rPr kumimoji="0" lang="en-US" altLang="ko-KR" sz="1400" b="1" dirty="0" smtClean="0">
                  <a:solidFill>
                    <a:prstClr val="black"/>
                  </a:solidFill>
                </a:rPr>
                <a:t>.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		</a:t>
              </a:r>
            </a:p>
            <a:p>
              <a:pPr marL="342900" indent="-342900" fontAlgn="auto">
                <a:spcBef>
                  <a:spcPct val="20000"/>
                </a:spcBef>
                <a:spcAft>
                  <a:spcPts val="0"/>
                </a:spcAft>
              </a:pPr>
              <a:r>
                <a:rPr kumimoji="0" lang="en-US" altLang="ko-KR" sz="1400" dirty="0" smtClean="0">
                  <a:solidFill>
                    <a:prstClr val="black"/>
                  </a:solidFill>
                </a:rPr>
                <a:t>	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엑셀 시트를 확인해 보시면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, 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등록된 훈련 과정 분류만큼 시트가 생성되어 있는 것을 확인할 수 있습니다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.</a:t>
              </a:r>
            </a:p>
            <a:p>
              <a:pPr marL="342900" indent="-342900" fontAlgn="auto">
                <a:spcBef>
                  <a:spcPct val="20000"/>
                </a:spcBef>
                <a:spcAft>
                  <a:spcPts val="0"/>
                </a:spcAft>
              </a:pPr>
              <a:r>
                <a:rPr kumimoji="0" lang="en-US" altLang="ko-KR" sz="1400" dirty="0" smtClean="0">
                  <a:solidFill>
                    <a:prstClr val="black"/>
                  </a:solidFill>
                </a:rPr>
                <a:t>	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등록하고자 하는 훈련 과정 분류를 선택 후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, 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과정 정보에 대한 데이터를 입력합니다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.</a:t>
              </a:r>
            </a:p>
            <a:p>
              <a:pPr marL="342900" indent="-342900" fontAlgn="auto">
                <a:spcBef>
                  <a:spcPct val="20000"/>
                </a:spcBef>
                <a:spcAft>
                  <a:spcPts val="0"/>
                </a:spcAft>
              </a:pPr>
              <a:r>
                <a:rPr kumimoji="0" lang="en-US" altLang="ko-KR" sz="1400" dirty="0">
                  <a:solidFill>
                    <a:prstClr val="black"/>
                  </a:solidFill>
                </a:rPr>
                <a:t>	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등록 후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, “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과정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”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메뉴를 확인하시면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, 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과정 기본 정보가 등록된 것을 확인하실 수 있습니다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.</a:t>
              </a:r>
            </a:p>
          </p:txBody>
        </p:sp>
        <p:sp>
          <p:nvSpPr>
            <p:cNvPr id="56" name="모서리가 둥근 직사각형 55"/>
            <p:cNvSpPr/>
            <p:nvPr/>
          </p:nvSpPr>
          <p:spPr>
            <a:xfrm>
              <a:off x="88690" y="5781688"/>
              <a:ext cx="214314" cy="142876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 smtClean="0"/>
                <a:t>1</a:t>
              </a:r>
              <a:endParaRPr lang="ko-KR" altLang="en-US" sz="1050" dirty="0" smtClean="0"/>
            </a:p>
          </p:txBody>
        </p:sp>
        <p:sp>
          <p:nvSpPr>
            <p:cNvPr id="31" name="모서리가 둥근 직사각형 30"/>
            <p:cNvSpPr/>
            <p:nvPr/>
          </p:nvSpPr>
          <p:spPr>
            <a:xfrm>
              <a:off x="90456" y="6024577"/>
              <a:ext cx="214314" cy="142876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 smtClean="0"/>
                <a:t>2</a:t>
              </a:r>
              <a:endParaRPr lang="ko-KR" altLang="en-US" sz="1050" dirty="0" smtClean="0"/>
            </a:p>
          </p:txBody>
        </p:sp>
        <p:sp>
          <p:nvSpPr>
            <p:cNvPr id="42" name="모서리가 둥근 직사각형 41"/>
            <p:cNvSpPr/>
            <p:nvPr/>
          </p:nvSpPr>
          <p:spPr>
            <a:xfrm>
              <a:off x="86595" y="6294239"/>
              <a:ext cx="214314" cy="142876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 smtClean="0"/>
                <a:t>3</a:t>
              </a:r>
              <a:endParaRPr lang="ko-KR" altLang="en-US" sz="1050" dirty="0" smtClean="0"/>
            </a:p>
          </p:txBody>
        </p:sp>
      </p:grpSp>
      <p:sp>
        <p:nvSpPr>
          <p:cNvPr id="25" name="직사각형 24"/>
          <p:cNvSpPr/>
          <p:nvPr/>
        </p:nvSpPr>
        <p:spPr>
          <a:xfrm>
            <a:off x="3898907" y="1495398"/>
            <a:ext cx="1142985" cy="18574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8" name="모서리가 둥근 사각형 설명선 27"/>
          <p:cNvSpPr/>
          <p:nvPr/>
        </p:nvSpPr>
        <p:spPr>
          <a:xfrm>
            <a:off x="3563888" y="1372458"/>
            <a:ext cx="233948" cy="245879"/>
          </a:xfrm>
          <a:prstGeom prst="wedgeRoundRectCallout">
            <a:avLst>
              <a:gd name="adj1" fmla="val 111288"/>
              <a:gd name="adj2" fmla="val -7252"/>
              <a:gd name="adj3" fmla="val 16667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50" dirty="0" smtClean="0"/>
              <a:t>1</a:t>
            </a:r>
            <a:endParaRPr lang="ko-KR" altLang="en-US" dirty="0"/>
          </a:p>
        </p:txBody>
      </p:sp>
      <p:sp>
        <p:nvSpPr>
          <p:cNvPr id="29" name="모서리가 둥근 사각형 설명선 28"/>
          <p:cNvSpPr/>
          <p:nvPr/>
        </p:nvSpPr>
        <p:spPr>
          <a:xfrm>
            <a:off x="53226" y="1618606"/>
            <a:ext cx="233948" cy="245879"/>
          </a:xfrm>
          <a:prstGeom prst="wedgeRoundRectCallout">
            <a:avLst>
              <a:gd name="adj1" fmla="val -6783"/>
              <a:gd name="adj2" fmla="val 124459"/>
              <a:gd name="adj3" fmla="val 16667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50" dirty="0" smtClean="0"/>
              <a:t>2</a:t>
            </a:r>
            <a:endParaRPr lang="ko-KR" altLang="en-US" dirty="0"/>
          </a:p>
        </p:txBody>
      </p:sp>
      <p:sp>
        <p:nvSpPr>
          <p:cNvPr id="32" name="모서리가 둥근 사각형 설명선 31"/>
          <p:cNvSpPr/>
          <p:nvPr/>
        </p:nvSpPr>
        <p:spPr>
          <a:xfrm>
            <a:off x="34305" y="4437112"/>
            <a:ext cx="233948" cy="245879"/>
          </a:xfrm>
          <a:prstGeom prst="wedgeRoundRectCallout">
            <a:avLst>
              <a:gd name="adj1" fmla="val 103145"/>
              <a:gd name="adj2" fmla="val -73108"/>
              <a:gd name="adj3" fmla="val 16667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50" b="1" dirty="0" smtClean="0"/>
              <a:t>3</a:t>
            </a:r>
            <a:endParaRPr lang="ko-KR" altLang="en-US" b="1" dirty="0"/>
          </a:p>
        </p:txBody>
      </p:sp>
      <p:sp>
        <p:nvSpPr>
          <p:cNvPr id="33" name="모서리가 둥근 직사각형 32"/>
          <p:cNvSpPr/>
          <p:nvPr/>
        </p:nvSpPr>
        <p:spPr>
          <a:xfrm>
            <a:off x="90456" y="6535342"/>
            <a:ext cx="214314" cy="142876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50" dirty="0" smtClean="0"/>
              <a:t>4</a:t>
            </a:r>
            <a:endParaRPr lang="ko-KR" altLang="en-US" sz="105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747686" y="13467"/>
            <a:ext cx="7967718" cy="499950"/>
          </a:xfrm>
        </p:spPr>
        <p:txBody>
          <a:bodyPr/>
          <a:lstStyle/>
          <a:p>
            <a:r>
              <a:rPr smtClean="0"/>
              <a:t>기초데이타 등록</a:t>
            </a:r>
            <a:r>
              <a:rPr lang="en-US" dirty="0" smtClean="0"/>
              <a:t>(5/9)</a:t>
            </a:r>
            <a:endParaRPr lang="en-US" altLang="ko-KR" dirty="0"/>
          </a:p>
        </p:txBody>
      </p:sp>
      <p:sp>
        <p:nvSpPr>
          <p:cNvPr id="30" name="직사각형 29"/>
          <p:cNvSpPr/>
          <p:nvPr/>
        </p:nvSpPr>
        <p:spPr>
          <a:xfrm>
            <a:off x="0" y="5214950"/>
            <a:ext cx="9144000" cy="1627190"/>
          </a:xfrm>
          <a:prstGeom prst="rect">
            <a:avLst/>
          </a:prstGeom>
          <a:solidFill>
            <a:schemeClr val="accent1">
              <a:alpha val="14000"/>
            </a:schemeClr>
          </a:solidFill>
          <a:ln w="1905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773" tIns="38387" rIns="76773" bIns="38387" rtlCol="0" anchor="t"/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r>
              <a:rPr kumimoji="0" lang="en-US" altLang="ko-KR" sz="1400" dirty="0">
                <a:solidFill>
                  <a:prstClr val="black"/>
                </a:solidFill>
              </a:rPr>
              <a:t>	</a:t>
            </a:r>
            <a:r>
              <a:rPr kumimoji="0" lang="en-US" altLang="ko-KR" sz="1400" b="1" dirty="0" smtClean="0">
                <a:solidFill>
                  <a:prstClr val="black"/>
                </a:solidFill>
              </a:rPr>
              <a:t>6.</a:t>
            </a:r>
            <a:r>
              <a:rPr kumimoji="0" lang="ko-KR" altLang="en-US" sz="1400" b="1" dirty="0" smtClean="0">
                <a:solidFill>
                  <a:prstClr val="black"/>
                </a:solidFill>
              </a:rPr>
              <a:t>거래처</a:t>
            </a:r>
            <a:r>
              <a:rPr kumimoji="0" lang="en-US" altLang="ko-KR" sz="1400" b="1" dirty="0" smtClean="0">
                <a:solidFill>
                  <a:prstClr val="black"/>
                </a:solidFill>
              </a:rPr>
              <a:t> </a:t>
            </a:r>
            <a:r>
              <a:rPr kumimoji="0" lang="ko-KR" altLang="en-US" sz="1400" b="1" dirty="0">
                <a:solidFill>
                  <a:prstClr val="black"/>
                </a:solidFill>
              </a:rPr>
              <a:t>기초 데이터 등록입니다</a:t>
            </a:r>
            <a:r>
              <a:rPr kumimoji="0" lang="en-US" altLang="ko-KR" sz="1400" b="1" dirty="0" smtClean="0">
                <a:solidFill>
                  <a:prstClr val="black"/>
                </a:solidFill>
              </a:rPr>
              <a:t>.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r>
              <a:rPr kumimoji="0" lang="en-US" altLang="ko-KR" sz="1400" b="1" dirty="0">
                <a:solidFill>
                  <a:prstClr val="black"/>
                </a:solidFill>
              </a:rPr>
              <a:t>	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엑셀 시트를 확인해 보시면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, 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등록된 거래처 분류만큼 시트가 생성되어 있는 것을 확인할 수 있습니다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.</a:t>
            </a:r>
          </a:p>
        </p:txBody>
      </p:sp>
      <p:sp>
        <p:nvSpPr>
          <p:cNvPr id="42" name="모서리가 둥근 직사각형 41"/>
          <p:cNvSpPr/>
          <p:nvPr/>
        </p:nvSpPr>
        <p:spPr>
          <a:xfrm>
            <a:off x="96120" y="5286388"/>
            <a:ext cx="214314" cy="142876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50" dirty="0" smtClean="0"/>
              <a:t>1</a:t>
            </a:r>
            <a:endParaRPr lang="ko-KR" altLang="en-US" sz="1050" dirty="0" smtClean="0"/>
          </a:p>
        </p:txBody>
      </p:sp>
      <p:pic>
        <p:nvPicPr>
          <p:cNvPr id="3074" name="Picture 2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548680"/>
            <a:ext cx="6480000" cy="1163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직사각형 14"/>
          <p:cNvSpPr/>
          <p:nvPr/>
        </p:nvSpPr>
        <p:spPr>
          <a:xfrm>
            <a:off x="1331640" y="1495398"/>
            <a:ext cx="1142985" cy="18574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9" y="1994547"/>
            <a:ext cx="9088685" cy="2154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모서리가 둥근 직사각형 17"/>
          <p:cNvSpPr/>
          <p:nvPr/>
        </p:nvSpPr>
        <p:spPr>
          <a:xfrm>
            <a:off x="96120" y="5517232"/>
            <a:ext cx="214314" cy="142876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50" dirty="0" smtClean="0"/>
              <a:t>2</a:t>
            </a:r>
            <a:endParaRPr lang="ko-KR" altLang="en-US" sz="105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747686" y="13467"/>
            <a:ext cx="7967718" cy="499950"/>
          </a:xfrm>
        </p:spPr>
        <p:txBody>
          <a:bodyPr/>
          <a:lstStyle/>
          <a:p>
            <a:r>
              <a:rPr smtClean="0"/>
              <a:t>기초데이타 등록</a:t>
            </a:r>
            <a:r>
              <a:rPr lang="en-US" dirty="0" smtClean="0"/>
              <a:t>(6/9)</a:t>
            </a:r>
            <a:endParaRPr lang="en-US" altLang="ko-KR" dirty="0"/>
          </a:p>
        </p:txBody>
      </p:sp>
      <p:sp>
        <p:nvSpPr>
          <p:cNvPr id="30" name="직사각형 29"/>
          <p:cNvSpPr/>
          <p:nvPr/>
        </p:nvSpPr>
        <p:spPr>
          <a:xfrm>
            <a:off x="0" y="5214950"/>
            <a:ext cx="9144000" cy="1627190"/>
          </a:xfrm>
          <a:prstGeom prst="rect">
            <a:avLst/>
          </a:prstGeom>
          <a:solidFill>
            <a:schemeClr val="accent1">
              <a:alpha val="14000"/>
            </a:schemeClr>
          </a:solidFill>
          <a:ln w="1905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773" tIns="38387" rIns="76773" bIns="38387" rtlCol="0" anchor="t"/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r>
              <a:rPr kumimoji="0" lang="en-US" altLang="ko-KR" sz="1400" dirty="0" smtClean="0">
                <a:solidFill>
                  <a:prstClr val="black"/>
                </a:solidFill>
              </a:rPr>
              <a:t>	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교재를 추가할 개설 과정 목록의 고유 코드를 클릭하시면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, 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해당 엑셀 시트로 이동합니다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.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r>
              <a:rPr kumimoji="0" lang="en-US" altLang="ko-KR" sz="1400" dirty="0" smtClean="0">
                <a:solidFill>
                  <a:prstClr val="black"/>
                </a:solidFill>
              </a:rPr>
              <a:t>	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해당 과정에 추가될 교재 정보를 입력합니다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. </a:t>
            </a:r>
            <a:r>
              <a:rPr kumimoji="0" lang="en-US" altLang="ko-KR" sz="1400" b="1" dirty="0" smtClean="0">
                <a:solidFill>
                  <a:prstClr val="black"/>
                </a:solidFill>
              </a:rPr>
              <a:t>(</a:t>
            </a:r>
            <a:r>
              <a:rPr kumimoji="0" lang="ko-KR" altLang="en-US" sz="1400" b="1" dirty="0" smtClean="0">
                <a:solidFill>
                  <a:prstClr val="black"/>
                </a:solidFill>
              </a:rPr>
              <a:t>입고 처리까지 진행됩니다</a:t>
            </a:r>
            <a:r>
              <a:rPr kumimoji="0" lang="en-US" altLang="ko-KR" sz="1400" b="1" dirty="0" smtClean="0">
                <a:solidFill>
                  <a:prstClr val="black"/>
                </a:solidFill>
              </a:rPr>
              <a:t>.)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		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r>
              <a:rPr kumimoji="0" lang="en-US" altLang="ko-KR" sz="1400" dirty="0" smtClean="0">
                <a:solidFill>
                  <a:prstClr val="black"/>
                </a:solidFill>
              </a:rPr>
              <a:t>	</a:t>
            </a:r>
          </a:p>
        </p:txBody>
      </p:sp>
      <p:grpSp>
        <p:nvGrpSpPr>
          <p:cNvPr id="34" name="그룹 33"/>
          <p:cNvGrpSpPr/>
          <p:nvPr/>
        </p:nvGrpSpPr>
        <p:grpSpPr>
          <a:xfrm>
            <a:off x="33306" y="590531"/>
            <a:ext cx="9034494" cy="5100672"/>
            <a:chOff x="33306" y="590531"/>
            <a:chExt cx="9034494" cy="5100672"/>
          </a:xfrm>
        </p:grpSpPr>
        <p:sp>
          <p:nvSpPr>
            <p:cNvPr id="42" name="모서리가 둥근 직사각형 41"/>
            <p:cNvSpPr/>
            <p:nvPr/>
          </p:nvSpPr>
          <p:spPr>
            <a:xfrm>
              <a:off x="96120" y="5286388"/>
              <a:ext cx="214314" cy="142876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 smtClean="0"/>
                <a:t>1</a:t>
              </a:r>
              <a:endParaRPr lang="ko-KR" altLang="en-US" sz="1050" dirty="0" smtClean="0"/>
            </a:p>
          </p:txBody>
        </p:sp>
        <p:sp>
          <p:nvSpPr>
            <p:cNvPr id="31" name="직사각형 30"/>
            <p:cNvSpPr/>
            <p:nvPr/>
          </p:nvSpPr>
          <p:spPr>
            <a:xfrm>
              <a:off x="33306" y="590531"/>
              <a:ext cx="9034494" cy="449423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258878" y="674687"/>
              <a:ext cx="6981843" cy="1163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41" name="직사각형 40"/>
            <p:cNvSpPr/>
            <p:nvPr/>
          </p:nvSpPr>
          <p:spPr>
            <a:xfrm>
              <a:off x="2705121" y="1633532"/>
              <a:ext cx="1190597" cy="14763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3" name="모서리가 둥근 직사각형 42"/>
            <p:cNvSpPr/>
            <p:nvPr/>
          </p:nvSpPr>
          <p:spPr>
            <a:xfrm>
              <a:off x="99981" y="5548327"/>
              <a:ext cx="214314" cy="142876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 smtClean="0"/>
                <a:t>2</a:t>
              </a:r>
              <a:endParaRPr lang="ko-KR" altLang="en-US" sz="1050" dirty="0" smtClean="0"/>
            </a:p>
          </p:txBody>
        </p:sp>
      </p:grp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10" y="1988840"/>
            <a:ext cx="8798270" cy="1296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3932" y="3444794"/>
            <a:ext cx="3683868" cy="1639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20" y="3337334"/>
            <a:ext cx="5195960" cy="1675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747686" y="13467"/>
            <a:ext cx="7967718" cy="499950"/>
          </a:xfrm>
        </p:spPr>
        <p:txBody>
          <a:bodyPr/>
          <a:lstStyle/>
          <a:p>
            <a:r>
              <a:rPr smtClean="0"/>
              <a:t>기초데이타 등록</a:t>
            </a:r>
            <a:r>
              <a:rPr lang="en-US" dirty="0" smtClean="0"/>
              <a:t>(7/9)</a:t>
            </a:r>
            <a:endParaRPr lang="en-US" altLang="ko-KR" dirty="0"/>
          </a:p>
        </p:txBody>
      </p:sp>
      <p:grpSp>
        <p:nvGrpSpPr>
          <p:cNvPr id="37" name="그룹 36"/>
          <p:cNvGrpSpPr/>
          <p:nvPr/>
        </p:nvGrpSpPr>
        <p:grpSpPr>
          <a:xfrm>
            <a:off x="0" y="590531"/>
            <a:ext cx="9144000" cy="6251609"/>
            <a:chOff x="0" y="590531"/>
            <a:chExt cx="9144000" cy="6251609"/>
          </a:xfrm>
        </p:grpSpPr>
        <p:sp>
          <p:nvSpPr>
            <p:cNvPr id="30" name="직사각형 29"/>
            <p:cNvSpPr/>
            <p:nvPr/>
          </p:nvSpPr>
          <p:spPr>
            <a:xfrm>
              <a:off x="0" y="5214950"/>
              <a:ext cx="9144000" cy="1627190"/>
            </a:xfrm>
            <a:prstGeom prst="rect">
              <a:avLst/>
            </a:prstGeom>
            <a:solidFill>
              <a:schemeClr val="accent1">
                <a:alpha val="14000"/>
              </a:schemeClr>
            </a:solidFill>
            <a:ln w="19050"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6773" tIns="38387" rIns="76773" bIns="38387" rtlCol="0" anchor="t"/>
            <a:lstStyle/>
            <a:p>
              <a:pPr marL="342900" indent="-342900" fontAlgn="auto">
                <a:spcBef>
                  <a:spcPct val="20000"/>
                </a:spcBef>
                <a:spcAft>
                  <a:spcPts val="0"/>
                </a:spcAft>
              </a:pPr>
              <a:r>
                <a:rPr kumimoji="0" lang="en-US" altLang="ko-KR" sz="1400" dirty="0" smtClean="0">
                  <a:solidFill>
                    <a:prstClr val="black"/>
                  </a:solidFill>
                </a:rPr>
                <a:t>	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훈련생을 추가할 과정의 고유코드를 선택합니다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.</a:t>
              </a:r>
            </a:p>
            <a:p>
              <a:pPr marL="342900" indent="-342900" fontAlgn="auto">
                <a:spcBef>
                  <a:spcPct val="20000"/>
                </a:spcBef>
                <a:spcAft>
                  <a:spcPts val="0"/>
                </a:spcAft>
              </a:pPr>
              <a:r>
                <a:rPr kumimoji="0" lang="en-US" altLang="ko-KR" sz="1400" b="1" dirty="0">
                  <a:solidFill>
                    <a:prstClr val="black"/>
                  </a:solidFill>
                </a:rPr>
                <a:t>	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정해진 샘플 데이터 형식과 같은 형식으로 데이터를 등록합니다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.</a:t>
              </a:r>
            </a:p>
            <a:p>
              <a:pPr marL="342900" indent="-342900" fontAlgn="auto">
                <a:spcBef>
                  <a:spcPct val="20000"/>
                </a:spcBef>
                <a:spcAft>
                  <a:spcPts val="0"/>
                </a:spcAft>
              </a:pPr>
              <a:r>
                <a:rPr kumimoji="0" lang="en-US" altLang="ko-KR" sz="1400" b="1" dirty="0">
                  <a:solidFill>
                    <a:prstClr val="black"/>
                  </a:solidFill>
                </a:rPr>
                <a:t>	</a:t>
              </a:r>
              <a:endParaRPr kumimoji="0" lang="en-US" altLang="ko-KR" sz="1400" b="1" dirty="0" smtClean="0">
                <a:solidFill>
                  <a:prstClr val="black"/>
                </a:solidFill>
              </a:endParaRPr>
            </a:p>
            <a:p>
              <a:pPr marL="342900" indent="-342900" fontAlgn="auto">
                <a:spcBef>
                  <a:spcPct val="20000"/>
                </a:spcBef>
                <a:spcAft>
                  <a:spcPts val="0"/>
                </a:spcAft>
              </a:pPr>
              <a:r>
                <a:rPr kumimoji="0" lang="en-US" altLang="ko-KR" sz="1400" b="1" dirty="0">
                  <a:solidFill>
                    <a:prstClr val="black"/>
                  </a:solidFill>
                </a:rPr>
                <a:t>	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엑셀 업로드</a:t>
              </a:r>
              <a:r>
                <a:rPr kumimoji="0" lang="ko-KR" altLang="en-US" sz="1400" dirty="0">
                  <a:solidFill>
                    <a:prstClr val="black"/>
                  </a:solidFill>
                </a:rPr>
                <a:t> 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후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, 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해당 과정을 확인하시면 학생이 등록되어 있는 것을 확인하실 수 있습니다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.</a:t>
              </a:r>
            </a:p>
            <a:p>
              <a:pPr marL="342900" indent="-342900" fontAlgn="auto">
                <a:spcBef>
                  <a:spcPct val="20000"/>
                </a:spcBef>
                <a:spcAft>
                  <a:spcPts val="0"/>
                </a:spcAft>
              </a:pPr>
              <a:r>
                <a:rPr kumimoji="0" lang="en-US" altLang="ko-KR" sz="1400" dirty="0" smtClean="0">
                  <a:solidFill>
                    <a:prstClr val="black"/>
                  </a:solidFill>
                </a:rPr>
                <a:t>	</a:t>
              </a:r>
            </a:p>
          </p:txBody>
        </p:sp>
        <p:sp>
          <p:nvSpPr>
            <p:cNvPr id="42" name="모서리가 둥근 직사각형 41"/>
            <p:cNvSpPr/>
            <p:nvPr/>
          </p:nvSpPr>
          <p:spPr>
            <a:xfrm>
              <a:off x="96120" y="5286388"/>
              <a:ext cx="214314" cy="142876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 smtClean="0"/>
                <a:t>1</a:t>
              </a:r>
              <a:endParaRPr lang="ko-KR" altLang="en-US" sz="1050" dirty="0" smtClean="0"/>
            </a:p>
          </p:txBody>
        </p:sp>
        <p:sp>
          <p:nvSpPr>
            <p:cNvPr id="31" name="직사각형 30"/>
            <p:cNvSpPr/>
            <p:nvPr/>
          </p:nvSpPr>
          <p:spPr>
            <a:xfrm>
              <a:off x="33306" y="590531"/>
              <a:ext cx="9034494" cy="449423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3" name="모서리가 둥근 직사각형 42"/>
            <p:cNvSpPr/>
            <p:nvPr/>
          </p:nvSpPr>
          <p:spPr>
            <a:xfrm>
              <a:off x="99981" y="6028545"/>
              <a:ext cx="214314" cy="142876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 smtClean="0"/>
                <a:t>2</a:t>
              </a:r>
              <a:endParaRPr lang="ko-KR" altLang="en-US" sz="1050" dirty="0" smtClean="0"/>
            </a:p>
          </p:txBody>
        </p:sp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376340" y="622300"/>
              <a:ext cx="6391289" cy="14903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4" name="직사각형 33"/>
            <p:cNvSpPr/>
            <p:nvPr/>
          </p:nvSpPr>
          <p:spPr>
            <a:xfrm>
              <a:off x="4014807" y="1829696"/>
              <a:ext cx="1092651" cy="246239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48" y="3429000"/>
            <a:ext cx="8916903" cy="1556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17" y="2112677"/>
            <a:ext cx="8160792" cy="1261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0" y="-24"/>
            <a:ext cx="9144000" cy="6953250"/>
          </a:xfrm>
          <a:prstGeom prst="rect">
            <a:avLst/>
          </a:prstGeom>
          <a:solidFill>
            <a:schemeClr val="bg1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773" tIns="38387" rIns="76773" bIns="38387" rtlCol="0" anchor="ctr"/>
          <a:lstStyle/>
          <a:p>
            <a:pPr algn="ctr"/>
            <a:endParaRPr lang="ko-KR" altLang="en-US"/>
          </a:p>
        </p:txBody>
      </p:sp>
      <p:sp>
        <p:nvSpPr>
          <p:cNvPr id="2" name="제목 1"/>
          <p:cNvSpPr>
            <a:spLocks noGrp="1"/>
          </p:cNvSpPr>
          <p:nvPr>
            <p:ph type="ctrTitle" idx="4294967295"/>
          </p:nvPr>
        </p:nvSpPr>
        <p:spPr>
          <a:xfrm>
            <a:off x="700115" y="-355600"/>
            <a:ext cx="7772400" cy="1470025"/>
          </a:xfrm>
        </p:spPr>
        <p:txBody>
          <a:bodyPr>
            <a:noAutofit/>
          </a:bodyPr>
          <a:lstStyle/>
          <a:p>
            <a:r>
              <a:rPr lang="ko-KR" altLang="en-US" sz="4800" dirty="0" smtClean="0">
                <a:ea typeface="HY헤드라인M" pitchFamily="18" charset="-127"/>
              </a:rPr>
              <a:t>목 차</a:t>
            </a:r>
            <a:r>
              <a:rPr lang="ko-KR" altLang="en-US" sz="4600" dirty="0" smtClean="0"/>
              <a:t> </a:t>
            </a:r>
            <a:endParaRPr lang="ko-KR" altLang="en-US" sz="4600" dirty="0"/>
          </a:p>
        </p:txBody>
      </p:sp>
      <p:sp>
        <p:nvSpPr>
          <p:cNvPr id="14" name="TextBox 13"/>
          <p:cNvSpPr txBox="1"/>
          <p:nvPr/>
        </p:nvSpPr>
        <p:spPr>
          <a:xfrm>
            <a:off x="4660118" y="892769"/>
            <a:ext cx="4394009" cy="1924183"/>
          </a:xfrm>
          <a:prstGeom prst="rect">
            <a:avLst/>
          </a:prstGeom>
          <a:noFill/>
        </p:spPr>
        <p:txBody>
          <a:bodyPr wrap="square" lIns="76773" tIns="38387" rIns="76773" bIns="38387" rtlCol="0">
            <a:spAutoFit/>
          </a:bodyPr>
          <a:lstStyle/>
          <a:p>
            <a:pPr>
              <a:buNone/>
              <a:defRPr lang="ko-KR" altLang="en-US"/>
            </a:pPr>
            <a:endParaRPr lang="en-US" altLang="ko-KR" sz="1700" dirty="0" smtClean="0">
              <a:solidFill>
                <a:schemeClr val="bg1">
                  <a:lumMod val="30000"/>
                </a:schemeClr>
              </a:solidFill>
              <a:latin typeface="맑은 고딕"/>
              <a:ea typeface="맑은 고딕"/>
              <a:cs typeface="맑은 고딕"/>
            </a:endParaRPr>
          </a:p>
          <a:p>
            <a:pPr>
              <a:buNone/>
              <a:defRPr lang="ko-KR" altLang="en-US"/>
            </a:pPr>
            <a:endParaRPr lang="en-US" altLang="ko-KR" sz="1700" dirty="0" smtClean="0">
              <a:solidFill>
                <a:schemeClr val="bg1">
                  <a:lumMod val="30000"/>
                </a:schemeClr>
              </a:solidFill>
              <a:latin typeface="맑은 고딕"/>
              <a:ea typeface="맑은 고딕"/>
              <a:cs typeface="맑은 고딕"/>
            </a:endParaRPr>
          </a:p>
          <a:p>
            <a:pPr>
              <a:buNone/>
              <a:defRPr lang="ko-KR" altLang="en-US"/>
            </a:pPr>
            <a:endParaRPr lang="en-US" altLang="ko-KR" sz="1700" dirty="0" smtClean="0">
              <a:solidFill>
                <a:schemeClr val="bg1">
                  <a:lumMod val="30000"/>
                </a:schemeClr>
              </a:solidFill>
              <a:latin typeface="맑은 고딕"/>
              <a:ea typeface="맑은 고딕"/>
              <a:cs typeface="맑은 고딕"/>
            </a:endParaRPr>
          </a:p>
          <a:p>
            <a:pPr>
              <a:buNone/>
              <a:defRPr lang="ko-KR" altLang="en-US"/>
            </a:pPr>
            <a:endParaRPr lang="en-US" altLang="ko-KR" sz="1700" dirty="0" smtClean="0">
              <a:solidFill>
                <a:schemeClr val="bg1">
                  <a:lumMod val="30000"/>
                </a:schemeClr>
              </a:solidFill>
              <a:latin typeface="맑은 고딕"/>
              <a:ea typeface="맑은 고딕"/>
              <a:cs typeface="맑은 고딕"/>
            </a:endParaRPr>
          </a:p>
          <a:p>
            <a:pPr>
              <a:buNone/>
              <a:defRPr lang="ko-KR" altLang="en-US"/>
            </a:pPr>
            <a:endParaRPr lang="en-US" altLang="ko-KR" sz="1700" dirty="0" smtClean="0">
              <a:solidFill>
                <a:schemeClr val="bg1">
                  <a:lumMod val="30000"/>
                </a:schemeClr>
              </a:solidFill>
              <a:latin typeface="맑은 고딕"/>
              <a:ea typeface="맑은 고딕"/>
              <a:cs typeface="맑은 고딕"/>
            </a:endParaRPr>
          </a:p>
          <a:p>
            <a:pPr>
              <a:buNone/>
              <a:defRPr lang="ko-KR" altLang="en-US"/>
            </a:pPr>
            <a:endParaRPr lang="ko-KR" altLang="en-US" sz="1700" dirty="0" smtClean="0">
              <a:solidFill>
                <a:schemeClr val="bg1">
                  <a:lumMod val="30000"/>
                </a:schemeClr>
              </a:solidFill>
              <a:latin typeface="맑은 고딕"/>
              <a:ea typeface="맑은 고딕"/>
              <a:cs typeface="맑은 고딕"/>
            </a:endParaRPr>
          </a:p>
          <a:p>
            <a:endParaRPr lang="ko-KR" altLang="en-US" dirty="0"/>
          </a:p>
        </p:txBody>
      </p:sp>
      <p:grpSp>
        <p:nvGrpSpPr>
          <p:cNvPr id="4" name="그룹 17"/>
          <p:cNvGrpSpPr/>
          <p:nvPr/>
        </p:nvGrpSpPr>
        <p:grpSpPr>
          <a:xfrm>
            <a:off x="1" y="821349"/>
            <a:ext cx="9161235" cy="5775422"/>
            <a:chOff x="0" y="929464"/>
            <a:chExt cx="12213389" cy="5429288"/>
          </a:xfrm>
        </p:grpSpPr>
        <p:cxnSp>
          <p:nvCxnSpPr>
            <p:cNvPr id="8" name="직선 연결선 7"/>
            <p:cNvCxnSpPr/>
            <p:nvPr/>
          </p:nvCxnSpPr>
          <p:spPr>
            <a:xfrm>
              <a:off x="0" y="929464"/>
              <a:ext cx="12190413" cy="1588"/>
            </a:xfrm>
            <a:prstGeom prst="line">
              <a:avLst/>
            </a:prstGeom>
            <a:ln w="317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직선 연결선 8"/>
            <p:cNvCxnSpPr/>
            <p:nvPr/>
          </p:nvCxnSpPr>
          <p:spPr>
            <a:xfrm rot="16200000" flipH="1">
              <a:off x="3380563" y="3644107"/>
              <a:ext cx="5429288" cy="2"/>
            </a:xfrm>
            <a:prstGeom prst="line">
              <a:avLst/>
            </a:prstGeom>
            <a:ln w="317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직선 연결선 16"/>
            <p:cNvCxnSpPr/>
            <p:nvPr/>
          </p:nvCxnSpPr>
          <p:spPr>
            <a:xfrm>
              <a:off x="22976" y="6338114"/>
              <a:ext cx="12190413" cy="1588"/>
            </a:xfrm>
            <a:prstGeom prst="line">
              <a:avLst/>
            </a:prstGeom>
            <a:ln w="317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13" name="표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730975"/>
              </p:ext>
            </p:extLst>
          </p:nvPr>
        </p:nvGraphicFramePr>
        <p:xfrm>
          <a:off x="4628123" y="844555"/>
          <a:ext cx="4411134" cy="51851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105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06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50914">
                <a:tc>
                  <a:txBody>
                    <a:bodyPr/>
                    <a:lstStyle/>
                    <a:p>
                      <a:pPr marL="0" marR="0" lvl="0" indent="0" algn="l" defTabSz="768004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altLang="en-US" sz="15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맑은 고딕"/>
                        </a:rPr>
                        <a:t>     과정 </a:t>
                      </a:r>
                      <a:r>
                        <a:rPr kumimoji="1" lang="en-US" altLang="ko-KR" sz="15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맑은 고딕"/>
                        </a:rPr>
                        <a:t>– </a:t>
                      </a:r>
                      <a:r>
                        <a:rPr kumimoji="1" lang="ko-KR" altLang="en-US" sz="15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맑은 고딕"/>
                        </a:rPr>
                        <a:t>시간표 등록 </a:t>
                      </a:r>
                      <a:r>
                        <a:rPr kumimoji="1" lang="en-US" altLang="ko-KR" sz="1500" b="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· · · · · · · · · · · · · · </a:t>
                      </a:r>
                      <a:endParaRPr kumimoji="1" lang="en-US" altLang="ko-KR" sz="15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맑은 고딕"/>
                      </a:endParaRPr>
                    </a:p>
                    <a:p>
                      <a:pPr marL="0" marR="0" lvl="0" indent="0" algn="l" defTabSz="768004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altLang="en-US" sz="15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맑은 고딕"/>
                        </a:rPr>
                        <a:t>     과정 </a:t>
                      </a:r>
                      <a:r>
                        <a:rPr kumimoji="1" lang="en-US" altLang="ko-KR" sz="15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맑은 고딕"/>
                        </a:rPr>
                        <a:t>– </a:t>
                      </a:r>
                      <a:r>
                        <a:rPr kumimoji="1" lang="ko-KR" altLang="en-US" sz="15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맑은 고딕"/>
                        </a:rPr>
                        <a:t>시간표 등록 </a:t>
                      </a:r>
                      <a:r>
                        <a:rPr kumimoji="1" lang="en-US" altLang="ko-KR" sz="1500" b="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· · · · · · · · · · · · · · </a:t>
                      </a:r>
                      <a:endParaRPr kumimoji="1" lang="en-US" altLang="ko-KR" sz="15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맑은 고딕"/>
                      </a:endParaRPr>
                    </a:p>
                    <a:p>
                      <a:pPr marL="0" marR="0" lvl="0" indent="0" algn="l" defTabSz="768004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altLang="en-US" sz="15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맑은 고딕"/>
                        </a:rPr>
                        <a:t>     과정 </a:t>
                      </a:r>
                      <a:r>
                        <a:rPr kumimoji="1" lang="en-US" altLang="ko-KR" sz="15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맑은 고딕"/>
                        </a:rPr>
                        <a:t>– </a:t>
                      </a:r>
                      <a:r>
                        <a:rPr kumimoji="1" lang="ko-KR" altLang="en-US" sz="15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맑은 고딕"/>
                        </a:rPr>
                        <a:t>시간표 등록 </a:t>
                      </a:r>
                      <a:r>
                        <a:rPr kumimoji="1" lang="en-US" altLang="ko-KR" sz="1500" b="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· · · · · · · · · · · · · · </a:t>
                      </a:r>
                      <a:endParaRPr kumimoji="1" lang="en-US" altLang="ko-KR" sz="15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맑은 고딕"/>
                      </a:endParaRPr>
                    </a:p>
                    <a:p>
                      <a:pPr marL="0" marR="0" lvl="0" indent="0" algn="l" defTabSz="768004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ko-KR" sz="17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맑은 고딕"/>
                      </a:endParaRPr>
                    </a:p>
                    <a:p>
                      <a:pPr marL="0" marR="0" lvl="0" indent="0" algn="l" defTabSz="768004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7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맑은 고딕"/>
                        </a:rPr>
                        <a:t>8</a:t>
                      </a:r>
                      <a:r>
                        <a:rPr kumimoji="1" lang="ko-KR" altLang="en-US" sz="17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맑은 고딕"/>
                        </a:rPr>
                        <a:t>. 인 사 </a:t>
                      </a:r>
                      <a:r>
                        <a:rPr kumimoji="1" lang="en-US" altLang="ko-KR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맑은 고딕"/>
                        </a:rPr>
                        <a:t>· · · · · · · · · · · · · · · · · · · · · · · ·  </a:t>
                      </a:r>
                      <a:endParaRPr kumimoji="1" lang="ko-KR" altLang="en-US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맑은 고딕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400" b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p. 74</a:t>
                      </a:r>
                    </a:p>
                    <a:p>
                      <a:pPr algn="l" latinLnBrk="1"/>
                      <a:r>
                        <a:rPr lang="en-US" altLang="ko-KR" sz="1400" b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p. 75</a:t>
                      </a:r>
                    </a:p>
                    <a:p>
                      <a:pPr algn="l" latinLnBrk="1"/>
                      <a:r>
                        <a:rPr lang="en-US" altLang="ko-KR" sz="1400" b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p. 76</a:t>
                      </a:r>
                    </a:p>
                    <a:p>
                      <a:pPr algn="l" latinLnBrk="1"/>
                      <a:endParaRPr lang="en-US" altLang="ko-KR" sz="1400" b="1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맑은 고딕"/>
                      </a:endParaRPr>
                    </a:p>
                    <a:p>
                      <a:pPr algn="l" latinLnBrk="1"/>
                      <a:r>
                        <a:rPr lang="en-US" altLang="ko-KR" sz="1400" b="1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p. 77</a:t>
                      </a:r>
                      <a:endParaRPr lang="ko-KR" alt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43200" marR="432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0895">
                <a:tc>
                  <a:txBody>
                    <a:bodyPr/>
                    <a:lstStyle/>
                    <a:p>
                      <a:pPr algn="l" latinLnBrk="1"/>
                      <a:r>
                        <a:rPr kumimoji="1" lang="en-US" altLang="ko-KR" sz="150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     </a:t>
                      </a:r>
                      <a:r>
                        <a:rPr kumimoji="1" lang="ko-KR" altLang="en-US" sz="150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교직원 관리  </a:t>
                      </a:r>
                      <a:r>
                        <a:rPr kumimoji="1" lang="en-US" altLang="ko-KR" sz="150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· · · · · · · · · · · · · · · · · · </a:t>
                      </a:r>
                      <a:endParaRPr kumimoji="1" lang="ko-KR" altLang="en-US" sz="1500" kern="1200" noProof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맑은 고딕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4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p. 78</a:t>
                      </a:r>
                    </a:p>
                  </a:txBody>
                  <a:tcPr marL="43200" marR="432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9256">
                <a:tc>
                  <a:txBody>
                    <a:bodyPr/>
                    <a:lstStyle/>
                    <a:p>
                      <a:pPr algn="l" latinLnBrk="1"/>
                      <a:r>
                        <a:rPr kumimoji="1" lang="en-US" altLang="ko-KR" sz="150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     </a:t>
                      </a:r>
                      <a:r>
                        <a:rPr kumimoji="1" lang="ko-KR" altLang="en-US" sz="150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교직원 공지사항</a:t>
                      </a:r>
                      <a:r>
                        <a:rPr kumimoji="1" lang="en-US" altLang="ko-KR" sz="15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  · · · · · · · · · · · · · · ·</a:t>
                      </a:r>
                    </a:p>
                    <a:p>
                      <a:pPr algn="l" latinLnBrk="1"/>
                      <a:r>
                        <a:rPr kumimoji="1" lang="en-US" altLang="ko-KR" sz="1500" kern="1200" dirty="0" smtClean="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     </a:t>
                      </a:r>
                      <a:r>
                        <a:rPr kumimoji="1" lang="ko-KR" altLang="en-US" sz="1500" kern="1200" dirty="0" smtClean="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교직원 자료실     </a:t>
                      </a:r>
                      <a:r>
                        <a:rPr kumimoji="1" lang="en-US" altLang="ko-KR" sz="15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· · · · · · · · · · · · · · ·</a:t>
                      </a:r>
                      <a:endParaRPr kumimoji="1" lang="ko-KR" altLang="en-US" sz="1500" kern="1200" dirty="0" smtClean="0">
                        <a:solidFill>
                          <a:schemeClr val="tx1"/>
                        </a:solidFill>
                        <a:latin typeface="맑은 고딕"/>
                        <a:ea typeface="맑은 고딕"/>
                        <a:cs typeface="맑은 고딕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4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p. 79</a:t>
                      </a:r>
                    </a:p>
                    <a:p>
                      <a:pPr algn="l" latinLnBrk="1"/>
                      <a:r>
                        <a:rPr lang="en-US" altLang="ko-KR" sz="1400" dirty="0" smtClean="0">
                          <a:solidFill>
                            <a:schemeClr val="tx1"/>
                          </a:solidFill>
                        </a:rPr>
                        <a:t>p. 80</a:t>
                      </a:r>
                      <a:endParaRPr lang="ko-KR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43200" marR="432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2408">
                <a:tc>
                  <a:txBody>
                    <a:bodyPr/>
                    <a:lstStyle/>
                    <a:p>
                      <a:pPr algn="l" latinLnBrk="1"/>
                      <a:r>
                        <a:rPr kumimoji="1" lang="en-US" altLang="ko-KR" sz="150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     </a:t>
                      </a:r>
                      <a:r>
                        <a:rPr lang="ko-KR" altLang="en-US" dirty="0" smtClean="0"/>
                        <a:t>조직도 </a:t>
                      </a:r>
                      <a:r>
                        <a:rPr lang="en-US" altLang="ko-KR" dirty="0" smtClean="0"/>
                        <a:t>– 1. </a:t>
                      </a:r>
                      <a:r>
                        <a:rPr lang="ko-KR" altLang="en-US" dirty="0" smtClean="0"/>
                        <a:t>부서관리</a:t>
                      </a:r>
                      <a:r>
                        <a:rPr kumimoji="1" lang="en-US" altLang="ko-KR" sz="15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 · · · · · · · · · · · </a:t>
                      </a:r>
                      <a:endParaRPr kumimoji="1" lang="ko-KR" altLang="en-US" sz="1500" kern="1200" dirty="0" smtClean="0">
                        <a:solidFill>
                          <a:schemeClr val="tx1"/>
                        </a:solidFill>
                        <a:latin typeface="맑은 고딕"/>
                        <a:ea typeface="맑은 고딕"/>
                        <a:cs typeface="맑은 고딕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4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p. 81</a:t>
                      </a:r>
                      <a:endParaRPr lang="ko-KR" altLang="en-US" dirty="0">
                        <a:solidFill>
                          <a:schemeClr val="tx1"/>
                        </a:solidFill>
                      </a:endParaRPr>
                    </a:p>
                  </a:txBody>
                  <a:tcPr marL="43200" marR="432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0895">
                <a:tc>
                  <a:txBody>
                    <a:bodyPr/>
                    <a:lstStyle/>
                    <a:p>
                      <a:pPr algn="l" latinLnBrk="1"/>
                      <a:r>
                        <a:rPr kumimoji="1" lang="en-US" altLang="ko-KR" sz="150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     </a:t>
                      </a:r>
                      <a:r>
                        <a:rPr lang="ko-KR" altLang="en-US" dirty="0" smtClean="0"/>
                        <a:t>조직도 </a:t>
                      </a:r>
                      <a:r>
                        <a:rPr lang="en-US" altLang="ko-KR" dirty="0" smtClean="0"/>
                        <a:t>– 2. </a:t>
                      </a:r>
                      <a:r>
                        <a:rPr lang="ko-KR" altLang="en-US" dirty="0" smtClean="0"/>
                        <a:t>직책관리</a:t>
                      </a:r>
                      <a:r>
                        <a:rPr kumimoji="1" lang="en-US" altLang="ko-KR" sz="15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 · · · · · · · · · · · </a:t>
                      </a:r>
                      <a:endParaRPr kumimoji="1" lang="ko-KR" altLang="en-US" sz="1500" kern="1200" dirty="0" smtClean="0">
                        <a:solidFill>
                          <a:schemeClr val="tx1"/>
                        </a:solidFill>
                        <a:latin typeface="맑은 고딕"/>
                        <a:ea typeface="맑은 고딕"/>
                        <a:cs typeface="맑은 고딕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4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p. 82</a:t>
                      </a:r>
                      <a:endParaRPr lang="ko-KR" altLang="en-US" dirty="0">
                        <a:solidFill>
                          <a:schemeClr val="tx1"/>
                        </a:solidFill>
                      </a:endParaRPr>
                    </a:p>
                  </a:txBody>
                  <a:tcPr marL="43200" marR="432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0895">
                <a:tc>
                  <a:txBody>
                    <a:bodyPr/>
                    <a:lstStyle/>
                    <a:p>
                      <a:pPr algn="l" latinLnBrk="1"/>
                      <a:r>
                        <a:rPr kumimoji="1" lang="en-US" altLang="ko-KR" sz="150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     </a:t>
                      </a:r>
                      <a:r>
                        <a:rPr lang="ko-KR" altLang="en-US" dirty="0" smtClean="0"/>
                        <a:t>조직도 </a:t>
                      </a:r>
                      <a:r>
                        <a:rPr lang="en-US" altLang="ko-KR" dirty="0" smtClean="0"/>
                        <a:t>– 3. </a:t>
                      </a:r>
                      <a:r>
                        <a:rPr lang="ko-KR" altLang="en-US" dirty="0" smtClean="0"/>
                        <a:t>직위관리</a:t>
                      </a:r>
                      <a:r>
                        <a:rPr kumimoji="1" lang="en-US" altLang="ko-KR" sz="15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 · · · · · · · · · · · </a:t>
                      </a:r>
                      <a:endParaRPr kumimoji="1" lang="ko-KR" altLang="en-US" sz="1500" kern="1200" dirty="0" smtClean="0">
                        <a:solidFill>
                          <a:schemeClr val="tx1"/>
                        </a:solidFill>
                        <a:latin typeface="맑은 고딕"/>
                        <a:ea typeface="맑은 고딕"/>
                        <a:cs typeface="맑은 고딕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4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p. 83</a:t>
                      </a:r>
                      <a:endParaRPr lang="ko-KR" altLang="en-US" dirty="0">
                        <a:solidFill>
                          <a:schemeClr val="tx1"/>
                        </a:solidFill>
                      </a:endParaRPr>
                    </a:p>
                  </a:txBody>
                  <a:tcPr marL="43200" marR="432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0895">
                <a:tc>
                  <a:txBody>
                    <a:bodyPr/>
                    <a:lstStyle/>
                    <a:p>
                      <a:pPr algn="l" latinLnBrk="1"/>
                      <a:r>
                        <a:rPr kumimoji="1" lang="en-US" altLang="ko-KR" sz="150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     </a:t>
                      </a:r>
                      <a:r>
                        <a:rPr lang="ko-KR" altLang="en-US" dirty="0" smtClean="0"/>
                        <a:t>조직도 </a:t>
                      </a:r>
                      <a:r>
                        <a:rPr lang="en-US" altLang="ko-KR" dirty="0" smtClean="0"/>
                        <a:t>– 4. </a:t>
                      </a:r>
                      <a:r>
                        <a:rPr lang="ko-KR" altLang="en-US" dirty="0" smtClean="0"/>
                        <a:t>조직도 관리</a:t>
                      </a:r>
                      <a:r>
                        <a:rPr kumimoji="1" lang="en-US" altLang="ko-KR" sz="15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 · · · · · · · · · · </a:t>
                      </a:r>
                      <a:endParaRPr kumimoji="1" lang="ko-KR" altLang="en-US" sz="1500" kern="1200" dirty="0" smtClean="0">
                        <a:solidFill>
                          <a:schemeClr val="tx1"/>
                        </a:solidFill>
                        <a:latin typeface="맑은 고딕"/>
                        <a:ea typeface="맑은 고딕"/>
                        <a:cs typeface="맑은 고딕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4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p. 84</a:t>
                      </a:r>
                      <a:endParaRPr lang="ko-KR" altLang="en-US" dirty="0">
                        <a:solidFill>
                          <a:schemeClr val="tx1"/>
                        </a:solidFill>
                      </a:endParaRPr>
                    </a:p>
                  </a:txBody>
                  <a:tcPr marL="43200" marR="432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0895">
                <a:tc>
                  <a:txBody>
                    <a:bodyPr/>
                    <a:lstStyle/>
                    <a:p>
                      <a:pPr algn="l" latinLnBrk="1"/>
                      <a:r>
                        <a:rPr kumimoji="1" lang="en-US" altLang="ko-KR" sz="150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     </a:t>
                      </a:r>
                      <a:r>
                        <a:rPr lang="ko-KR" altLang="en-US" dirty="0" smtClean="0"/>
                        <a:t>권한</a:t>
                      </a:r>
                      <a:r>
                        <a:rPr lang="en-US" altLang="ko-KR" dirty="0" smtClean="0"/>
                        <a:t>·</a:t>
                      </a:r>
                      <a:r>
                        <a:rPr lang="ko-KR" altLang="en-US" dirty="0" err="1" smtClean="0"/>
                        <a:t>문자알림</a:t>
                      </a:r>
                      <a:r>
                        <a:rPr lang="ko-KR" altLang="en-US" dirty="0" smtClean="0"/>
                        <a:t> </a:t>
                      </a:r>
                      <a:r>
                        <a:rPr lang="en-US" altLang="ko-KR" dirty="0" smtClean="0"/>
                        <a:t>– 1. </a:t>
                      </a:r>
                      <a:r>
                        <a:rPr lang="ko-KR" altLang="en-US" dirty="0" smtClean="0"/>
                        <a:t>교직원 아이디 관리</a:t>
                      </a:r>
                      <a:r>
                        <a:rPr kumimoji="1" lang="en-US" altLang="ko-KR" sz="15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 </a:t>
                      </a:r>
                      <a:endParaRPr kumimoji="1" lang="ko-KR" altLang="en-US" sz="1500" kern="1200" dirty="0" smtClean="0">
                        <a:solidFill>
                          <a:schemeClr val="tx1"/>
                        </a:solidFill>
                        <a:latin typeface="맑은 고딕"/>
                        <a:ea typeface="맑은 고딕"/>
                        <a:cs typeface="맑은 고딕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4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p. 85</a:t>
                      </a:r>
                      <a:endParaRPr lang="ko-KR" altLang="en-US" dirty="0">
                        <a:solidFill>
                          <a:schemeClr val="tx1"/>
                        </a:solidFill>
                      </a:endParaRPr>
                    </a:p>
                  </a:txBody>
                  <a:tcPr marL="43200" marR="432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0895">
                <a:tc>
                  <a:txBody>
                    <a:bodyPr/>
                    <a:lstStyle/>
                    <a:p>
                      <a:pPr algn="l" latinLnBrk="1"/>
                      <a:r>
                        <a:rPr kumimoji="1" lang="en-US" altLang="ko-KR" sz="150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     </a:t>
                      </a:r>
                      <a:r>
                        <a:rPr lang="ko-KR" altLang="en-US" dirty="0" smtClean="0"/>
                        <a:t>권한</a:t>
                      </a:r>
                      <a:r>
                        <a:rPr lang="en-US" altLang="ko-KR" dirty="0" smtClean="0"/>
                        <a:t>·</a:t>
                      </a:r>
                      <a:r>
                        <a:rPr lang="ko-KR" altLang="en-US" dirty="0" err="1" smtClean="0"/>
                        <a:t>문자알림</a:t>
                      </a:r>
                      <a:r>
                        <a:rPr lang="ko-KR" altLang="en-US" dirty="0" smtClean="0"/>
                        <a:t> </a:t>
                      </a:r>
                      <a:r>
                        <a:rPr lang="en-US" altLang="ko-KR" dirty="0" smtClean="0"/>
                        <a:t>– 2. </a:t>
                      </a:r>
                      <a:r>
                        <a:rPr lang="ko-KR" altLang="en-US" dirty="0" smtClean="0"/>
                        <a:t>교직원 권한 설정</a:t>
                      </a:r>
                      <a:r>
                        <a:rPr kumimoji="1" lang="en-US" altLang="ko-KR" sz="15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 </a:t>
                      </a:r>
                      <a:endParaRPr kumimoji="1" lang="ko-KR" altLang="en-US" sz="1500" kern="1200" dirty="0" smtClean="0">
                        <a:solidFill>
                          <a:schemeClr val="tx1"/>
                        </a:solidFill>
                        <a:latin typeface="맑은 고딕"/>
                        <a:ea typeface="맑은 고딕"/>
                        <a:cs typeface="맑은 고딕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4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p. 86</a:t>
                      </a:r>
                      <a:endParaRPr lang="ko-KR" altLang="en-US" dirty="0">
                        <a:solidFill>
                          <a:schemeClr val="tx1"/>
                        </a:solidFill>
                      </a:endParaRPr>
                    </a:p>
                  </a:txBody>
                  <a:tcPr marL="43200" marR="432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0895">
                <a:tc>
                  <a:txBody>
                    <a:bodyPr/>
                    <a:lstStyle/>
                    <a:p>
                      <a:pPr algn="l" latinLnBrk="1"/>
                      <a:r>
                        <a:rPr kumimoji="1" lang="en-US" altLang="ko-KR" sz="150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     </a:t>
                      </a:r>
                      <a:r>
                        <a:rPr lang="ko-KR" altLang="en-US" dirty="0" smtClean="0"/>
                        <a:t>권한</a:t>
                      </a:r>
                      <a:r>
                        <a:rPr lang="en-US" altLang="ko-KR" dirty="0" smtClean="0"/>
                        <a:t>·</a:t>
                      </a:r>
                      <a:r>
                        <a:rPr lang="ko-KR" altLang="en-US" dirty="0" err="1" smtClean="0"/>
                        <a:t>문자알림</a:t>
                      </a:r>
                      <a:r>
                        <a:rPr lang="ko-KR" altLang="en-US" dirty="0" smtClean="0"/>
                        <a:t> </a:t>
                      </a:r>
                      <a:r>
                        <a:rPr lang="en-US" altLang="ko-KR" dirty="0" smtClean="0"/>
                        <a:t>– 3. </a:t>
                      </a:r>
                      <a:r>
                        <a:rPr lang="ko-KR" altLang="en-US" spc="-250" baseline="0" dirty="0" smtClean="0"/>
                        <a:t>학생정보 열람권한설정  </a:t>
                      </a:r>
                      <a:endParaRPr kumimoji="1" lang="ko-KR" altLang="en-US" sz="1500" kern="1200" spc="-250" baseline="0" dirty="0" smtClean="0">
                        <a:solidFill>
                          <a:schemeClr val="tx1"/>
                        </a:solidFill>
                        <a:latin typeface="맑은 고딕"/>
                        <a:ea typeface="맑은 고딕"/>
                        <a:cs typeface="맑은 고딕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4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p. 87</a:t>
                      </a:r>
                      <a:endParaRPr lang="ko-KR" altLang="en-US" dirty="0">
                        <a:solidFill>
                          <a:schemeClr val="tx1"/>
                        </a:solidFill>
                      </a:endParaRPr>
                    </a:p>
                  </a:txBody>
                  <a:tcPr marL="43200" marR="432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30895">
                <a:tc>
                  <a:txBody>
                    <a:bodyPr/>
                    <a:lstStyle/>
                    <a:p>
                      <a:pPr algn="l" latinLnBrk="1"/>
                      <a:r>
                        <a:rPr kumimoji="1" lang="en-US" altLang="ko-KR" sz="1500" kern="1200" noProof="0" dirty="0" smtClean="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     </a:t>
                      </a:r>
                      <a:r>
                        <a:rPr kumimoji="1" lang="ko-KR" altLang="en-US" sz="1500" kern="1200" noProof="0" dirty="0" smtClean="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권한</a:t>
                      </a:r>
                      <a:r>
                        <a:rPr kumimoji="1" lang="en-US" altLang="ko-KR" sz="1500" kern="1200" noProof="0" dirty="0" smtClean="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·</a:t>
                      </a:r>
                      <a:r>
                        <a:rPr kumimoji="1" lang="ko-KR" altLang="en-US" sz="1500" kern="1200" noProof="0" dirty="0" err="1" smtClean="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문자알림</a:t>
                      </a:r>
                      <a:r>
                        <a:rPr kumimoji="1" lang="ko-KR" altLang="en-US" sz="1500" kern="1200" noProof="0" dirty="0" smtClean="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 </a:t>
                      </a:r>
                      <a:r>
                        <a:rPr kumimoji="1" lang="en-US" altLang="ko-KR" sz="1500" kern="1200" noProof="0" dirty="0" smtClean="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– 4. </a:t>
                      </a:r>
                      <a:r>
                        <a:rPr kumimoji="1" lang="ko-KR" altLang="en-US" sz="1500" kern="1200" noProof="0" dirty="0" err="1" smtClean="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문자알림설정</a:t>
                      </a:r>
                      <a:r>
                        <a:rPr kumimoji="1" lang="en-US" altLang="ko-KR" sz="1500" kern="1200" noProof="0" dirty="0" smtClean="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(1/2)</a:t>
                      </a:r>
                      <a:r>
                        <a:rPr kumimoji="1" lang="ko-KR" altLang="en-US" sz="1500" kern="1200" noProof="0" dirty="0" smtClean="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 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4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p. 88</a:t>
                      </a:r>
                      <a:endParaRPr lang="ko-KR" altLang="en-US" dirty="0">
                        <a:solidFill>
                          <a:schemeClr val="tx1"/>
                        </a:solidFill>
                      </a:endParaRPr>
                    </a:p>
                  </a:txBody>
                  <a:tcPr marL="43200" marR="432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30895">
                <a:tc>
                  <a:txBody>
                    <a:bodyPr/>
                    <a:lstStyle/>
                    <a:p>
                      <a:pPr algn="l" latinLnBrk="1"/>
                      <a:r>
                        <a:rPr kumimoji="1" lang="en-US" altLang="ko-KR" sz="1500" kern="1200" noProof="0" dirty="0" smtClean="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     </a:t>
                      </a:r>
                      <a:r>
                        <a:rPr kumimoji="1" lang="ko-KR" altLang="en-US" sz="1500" kern="1200" noProof="0" dirty="0" smtClean="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권한</a:t>
                      </a:r>
                      <a:r>
                        <a:rPr kumimoji="1" lang="en-US" altLang="ko-KR" sz="1500" kern="1200" noProof="0" dirty="0" smtClean="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·</a:t>
                      </a:r>
                      <a:r>
                        <a:rPr kumimoji="1" lang="ko-KR" altLang="en-US" sz="1500" kern="1200" noProof="0" dirty="0" err="1" smtClean="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문자알림</a:t>
                      </a:r>
                      <a:r>
                        <a:rPr kumimoji="1" lang="ko-KR" altLang="en-US" sz="1500" kern="1200" noProof="0" dirty="0" smtClean="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 </a:t>
                      </a:r>
                      <a:r>
                        <a:rPr kumimoji="1" lang="en-US" altLang="ko-KR" sz="1500" kern="1200" noProof="0" dirty="0" smtClean="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– 4. </a:t>
                      </a:r>
                      <a:r>
                        <a:rPr kumimoji="1" lang="ko-KR" altLang="en-US" sz="1500" kern="1200" noProof="0" dirty="0" err="1" smtClean="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문자알림설정</a:t>
                      </a:r>
                      <a:r>
                        <a:rPr kumimoji="1" lang="en-US" altLang="ko-KR" sz="1500" kern="1200" noProof="0" dirty="0" smtClean="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(2/2)</a:t>
                      </a:r>
                      <a:r>
                        <a:rPr kumimoji="1" lang="ko-KR" altLang="en-US" sz="1500" kern="1200" noProof="0" dirty="0" smtClean="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 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4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p. 89</a:t>
                      </a:r>
                      <a:endParaRPr lang="ko-KR" altLang="en-US" dirty="0">
                        <a:solidFill>
                          <a:schemeClr val="tx1"/>
                        </a:solidFill>
                      </a:endParaRPr>
                    </a:p>
                  </a:txBody>
                  <a:tcPr marL="43200" marR="432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graphicFrame>
        <p:nvGraphicFramePr>
          <p:cNvPr id="11" name="표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0575854"/>
              </p:ext>
            </p:extLst>
          </p:nvPr>
        </p:nvGraphicFramePr>
        <p:xfrm>
          <a:off x="60325" y="823038"/>
          <a:ext cx="4411134" cy="58277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105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06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2002">
                <a:tc>
                  <a:txBody>
                    <a:bodyPr/>
                    <a:lstStyle/>
                    <a:p>
                      <a:pPr marL="0" marR="0" indent="0" algn="l" defTabSz="768004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500" b="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     </a:t>
                      </a:r>
                      <a:r>
                        <a:rPr kumimoji="1" lang="ko-KR" altLang="en-US" sz="1500" b="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학생 학사 행정 </a:t>
                      </a:r>
                      <a:r>
                        <a:rPr kumimoji="1" lang="en-US" altLang="ko-KR" sz="1500" b="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– </a:t>
                      </a:r>
                      <a:r>
                        <a:rPr kumimoji="1" lang="ko-KR" altLang="en-US" sz="1500" b="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개인 정보 관리</a:t>
                      </a:r>
                      <a:r>
                        <a:rPr kumimoji="1" lang="en-US" altLang="ko-KR" sz="1500" b="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(1/2)</a:t>
                      </a:r>
                      <a:r>
                        <a:rPr kumimoji="1" lang="ko-KR" altLang="en-US" sz="1500" b="0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 </a:t>
                      </a:r>
                      <a:endParaRPr kumimoji="1" lang="ko-KR" altLang="en-US" sz="1500" b="0" kern="1200" dirty="0" smtClean="0">
                        <a:solidFill>
                          <a:schemeClr val="tx1"/>
                        </a:solidFill>
                        <a:latin typeface="맑은 고딕"/>
                        <a:ea typeface="맑은 고딕"/>
                        <a:cs typeface="맑은 고딕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400" b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p. 57</a:t>
                      </a:r>
                      <a:endParaRPr lang="ko-KR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43200" marR="432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2002">
                <a:tc>
                  <a:txBody>
                    <a:bodyPr/>
                    <a:lstStyle/>
                    <a:p>
                      <a:pPr marL="0" marR="0" indent="0" algn="l" defTabSz="768004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500" b="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     </a:t>
                      </a:r>
                      <a:r>
                        <a:rPr kumimoji="1" lang="ko-KR" altLang="en-US" sz="1500" b="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학생 학사 행정 </a:t>
                      </a:r>
                      <a:r>
                        <a:rPr kumimoji="1" lang="en-US" altLang="ko-KR" sz="1500" b="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– </a:t>
                      </a:r>
                      <a:r>
                        <a:rPr kumimoji="1" lang="ko-KR" altLang="en-US" sz="1500" b="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개인 정보 관리</a:t>
                      </a:r>
                      <a:r>
                        <a:rPr kumimoji="1" lang="en-US" altLang="ko-KR" sz="1500" b="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(2/2)</a:t>
                      </a:r>
                      <a:r>
                        <a:rPr kumimoji="1" lang="ko-KR" altLang="en-US" sz="1500" b="0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 </a:t>
                      </a:r>
                      <a:endParaRPr kumimoji="1" lang="ko-KR" altLang="en-US" sz="1500" b="0" kern="1200" dirty="0" smtClean="0">
                        <a:solidFill>
                          <a:schemeClr val="tx1"/>
                        </a:solidFill>
                        <a:latin typeface="맑은 고딕"/>
                        <a:ea typeface="맑은 고딕"/>
                        <a:cs typeface="맑은 고딕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400" b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p. 58</a:t>
                      </a:r>
                      <a:endParaRPr lang="ko-KR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43200" marR="432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2002">
                <a:tc>
                  <a:txBody>
                    <a:bodyPr/>
                    <a:lstStyle/>
                    <a:p>
                      <a:pPr marL="0" marR="0" indent="0" algn="l" defTabSz="768004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altLang="en-US" sz="1500" b="0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     </a:t>
                      </a:r>
                      <a:r>
                        <a:rPr kumimoji="1" lang="en-US" altLang="ko-KR" sz="1500" b="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NCS </a:t>
                      </a:r>
                      <a:r>
                        <a:rPr kumimoji="1" lang="ko-KR" altLang="en-US" sz="1500" b="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훈련 성과 평가 </a:t>
                      </a:r>
                      <a:r>
                        <a:rPr kumimoji="1" lang="en-US" altLang="ko-KR" sz="1500" b="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(1/4)</a:t>
                      </a:r>
                      <a:r>
                        <a:rPr kumimoji="1" lang="ko-KR" altLang="en-US" sz="1500" b="0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 </a:t>
                      </a:r>
                      <a:endParaRPr kumimoji="1" lang="ko-KR" altLang="en-US" sz="1500" b="0" kern="1200" dirty="0" smtClean="0">
                        <a:solidFill>
                          <a:schemeClr val="tx1"/>
                        </a:solidFill>
                        <a:latin typeface="맑은 고딕"/>
                        <a:ea typeface="맑은 고딕"/>
                        <a:cs typeface="맑은 고딕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400" b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p. 59</a:t>
                      </a:r>
                      <a:endParaRPr lang="ko-KR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43200" marR="432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2002">
                <a:tc>
                  <a:txBody>
                    <a:bodyPr/>
                    <a:lstStyle/>
                    <a:p>
                      <a:pPr marL="0" marR="0" indent="0" algn="l" defTabSz="768004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altLang="en-US" sz="1500" b="0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     </a:t>
                      </a:r>
                      <a:r>
                        <a:rPr kumimoji="1" lang="en-US" altLang="ko-KR" sz="1500" b="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NCS </a:t>
                      </a:r>
                      <a:r>
                        <a:rPr kumimoji="1" lang="ko-KR" altLang="en-US" sz="1500" b="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훈련 성과 평가 </a:t>
                      </a:r>
                      <a:r>
                        <a:rPr kumimoji="1" lang="en-US" altLang="ko-KR" sz="1500" b="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(2/4)</a:t>
                      </a:r>
                      <a:r>
                        <a:rPr kumimoji="1" lang="ko-KR" altLang="en-US" sz="1500" b="0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 </a:t>
                      </a:r>
                      <a:endParaRPr kumimoji="1" lang="ko-KR" altLang="en-US" sz="1500" b="0" kern="1200" dirty="0" smtClean="0">
                        <a:solidFill>
                          <a:schemeClr val="tx1"/>
                        </a:solidFill>
                        <a:latin typeface="맑은 고딕"/>
                        <a:ea typeface="맑은 고딕"/>
                        <a:cs typeface="맑은 고딕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400" b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p. 60</a:t>
                      </a:r>
                      <a:endParaRPr lang="ko-KR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43200" marR="432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2002">
                <a:tc>
                  <a:txBody>
                    <a:bodyPr/>
                    <a:lstStyle/>
                    <a:p>
                      <a:pPr marL="0" marR="0" indent="0" algn="l" defTabSz="768004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altLang="en-US" sz="1500" b="0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     </a:t>
                      </a:r>
                      <a:r>
                        <a:rPr kumimoji="1" lang="en-US" altLang="ko-KR" sz="1500" b="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NCS </a:t>
                      </a:r>
                      <a:r>
                        <a:rPr kumimoji="1" lang="ko-KR" altLang="en-US" sz="1500" b="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훈련 성과 평가 </a:t>
                      </a:r>
                      <a:r>
                        <a:rPr kumimoji="1" lang="en-US" altLang="ko-KR" sz="1500" b="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(3/4)</a:t>
                      </a:r>
                      <a:r>
                        <a:rPr kumimoji="1" lang="ko-KR" altLang="en-US" sz="1500" b="0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 </a:t>
                      </a:r>
                      <a:endParaRPr kumimoji="1" lang="ko-KR" altLang="en-US" sz="1500" b="0" kern="1200" dirty="0" smtClean="0">
                        <a:solidFill>
                          <a:schemeClr val="tx1"/>
                        </a:solidFill>
                        <a:latin typeface="맑은 고딕"/>
                        <a:ea typeface="맑은 고딕"/>
                        <a:cs typeface="맑은 고딕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400" b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p. 61</a:t>
                      </a:r>
                      <a:endParaRPr lang="ko-KR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43200" marR="432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2002">
                <a:tc>
                  <a:txBody>
                    <a:bodyPr/>
                    <a:lstStyle/>
                    <a:p>
                      <a:pPr marL="0" marR="0" indent="0" algn="l" defTabSz="768004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altLang="en-US" sz="1500" b="0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     </a:t>
                      </a:r>
                      <a:r>
                        <a:rPr kumimoji="1" lang="en-US" altLang="ko-KR" sz="1500" b="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NCS </a:t>
                      </a:r>
                      <a:r>
                        <a:rPr kumimoji="1" lang="ko-KR" altLang="en-US" sz="1500" b="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훈련 성과 평가 </a:t>
                      </a:r>
                      <a:r>
                        <a:rPr kumimoji="1" lang="en-US" altLang="ko-KR" sz="1500" b="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(4/4)</a:t>
                      </a:r>
                      <a:r>
                        <a:rPr kumimoji="1" lang="ko-KR" altLang="en-US" sz="1500" b="0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 </a:t>
                      </a:r>
                      <a:endParaRPr kumimoji="1" lang="ko-KR" altLang="en-US" sz="1500" b="0" kern="1200" dirty="0" smtClean="0">
                        <a:solidFill>
                          <a:schemeClr val="tx1"/>
                        </a:solidFill>
                        <a:latin typeface="맑은 고딕"/>
                        <a:ea typeface="맑은 고딕"/>
                        <a:cs typeface="맑은 고딕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400" b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p. 62</a:t>
                      </a:r>
                      <a:endParaRPr lang="ko-KR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43200" marR="432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0523">
                <a:tc>
                  <a:txBody>
                    <a:bodyPr/>
                    <a:lstStyle/>
                    <a:p>
                      <a:pPr marL="0" marR="0" lvl="0" indent="0" algn="l" defTabSz="768004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7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맑은 고딕"/>
                        </a:rPr>
                        <a:t>7</a:t>
                      </a:r>
                      <a:r>
                        <a:rPr kumimoji="1" lang="ko-KR" altLang="en-US" sz="17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맑은 고딕"/>
                        </a:rPr>
                        <a:t>. 과정 </a:t>
                      </a:r>
                      <a:r>
                        <a:rPr kumimoji="1" lang="en-US" altLang="ko-KR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맑은 고딕"/>
                        </a:rPr>
                        <a:t>· · · · · · · · · · · · · · · · · · · · · · · · ·  </a:t>
                      </a:r>
                      <a:endParaRPr kumimoji="1" lang="ko-KR" altLang="en-US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맑은 고딕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400" b="1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p. 63</a:t>
                      </a:r>
                      <a:endParaRPr lang="ko-KR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 marL="43200" marR="432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0523">
                <a:tc>
                  <a:txBody>
                    <a:bodyPr/>
                    <a:lstStyle/>
                    <a:p>
                      <a:pPr algn="l" latinLnBrk="1"/>
                      <a:r>
                        <a:rPr kumimoji="1" lang="en-US" altLang="ko-KR" sz="1500" kern="1200" noProof="0" dirty="0" smtClean="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     </a:t>
                      </a:r>
                      <a:r>
                        <a:rPr kumimoji="1" lang="ko-KR" altLang="en-US" sz="1500" kern="1200" noProof="0" dirty="0" smtClean="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과정 등록 </a:t>
                      </a:r>
                      <a:r>
                        <a:rPr kumimoji="1" lang="en-US" altLang="ko-KR" sz="1500" kern="1200" noProof="0" dirty="0" smtClean="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– </a:t>
                      </a:r>
                      <a:r>
                        <a:rPr kumimoji="1" lang="ko-KR" altLang="en-US" sz="1500" kern="1200" noProof="0" dirty="0" smtClean="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과정 분류 관리</a:t>
                      </a:r>
                      <a:r>
                        <a:rPr lang="ko-KR" altLang="en-US" dirty="0" smtClean="0"/>
                        <a:t> </a:t>
                      </a:r>
                      <a:r>
                        <a:rPr kumimoji="1" lang="en-US" altLang="ko-KR" sz="15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· · · · · · · · </a:t>
                      </a:r>
                      <a:endParaRPr kumimoji="1" lang="ko-KR" altLang="en-US" sz="1500" kern="1200" noProof="0" dirty="0" smtClean="0">
                        <a:solidFill>
                          <a:schemeClr val="tx1"/>
                        </a:solidFill>
                        <a:latin typeface="맑은 고딕"/>
                        <a:ea typeface="맑은 고딕"/>
                        <a:cs typeface="맑은 고딕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4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p. 64</a:t>
                      </a:r>
                      <a:endParaRPr lang="ko-KR" altLang="en-US" dirty="0">
                        <a:solidFill>
                          <a:schemeClr val="tx1"/>
                        </a:solidFill>
                      </a:endParaRPr>
                    </a:p>
                  </a:txBody>
                  <a:tcPr marL="43200" marR="432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0523">
                <a:tc>
                  <a:txBody>
                    <a:bodyPr/>
                    <a:lstStyle/>
                    <a:p>
                      <a:pPr algn="l" latinLnBrk="1"/>
                      <a:r>
                        <a:rPr kumimoji="1" lang="en-US" altLang="ko-KR" sz="1500" kern="1200" noProof="0" dirty="0" smtClean="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     </a:t>
                      </a:r>
                      <a:r>
                        <a:rPr kumimoji="1" lang="ko-KR" altLang="en-US" sz="1500" kern="1200" noProof="0" dirty="0" smtClean="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승인 받은 과정 </a:t>
                      </a:r>
                      <a:r>
                        <a:rPr kumimoji="1" lang="en-US" altLang="ko-KR" sz="1500" kern="1200" noProof="0" dirty="0" smtClean="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– </a:t>
                      </a:r>
                      <a:r>
                        <a:rPr kumimoji="1" lang="ko-KR" altLang="en-US" sz="1500" kern="1200" noProof="0" dirty="0" smtClean="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등록</a:t>
                      </a:r>
                      <a:r>
                        <a:rPr kumimoji="1" lang="en-US" altLang="ko-KR" sz="15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· · · · · · · · · · · · ·  </a:t>
                      </a:r>
                      <a:endParaRPr kumimoji="1" lang="ko-KR" altLang="en-US" sz="1500" kern="1200" noProof="0" dirty="0" smtClean="0">
                        <a:solidFill>
                          <a:schemeClr val="tx1"/>
                        </a:solidFill>
                        <a:latin typeface="맑은 고딕"/>
                        <a:ea typeface="맑은 고딕"/>
                        <a:cs typeface="맑은 고딕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4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p. 65</a:t>
                      </a:r>
                      <a:endParaRPr lang="ko-KR" altLang="en-US" dirty="0">
                        <a:solidFill>
                          <a:schemeClr val="tx1"/>
                        </a:solidFill>
                      </a:endParaRPr>
                    </a:p>
                  </a:txBody>
                  <a:tcPr marL="43200" marR="432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0523">
                <a:tc>
                  <a:txBody>
                    <a:bodyPr/>
                    <a:lstStyle/>
                    <a:p>
                      <a:pPr algn="l" latinLnBrk="1"/>
                      <a:r>
                        <a:rPr kumimoji="1" lang="en-US" altLang="ko-KR" sz="1500" kern="1200" noProof="0" dirty="0" smtClean="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     </a:t>
                      </a:r>
                      <a:r>
                        <a:rPr kumimoji="1" lang="ko-KR" altLang="en-US" sz="1500" kern="1200" noProof="0" dirty="0" smtClean="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승인 받은 과정 </a:t>
                      </a:r>
                      <a:r>
                        <a:rPr kumimoji="1" lang="en-US" altLang="ko-KR" sz="1500" kern="1200" noProof="0" dirty="0" smtClean="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– </a:t>
                      </a:r>
                      <a:r>
                        <a:rPr kumimoji="1" lang="ko-KR" altLang="en-US" sz="1500" kern="1200" noProof="0" dirty="0" smtClean="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훈련 과정 정보</a:t>
                      </a:r>
                      <a:r>
                        <a:rPr kumimoji="1" lang="en-US" altLang="ko-KR" sz="15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· · · · · </a:t>
                      </a:r>
                      <a:endParaRPr kumimoji="1" lang="ko-KR" altLang="en-US" sz="1500" kern="1200" noProof="0" dirty="0" smtClean="0">
                        <a:solidFill>
                          <a:schemeClr val="tx1"/>
                        </a:solidFill>
                        <a:latin typeface="맑은 고딕"/>
                        <a:ea typeface="맑은 고딕"/>
                        <a:cs typeface="맑은 고딕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4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p. 66</a:t>
                      </a:r>
                      <a:endParaRPr lang="ko-KR" altLang="en-US" dirty="0">
                        <a:solidFill>
                          <a:schemeClr val="tx1"/>
                        </a:solidFill>
                      </a:endParaRPr>
                    </a:p>
                  </a:txBody>
                  <a:tcPr marL="43200" marR="432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30523">
                <a:tc>
                  <a:txBody>
                    <a:bodyPr/>
                    <a:lstStyle/>
                    <a:p>
                      <a:pPr algn="l" latinLnBrk="1"/>
                      <a:r>
                        <a:rPr kumimoji="1" lang="en-US" altLang="ko-KR" sz="1500" kern="1200" noProof="0" dirty="0" smtClean="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     NCS</a:t>
                      </a:r>
                      <a:r>
                        <a:rPr kumimoji="1" lang="ko-KR" altLang="en-US" sz="1500" kern="1200" noProof="0" dirty="0" smtClean="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훈련 과정 정보 </a:t>
                      </a:r>
                      <a:r>
                        <a:rPr kumimoji="1" lang="en-US" altLang="ko-KR" sz="1500" kern="1200" noProof="0" dirty="0" smtClean="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– </a:t>
                      </a:r>
                      <a:r>
                        <a:rPr kumimoji="1" lang="ko-KR" altLang="en-US" sz="1500" kern="1200" noProof="0" dirty="0" smtClean="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교과목</a:t>
                      </a:r>
                      <a:r>
                        <a:rPr kumimoji="1" lang="ko-KR" altLang="en-US" sz="1500" kern="1200" baseline="0" noProof="0" dirty="0" smtClean="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 편성 </a:t>
                      </a:r>
                      <a:r>
                        <a:rPr kumimoji="1" lang="en-US" altLang="ko-KR" sz="15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 · · · </a:t>
                      </a:r>
                      <a:endParaRPr kumimoji="1" lang="ko-KR" altLang="en-US" sz="1500" kern="1200" noProof="0" dirty="0" smtClean="0">
                        <a:solidFill>
                          <a:schemeClr val="tx1"/>
                        </a:solidFill>
                        <a:latin typeface="맑은 고딕"/>
                        <a:ea typeface="맑은 고딕"/>
                        <a:cs typeface="맑은 고딕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4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p. 67</a:t>
                      </a:r>
                      <a:endParaRPr lang="ko-KR" altLang="en-US" dirty="0">
                        <a:solidFill>
                          <a:schemeClr val="tx1"/>
                        </a:solidFill>
                      </a:endParaRPr>
                    </a:p>
                  </a:txBody>
                  <a:tcPr marL="43200" marR="432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30523">
                <a:tc>
                  <a:txBody>
                    <a:bodyPr/>
                    <a:lstStyle/>
                    <a:p>
                      <a:pPr algn="l" latinLnBrk="1"/>
                      <a:r>
                        <a:rPr kumimoji="1" lang="en-US" altLang="ko-KR" sz="1500" kern="1200" noProof="0" dirty="0" smtClean="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     </a:t>
                      </a:r>
                      <a:r>
                        <a:rPr kumimoji="1" lang="en-US" altLang="ko-KR" sz="150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NCS</a:t>
                      </a:r>
                      <a:r>
                        <a:rPr kumimoji="1" lang="ko-KR" altLang="en-US" sz="150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훈련 과정 정보 </a:t>
                      </a:r>
                      <a:r>
                        <a:rPr kumimoji="1" lang="en-US" altLang="ko-KR" sz="150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– </a:t>
                      </a:r>
                      <a:r>
                        <a:rPr kumimoji="1" lang="ko-KR" altLang="en-US" sz="150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훈련 시간 설정</a:t>
                      </a:r>
                      <a:endParaRPr kumimoji="1" lang="ko-KR" altLang="en-US" sz="1500" kern="1200" noProof="0" dirty="0" smtClean="0">
                        <a:solidFill>
                          <a:schemeClr val="tx1"/>
                        </a:solidFill>
                        <a:latin typeface="맑은 고딕"/>
                        <a:ea typeface="맑은 고딕"/>
                        <a:cs typeface="맑은 고딕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4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p. 68</a:t>
                      </a:r>
                      <a:endParaRPr lang="ko-KR" altLang="en-US" dirty="0">
                        <a:solidFill>
                          <a:schemeClr val="tx1"/>
                        </a:solidFill>
                      </a:endParaRPr>
                    </a:p>
                  </a:txBody>
                  <a:tcPr marL="43200" marR="432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30523">
                <a:tc>
                  <a:txBody>
                    <a:bodyPr/>
                    <a:lstStyle/>
                    <a:p>
                      <a:pPr algn="l" latinLnBrk="1"/>
                      <a:r>
                        <a:rPr kumimoji="1" lang="en-US" altLang="ko-KR" sz="1500" kern="1200" noProof="0" dirty="0" smtClean="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     </a:t>
                      </a:r>
                      <a:r>
                        <a:rPr kumimoji="1" lang="ko-KR" altLang="en-US" sz="150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평가</a:t>
                      </a:r>
                      <a:r>
                        <a:rPr kumimoji="1" lang="en-US" altLang="ko-KR" sz="1500" kern="1200" noProof="0" dirty="0" smtClean="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·</a:t>
                      </a:r>
                      <a:r>
                        <a:rPr kumimoji="1" lang="ko-KR" altLang="en-US" sz="1500" kern="1200" noProof="0" dirty="0" smtClean="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교수 학습 방법</a:t>
                      </a:r>
                      <a:r>
                        <a:rPr kumimoji="1" lang="en-US" altLang="ko-KR" sz="1500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 </a:t>
                      </a:r>
                      <a:r>
                        <a:rPr kumimoji="1" lang="en-US" altLang="ko-KR" sz="15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· · · · · · · · · · · · · ·</a:t>
                      </a:r>
                      <a:endParaRPr kumimoji="1" lang="ko-KR" altLang="en-US" sz="1500" kern="1200" noProof="0" dirty="0" smtClean="0">
                        <a:solidFill>
                          <a:schemeClr val="tx1"/>
                        </a:solidFill>
                        <a:latin typeface="맑은 고딕"/>
                        <a:ea typeface="맑은 고딕"/>
                        <a:cs typeface="맑은 고딕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4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p. 79</a:t>
                      </a:r>
                      <a:endParaRPr lang="ko-KR" altLang="en-US" dirty="0">
                        <a:solidFill>
                          <a:schemeClr val="tx1"/>
                        </a:solidFill>
                      </a:endParaRPr>
                    </a:p>
                  </a:txBody>
                  <a:tcPr marL="43200" marR="432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30523">
                <a:tc>
                  <a:txBody>
                    <a:bodyPr/>
                    <a:lstStyle/>
                    <a:p>
                      <a:pPr algn="l" latinLnBrk="1"/>
                      <a:r>
                        <a:rPr kumimoji="1" lang="en-US" altLang="ko-KR" sz="1500" kern="1200" noProof="0" dirty="0" smtClean="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     </a:t>
                      </a:r>
                      <a:r>
                        <a:rPr kumimoji="1" lang="ko-KR" altLang="en-US" sz="1500" kern="1200" noProof="0" dirty="0" smtClean="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교수 계획서 설계</a:t>
                      </a:r>
                      <a:r>
                        <a:rPr lang="ko-KR" altLang="en-US" dirty="0" smtClean="0"/>
                        <a:t> </a:t>
                      </a:r>
                      <a:r>
                        <a:rPr kumimoji="1" lang="en-US" altLang="ko-KR" sz="15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· · · · · · · ·</a:t>
                      </a:r>
                      <a:r>
                        <a:rPr lang="ko-KR" altLang="en-US" dirty="0" smtClean="0"/>
                        <a:t> </a:t>
                      </a:r>
                      <a:r>
                        <a:rPr kumimoji="1" lang="en-US" altLang="ko-KR" sz="15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· · · · · · · · </a:t>
                      </a:r>
                      <a:endParaRPr kumimoji="1" lang="ko-KR" altLang="en-US" sz="1500" kern="1200" noProof="0" dirty="0" smtClean="0">
                        <a:solidFill>
                          <a:schemeClr val="tx1"/>
                        </a:solidFill>
                        <a:latin typeface="맑은 고딕"/>
                        <a:ea typeface="맑은 고딕"/>
                        <a:cs typeface="맑은 고딕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4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p. 70</a:t>
                      </a:r>
                      <a:endParaRPr lang="ko-KR" altLang="en-US" dirty="0">
                        <a:solidFill>
                          <a:schemeClr val="tx1"/>
                        </a:solidFill>
                      </a:endParaRPr>
                    </a:p>
                  </a:txBody>
                  <a:tcPr marL="43200" marR="432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30523">
                <a:tc>
                  <a:txBody>
                    <a:bodyPr/>
                    <a:lstStyle/>
                    <a:p>
                      <a:pPr algn="l" latinLnBrk="1"/>
                      <a:r>
                        <a:rPr kumimoji="1" lang="en-US" altLang="ko-KR" sz="1500" kern="1200" noProof="0" dirty="0" smtClean="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     </a:t>
                      </a:r>
                      <a:r>
                        <a:rPr kumimoji="1" lang="ko-KR" altLang="en-US" sz="1500" kern="1200" noProof="0" dirty="0" smtClean="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과정 </a:t>
                      </a:r>
                      <a:r>
                        <a:rPr kumimoji="1" lang="en-US" altLang="ko-KR" sz="1500" kern="1200" noProof="0" dirty="0" smtClean="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– </a:t>
                      </a:r>
                      <a:r>
                        <a:rPr kumimoji="1" lang="ko-KR" altLang="en-US" sz="1500" kern="1200" noProof="0" dirty="0" smtClean="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과정 개설</a:t>
                      </a:r>
                      <a:r>
                        <a:rPr kumimoji="1" lang="en-US" altLang="ko-KR" sz="1500" kern="1200" noProof="0" dirty="0" smtClean="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(1/3)</a:t>
                      </a:r>
                      <a:r>
                        <a:rPr lang="ko-KR" altLang="en-US" dirty="0" smtClean="0"/>
                        <a:t> </a:t>
                      </a:r>
                      <a:r>
                        <a:rPr kumimoji="1" lang="en-US" altLang="ko-KR" sz="15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· · · · · · · · </a:t>
                      </a:r>
                      <a:endParaRPr kumimoji="1" lang="ko-KR" altLang="en-US" sz="1500" kern="1200" noProof="0" dirty="0" smtClean="0">
                        <a:solidFill>
                          <a:schemeClr val="tx1"/>
                        </a:solidFill>
                        <a:latin typeface="맑은 고딕"/>
                        <a:ea typeface="맑은 고딕"/>
                        <a:cs typeface="맑은 고딕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4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p. 71</a:t>
                      </a:r>
                      <a:endParaRPr lang="ko-KR" altLang="en-US" dirty="0">
                        <a:solidFill>
                          <a:schemeClr val="tx1"/>
                        </a:solidFill>
                      </a:endParaRPr>
                    </a:p>
                  </a:txBody>
                  <a:tcPr marL="43200" marR="432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30523">
                <a:tc>
                  <a:txBody>
                    <a:bodyPr/>
                    <a:lstStyle/>
                    <a:p>
                      <a:pPr algn="l" latinLnBrk="1"/>
                      <a:r>
                        <a:rPr kumimoji="1" lang="en-US" altLang="ko-KR" sz="1500" kern="1200" noProof="0" dirty="0" smtClean="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     </a:t>
                      </a:r>
                      <a:r>
                        <a:rPr kumimoji="1" lang="ko-KR" altLang="en-US" sz="1500" kern="1200" noProof="0" dirty="0" smtClean="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과정 </a:t>
                      </a:r>
                      <a:r>
                        <a:rPr kumimoji="1" lang="en-US" altLang="ko-KR" sz="1500" kern="1200" noProof="0" dirty="0" smtClean="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– </a:t>
                      </a:r>
                      <a:r>
                        <a:rPr kumimoji="1" lang="ko-KR" altLang="en-US" sz="1500" kern="1200" noProof="0" dirty="0" smtClean="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과정 개설</a:t>
                      </a:r>
                      <a:r>
                        <a:rPr kumimoji="1" lang="en-US" altLang="ko-KR" sz="1500" kern="1200" noProof="0" dirty="0" smtClean="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(2/3)</a:t>
                      </a:r>
                      <a:r>
                        <a:rPr lang="ko-KR" altLang="en-US" dirty="0" smtClean="0"/>
                        <a:t> </a:t>
                      </a:r>
                      <a:r>
                        <a:rPr kumimoji="1" lang="en-US" altLang="ko-KR" sz="15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· · · · · · · · </a:t>
                      </a:r>
                      <a:endParaRPr kumimoji="1" lang="ko-KR" altLang="en-US" sz="1500" kern="1200" noProof="0" dirty="0" smtClean="0">
                        <a:solidFill>
                          <a:schemeClr val="tx1"/>
                        </a:solidFill>
                        <a:latin typeface="맑은 고딕"/>
                        <a:ea typeface="맑은 고딕"/>
                        <a:cs typeface="맑은 고딕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4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p. 72</a:t>
                      </a:r>
                      <a:endParaRPr lang="ko-KR" altLang="en-US" dirty="0">
                        <a:solidFill>
                          <a:schemeClr val="tx1"/>
                        </a:solidFill>
                      </a:endParaRPr>
                    </a:p>
                  </a:txBody>
                  <a:tcPr marL="43200" marR="432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30523">
                <a:tc>
                  <a:txBody>
                    <a:bodyPr/>
                    <a:lstStyle/>
                    <a:p>
                      <a:pPr algn="l" latinLnBrk="1"/>
                      <a:r>
                        <a:rPr kumimoji="1" lang="en-US" altLang="ko-KR" sz="1500" kern="1200" noProof="0" dirty="0" smtClean="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     </a:t>
                      </a:r>
                      <a:r>
                        <a:rPr kumimoji="1" lang="ko-KR" altLang="en-US" sz="1500" kern="1200" noProof="0" dirty="0" smtClean="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과정 </a:t>
                      </a:r>
                      <a:r>
                        <a:rPr kumimoji="1" lang="en-US" altLang="ko-KR" sz="1500" kern="1200" noProof="0" dirty="0" smtClean="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– </a:t>
                      </a:r>
                      <a:r>
                        <a:rPr kumimoji="1" lang="ko-KR" altLang="en-US" sz="1500" kern="1200" noProof="0" dirty="0" smtClean="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과정 개설</a:t>
                      </a:r>
                      <a:r>
                        <a:rPr kumimoji="1" lang="en-US" altLang="ko-KR" sz="1500" kern="1200" noProof="0" dirty="0" smtClean="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(3/3)</a:t>
                      </a:r>
                      <a:r>
                        <a:rPr lang="ko-KR" altLang="en-US" dirty="0" smtClean="0"/>
                        <a:t> </a:t>
                      </a:r>
                      <a:r>
                        <a:rPr kumimoji="1" lang="en-US" altLang="ko-KR" sz="15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· · · · · · · · </a:t>
                      </a:r>
                      <a:endParaRPr kumimoji="1" lang="ko-KR" altLang="en-US" sz="1500" kern="1200" noProof="0" dirty="0" smtClean="0">
                        <a:solidFill>
                          <a:schemeClr val="tx1"/>
                        </a:solidFill>
                        <a:latin typeface="맑은 고딕"/>
                        <a:ea typeface="맑은 고딕"/>
                        <a:cs typeface="맑은 고딕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4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p. 73</a:t>
                      </a:r>
                      <a:endParaRPr lang="ko-KR" altLang="en-US" dirty="0">
                        <a:solidFill>
                          <a:schemeClr val="tx1"/>
                        </a:solidFill>
                      </a:endParaRPr>
                    </a:p>
                  </a:txBody>
                  <a:tcPr marL="43200" marR="432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747686" y="13467"/>
            <a:ext cx="7967718" cy="499950"/>
          </a:xfrm>
        </p:spPr>
        <p:txBody>
          <a:bodyPr/>
          <a:lstStyle/>
          <a:p>
            <a:r>
              <a:rPr smtClean="0"/>
              <a:t>기초데이타 등록</a:t>
            </a:r>
            <a:r>
              <a:rPr lang="en-US" dirty="0" smtClean="0"/>
              <a:t>(8/9)</a:t>
            </a:r>
            <a:endParaRPr lang="en-US" altLang="ko-KR" dirty="0"/>
          </a:p>
        </p:txBody>
      </p:sp>
      <p:sp>
        <p:nvSpPr>
          <p:cNvPr id="30" name="직사각형 29"/>
          <p:cNvSpPr/>
          <p:nvPr/>
        </p:nvSpPr>
        <p:spPr>
          <a:xfrm>
            <a:off x="0" y="5214950"/>
            <a:ext cx="9144000" cy="1627190"/>
          </a:xfrm>
          <a:prstGeom prst="rect">
            <a:avLst/>
          </a:prstGeom>
          <a:solidFill>
            <a:schemeClr val="accent1">
              <a:alpha val="14000"/>
            </a:schemeClr>
          </a:solidFill>
          <a:ln w="1905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773" tIns="38387" rIns="76773" bIns="38387" rtlCol="0" anchor="t"/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r>
              <a:rPr kumimoji="0" lang="en-US" altLang="ko-KR" sz="1400" dirty="0" smtClean="0">
                <a:solidFill>
                  <a:prstClr val="black"/>
                </a:solidFill>
              </a:rPr>
              <a:t>	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상담 관리를 등록하실 </a:t>
            </a:r>
            <a:r>
              <a:rPr kumimoji="0" lang="ko-KR" altLang="en-US" sz="1400" dirty="0" err="1" smtClean="0">
                <a:solidFill>
                  <a:prstClr val="black"/>
                </a:solidFill>
              </a:rPr>
              <a:t>과정명을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 클릭하면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, 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해당 과정의 양식이 다운로드 됩니다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.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r>
              <a:rPr kumimoji="0" lang="en-US" altLang="ko-KR" sz="1400" dirty="0" smtClean="0">
                <a:solidFill>
                  <a:prstClr val="black"/>
                </a:solidFill>
              </a:rPr>
              <a:t>	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훈련생 목록에서 상담 내용을 등록할 훈련생 선택 후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, 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양식에 맞게 내용을 작성합니다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.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r>
              <a:rPr kumimoji="0" lang="en-US" altLang="ko-KR" sz="1400" dirty="0">
                <a:solidFill>
                  <a:prstClr val="black"/>
                </a:solidFill>
              </a:rPr>
              <a:t>	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저장 후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, 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엑셀 파일을 등록하면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, 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해당 과정의 훈련생의 상담 내용 등록이 완료됩니다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.	</a:t>
            </a:r>
          </a:p>
        </p:txBody>
      </p:sp>
      <p:grpSp>
        <p:nvGrpSpPr>
          <p:cNvPr id="35" name="그룹 34"/>
          <p:cNvGrpSpPr/>
          <p:nvPr/>
        </p:nvGrpSpPr>
        <p:grpSpPr>
          <a:xfrm>
            <a:off x="33306" y="590531"/>
            <a:ext cx="9034494" cy="5360809"/>
            <a:chOff x="33306" y="590531"/>
            <a:chExt cx="9034494" cy="5360809"/>
          </a:xfrm>
        </p:grpSpPr>
        <p:sp>
          <p:nvSpPr>
            <p:cNvPr id="42" name="모서리가 둥근 직사각형 41"/>
            <p:cNvSpPr/>
            <p:nvPr/>
          </p:nvSpPr>
          <p:spPr>
            <a:xfrm>
              <a:off x="96120" y="5286388"/>
              <a:ext cx="214314" cy="142876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 smtClean="0"/>
                <a:t>1</a:t>
              </a:r>
              <a:endParaRPr lang="ko-KR" altLang="en-US" sz="1050" dirty="0" smtClean="0"/>
            </a:p>
          </p:txBody>
        </p:sp>
        <p:sp>
          <p:nvSpPr>
            <p:cNvPr id="31" name="직사각형 30"/>
            <p:cNvSpPr/>
            <p:nvPr/>
          </p:nvSpPr>
          <p:spPr>
            <a:xfrm>
              <a:off x="33306" y="590531"/>
              <a:ext cx="9034494" cy="449423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3" name="모서리가 둥근 직사각형 42"/>
            <p:cNvSpPr/>
            <p:nvPr/>
          </p:nvSpPr>
          <p:spPr>
            <a:xfrm>
              <a:off x="99981" y="5547426"/>
              <a:ext cx="214314" cy="142876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 smtClean="0"/>
                <a:t>2</a:t>
              </a:r>
              <a:endParaRPr lang="ko-KR" altLang="en-US" sz="1050" dirty="0" smtClean="0"/>
            </a:p>
          </p:txBody>
        </p:sp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690683" y="606551"/>
              <a:ext cx="5762634" cy="15200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41" name="직사각형 40"/>
            <p:cNvSpPr/>
            <p:nvPr/>
          </p:nvSpPr>
          <p:spPr>
            <a:xfrm>
              <a:off x="5267090" y="1807164"/>
              <a:ext cx="968953" cy="202868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8" name="모서리가 둥근 직사각형 57"/>
            <p:cNvSpPr/>
            <p:nvPr/>
          </p:nvSpPr>
          <p:spPr>
            <a:xfrm>
              <a:off x="101654" y="5808464"/>
              <a:ext cx="214314" cy="142876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 smtClean="0"/>
                <a:t>3</a:t>
              </a:r>
              <a:endParaRPr lang="ko-KR" altLang="en-US" sz="1050" dirty="0" smtClean="0"/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68" y="2018753"/>
            <a:ext cx="8665531" cy="1410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1561" y="3068960"/>
            <a:ext cx="6276975" cy="2015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747686" y="13467"/>
            <a:ext cx="7967718" cy="499950"/>
          </a:xfrm>
        </p:spPr>
        <p:txBody>
          <a:bodyPr/>
          <a:lstStyle/>
          <a:p>
            <a:r>
              <a:rPr smtClean="0"/>
              <a:t>기초데이타 등록</a:t>
            </a:r>
            <a:r>
              <a:rPr lang="en-US" dirty="0" smtClean="0"/>
              <a:t>(9/9)</a:t>
            </a:r>
            <a:endParaRPr lang="en-US" altLang="ko-KR" dirty="0"/>
          </a:p>
        </p:txBody>
      </p:sp>
      <p:sp>
        <p:nvSpPr>
          <p:cNvPr id="30" name="직사각형 29"/>
          <p:cNvSpPr/>
          <p:nvPr/>
        </p:nvSpPr>
        <p:spPr>
          <a:xfrm>
            <a:off x="0" y="5214950"/>
            <a:ext cx="9144000" cy="1627190"/>
          </a:xfrm>
          <a:prstGeom prst="rect">
            <a:avLst/>
          </a:prstGeom>
          <a:solidFill>
            <a:schemeClr val="accent1">
              <a:alpha val="14000"/>
            </a:schemeClr>
          </a:solidFill>
          <a:ln w="1905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773" tIns="38387" rIns="76773" bIns="38387" rtlCol="0" anchor="t"/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r>
              <a:rPr kumimoji="0" lang="en-US" altLang="ko-KR" sz="1400" dirty="0" smtClean="0">
                <a:solidFill>
                  <a:prstClr val="black"/>
                </a:solidFill>
              </a:rPr>
              <a:t>	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기초 데이터 등록 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10. 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비품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,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장비 등록입니다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.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r>
              <a:rPr kumimoji="0" lang="en-US" altLang="ko-KR" sz="1400" dirty="0">
                <a:solidFill>
                  <a:prstClr val="black"/>
                </a:solidFill>
              </a:rPr>
              <a:t>	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양식 다운로드 후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, 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등록하고자 하는 비품 또는 장비 정보를 입력합니다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.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r>
              <a:rPr kumimoji="0" lang="en-US" altLang="ko-KR" sz="1400" dirty="0">
                <a:solidFill>
                  <a:prstClr val="black"/>
                </a:solidFill>
              </a:rPr>
              <a:t>	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등록 완료 후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, 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운영 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&gt; 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비품 관리 메뉴에서 확인 가능합니다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.</a:t>
            </a:r>
          </a:p>
        </p:txBody>
      </p:sp>
      <p:grpSp>
        <p:nvGrpSpPr>
          <p:cNvPr id="34" name="그룹 33"/>
          <p:cNvGrpSpPr/>
          <p:nvPr/>
        </p:nvGrpSpPr>
        <p:grpSpPr>
          <a:xfrm>
            <a:off x="33306" y="590531"/>
            <a:ext cx="9034494" cy="5364200"/>
            <a:chOff x="33306" y="590531"/>
            <a:chExt cx="9034494" cy="5364200"/>
          </a:xfrm>
        </p:grpSpPr>
        <p:sp>
          <p:nvSpPr>
            <p:cNvPr id="42" name="모서리가 둥근 직사각형 41"/>
            <p:cNvSpPr/>
            <p:nvPr/>
          </p:nvSpPr>
          <p:spPr>
            <a:xfrm>
              <a:off x="96120" y="5286388"/>
              <a:ext cx="214314" cy="142876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 smtClean="0"/>
                <a:t>1</a:t>
              </a:r>
              <a:endParaRPr lang="ko-KR" altLang="en-US" sz="1050" dirty="0" smtClean="0"/>
            </a:p>
          </p:txBody>
        </p:sp>
        <p:sp>
          <p:nvSpPr>
            <p:cNvPr id="31" name="직사각형 30"/>
            <p:cNvSpPr/>
            <p:nvPr/>
          </p:nvSpPr>
          <p:spPr>
            <a:xfrm>
              <a:off x="33306" y="590531"/>
              <a:ext cx="9034494" cy="449423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3" name="모서리가 둥근 직사각형 42"/>
            <p:cNvSpPr/>
            <p:nvPr/>
          </p:nvSpPr>
          <p:spPr>
            <a:xfrm>
              <a:off x="99981" y="5547426"/>
              <a:ext cx="214314" cy="142876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 smtClean="0"/>
                <a:t>2</a:t>
              </a:r>
              <a:endParaRPr lang="ko-KR" altLang="en-US" sz="1050" dirty="0" smtClean="0"/>
            </a:p>
          </p:txBody>
        </p:sp>
        <p:sp>
          <p:nvSpPr>
            <p:cNvPr id="59" name="모서리가 둥근 직사각형 58"/>
            <p:cNvSpPr/>
            <p:nvPr/>
          </p:nvSpPr>
          <p:spPr>
            <a:xfrm>
              <a:off x="96807" y="5811855"/>
              <a:ext cx="214314" cy="142876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 smtClean="0"/>
                <a:t>3</a:t>
              </a:r>
              <a:endParaRPr lang="ko-KR" altLang="en-US" sz="1050" dirty="0" smtClean="0"/>
            </a:p>
          </p:txBody>
        </p:sp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80" y="692696"/>
            <a:ext cx="8864507" cy="1656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78" y="2564904"/>
            <a:ext cx="8761210" cy="115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82" y="3356992"/>
            <a:ext cx="8836835" cy="1584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 preferRelativeResize="0"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400" y="549449"/>
            <a:ext cx="85932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772140" y="13467"/>
            <a:ext cx="7613618" cy="499950"/>
          </a:xfrm>
        </p:spPr>
        <p:txBody>
          <a:bodyPr/>
          <a:lstStyle/>
          <a:p>
            <a:r>
              <a:rPr smtClean="0"/>
              <a:t>증빙자료 다운로드 </a:t>
            </a:r>
            <a:endParaRPr lang="en-US" altLang="ko-KR" dirty="0"/>
          </a:p>
        </p:txBody>
      </p:sp>
      <p:sp>
        <p:nvSpPr>
          <p:cNvPr id="30" name="직사각형 29"/>
          <p:cNvSpPr/>
          <p:nvPr/>
        </p:nvSpPr>
        <p:spPr>
          <a:xfrm>
            <a:off x="0" y="5214950"/>
            <a:ext cx="9144000" cy="1627190"/>
          </a:xfrm>
          <a:prstGeom prst="rect">
            <a:avLst/>
          </a:prstGeom>
          <a:solidFill>
            <a:schemeClr val="accent1">
              <a:alpha val="14000"/>
            </a:schemeClr>
          </a:solidFill>
          <a:ln w="1905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773" tIns="38387" rIns="76773" bIns="38387" rtlCol="0" anchor="t"/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r>
              <a:rPr kumimoji="0" lang="en-US" altLang="ko-KR" sz="1400" dirty="0" smtClean="0">
                <a:solidFill>
                  <a:prstClr val="black"/>
                </a:solidFill>
              </a:rPr>
              <a:t>	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검색할 기간을 설정합니다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. 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r>
              <a:rPr kumimoji="0" lang="en-US" altLang="ko-KR" sz="1400" dirty="0" smtClean="0">
                <a:solidFill>
                  <a:prstClr val="black"/>
                </a:solidFill>
              </a:rPr>
              <a:t>	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선택할 과정의 과정진행상황을 체크합니다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. 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r>
              <a:rPr kumimoji="0" lang="en-US" altLang="ko-KR" sz="1400" dirty="0" smtClean="0">
                <a:solidFill>
                  <a:prstClr val="black"/>
                </a:solidFill>
              </a:rPr>
              <a:t>	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증빙자료를 다운받을 과정을 선택합니다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.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r>
              <a:rPr kumimoji="0" lang="en-US" altLang="ko-KR" sz="1400" dirty="0" smtClean="0">
                <a:solidFill>
                  <a:prstClr val="black"/>
                </a:solidFill>
              </a:rPr>
              <a:t>	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필요한 자료를 클릭하여 문서를 다운로드 받을 수 있습니다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.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r>
              <a:rPr kumimoji="0" lang="en-US" altLang="ko-KR" sz="1400" dirty="0">
                <a:solidFill>
                  <a:prstClr val="black"/>
                </a:solidFill>
              </a:rPr>
              <a:t>	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주의 사항은 한번에 많은 양의 데이터를 다운로드 받으면 엑셀 시트의 수가 많아 지고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, 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구분이 어렵기 때문에</a:t>
            </a:r>
            <a:endParaRPr kumimoji="0" lang="en-US" altLang="ko-KR" sz="1400" dirty="0" smtClean="0">
              <a:solidFill>
                <a:prstClr val="black"/>
              </a:solidFill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r>
              <a:rPr kumimoji="0" lang="en-US" altLang="ko-KR" sz="1400" dirty="0">
                <a:solidFill>
                  <a:prstClr val="black"/>
                </a:solidFill>
              </a:rPr>
              <a:t>	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다운로드를 진행할 기간을 적절하게 선택하시기 바랍니다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.	</a:t>
            </a:r>
          </a:p>
        </p:txBody>
      </p:sp>
      <p:grpSp>
        <p:nvGrpSpPr>
          <p:cNvPr id="28" name="그룹 27"/>
          <p:cNvGrpSpPr/>
          <p:nvPr/>
        </p:nvGrpSpPr>
        <p:grpSpPr>
          <a:xfrm>
            <a:off x="83388" y="1484784"/>
            <a:ext cx="1201464" cy="4967412"/>
            <a:chOff x="83388" y="1484784"/>
            <a:chExt cx="1201464" cy="4967412"/>
          </a:xfrm>
        </p:grpSpPr>
        <p:sp>
          <p:nvSpPr>
            <p:cNvPr id="42" name="모서리가 둥근 직사각형 41"/>
            <p:cNvSpPr/>
            <p:nvPr/>
          </p:nvSpPr>
          <p:spPr>
            <a:xfrm>
              <a:off x="96120" y="5286388"/>
              <a:ext cx="214314" cy="142876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 smtClean="0"/>
                <a:t>1</a:t>
              </a:r>
              <a:endParaRPr lang="ko-KR" altLang="en-US" sz="1050" dirty="0" smtClean="0"/>
            </a:p>
          </p:txBody>
        </p:sp>
        <p:sp>
          <p:nvSpPr>
            <p:cNvPr id="43" name="모서리가 둥근 직사각형 42"/>
            <p:cNvSpPr/>
            <p:nvPr/>
          </p:nvSpPr>
          <p:spPr>
            <a:xfrm>
              <a:off x="99981" y="5547426"/>
              <a:ext cx="214314" cy="142876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 smtClean="0"/>
                <a:t>2</a:t>
              </a:r>
              <a:endParaRPr lang="ko-KR" altLang="en-US" sz="1050" dirty="0" smtClean="0"/>
            </a:p>
          </p:txBody>
        </p:sp>
        <p:sp>
          <p:nvSpPr>
            <p:cNvPr id="59" name="모서리가 둥근 직사각형 58"/>
            <p:cNvSpPr/>
            <p:nvPr/>
          </p:nvSpPr>
          <p:spPr>
            <a:xfrm>
              <a:off x="96807" y="5811855"/>
              <a:ext cx="214314" cy="142876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 smtClean="0"/>
                <a:t>3</a:t>
              </a:r>
              <a:endParaRPr lang="ko-KR" altLang="en-US" sz="1050" dirty="0" smtClean="0"/>
            </a:p>
          </p:txBody>
        </p:sp>
        <p:sp>
          <p:nvSpPr>
            <p:cNvPr id="35" name="직사각형 34"/>
            <p:cNvSpPr/>
            <p:nvPr/>
          </p:nvSpPr>
          <p:spPr>
            <a:xfrm>
              <a:off x="275399" y="1484784"/>
              <a:ext cx="1009453" cy="428628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4" name="모서리가 둥근 직사각형 53"/>
            <p:cNvSpPr/>
            <p:nvPr/>
          </p:nvSpPr>
          <p:spPr>
            <a:xfrm>
              <a:off x="96120" y="6054873"/>
              <a:ext cx="214314" cy="142876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 smtClean="0"/>
                <a:t>4</a:t>
              </a:r>
              <a:endParaRPr lang="ko-KR" altLang="en-US" sz="1050" dirty="0" smtClean="0"/>
            </a:p>
          </p:txBody>
        </p:sp>
        <p:sp>
          <p:nvSpPr>
            <p:cNvPr id="15" name="모서리가 둥근 직사각형 14"/>
            <p:cNvSpPr/>
            <p:nvPr/>
          </p:nvSpPr>
          <p:spPr>
            <a:xfrm>
              <a:off x="83388" y="6309320"/>
              <a:ext cx="214314" cy="142876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 smtClean="0"/>
                <a:t>5</a:t>
              </a:r>
              <a:endParaRPr lang="ko-KR" altLang="en-US" sz="1050" dirty="0" smtClean="0"/>
            </a:p>
          </p:txBody>
        </p:sp>
      </p:grpSp>
      <p:sp>
        <p:nvSpPr>
          <p:cNvPr id="17" name="모서리가 둥근 사각형 설명선 16"/>
          <p:cNvSpPr/>
          <p:nvPr/>
        </p:nvSpPr>
        <p:spPr>
          <a:xfrm>
            <a:off x="2411760" y="1377627"/>
            <a:ext cx="251365" cy="214314"/>
          </a:xfrm>
          <a:prstGeom prst="wedgeRoundRectCallout">
            <a:avLst>
              <a:gd name="adj1" fmla="val 103612"/>
              <a:gd name="adj2" fmla="val -8609"/>
              <a:gd name="adj3" fmla="val 16667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50" dirty="0" smtClean="0"/>
              <a:t>1</a:t>
            </a:r>
            <a:endParaRPr lang="ko-KR" altLang="en-US" dirty="0"/>
          </a:p>
        </p:txBody>
      </p:sp>
      <p:sp>
        <p:nvSpPr>
          <p:cNvPr id="18" name="모서리가 둥근 사각형 설명선 17"/>
          <p:cNvSpPr/>
          <p:nvPr/>
        </p:nvSpPr>
        <p:spPr>
          <a:xfrm>
            <a:off x="1835696" y="1806255"/>
            <a:ext cx="251365" cy="214314"/>
          </a:xfrm>
          <a:prstGeom prst="wedgeRoundRectCallout">
            <a:avLst>
              <a:gd name="adj1" fmla="val 103612"/>
              <a:gd name="adj2" fmla="val -8609"/>
              <a:gd name="adj3" fmla="val 16667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50" dirty="0" smtClean="0"/>
              <a:t>2</a:t>
            </a:r>
            <a:endParaRPr lang="ko-KR" altLang="en-US" dirty="0"/>
          </a:p>
        </p:txBody>
      </p:sp>
      <p:sp>
        <p:nvSpPr>
          <p:cNvPr id="19" name="모서리가 둥근 사각형 설명선 18"/>
          <p:cNvSpPr/>
          <p:nvPr/>
        </p:nvSpPr>
        <p:spPr>
          <a:xfrm>
            <a:off x="1961378" y="2132856"/>
            <a:ext cx="251365" cy="214314"/>
          </a:xfrm>
          <a:prstGeom prst="wedgeRoundRectCallout">
            <a:avLst>
              <a:gd name="adj1" fmla="val 103612"/>
              <a:gd name="adj2" fmla="val -8609"/>
              <a:gd name="adj3" fmla="val 16667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50" dirty="0" smtClean="0"/>
              <a:t>3</a:t>
            </a:r>
            <a:endParaRPr lang="ko-KR" altLang="en-US" dirty="0"/>
          </a:p>
        </p:txBody>
      </p:sp>
      <p:sp>
        <p:nvSpPr>
          <p:cNvPr id="20" name="모서리가 둥근 사각형 설명선 19"/>
          <p:cNvSpPr/>
          <p:nvPr/>
        </p:nvSpPr>
        <p:spPr>
          <a:xfrm>
            <a:off x="4211960" y="2924944"/>
            <a:ext cx="251365" cy="214314"/>
          </a:xfrm>
          <a:prstGeom prst="wedgeRoundRectCallout">
            <a:avLst>
              <a:gd name="adj1" fmla="val 103612"/>
              <a:gd name="adj2" fmla="val -8609"/>
              <a:gd name="adj3" fmla="val 16667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50" dirty="0" smtClean="0"/>
              <a:t>4</a:t>
            </a:r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 txBox="1">
            <a:spLocks/>
          </p:cNvSpPr>
          <p:nvPr/>
        </p:nvSpPr>
        <p:spPr>
          <a:xfrm>
            <a:off x="428596" y="1500174"/>
            <a:ext cx="8229600" cy="1154113"/>
          </a:xfrm>
          <a:prstGeom prst="rect">
            <a:avLst/>
          </a:prstGeom>
        </p:spPr>
        <p:txBody>
          <a:bodyPr vert="horz" lIns="76773" tIns="38387" rIns="76773" bIns="38387" rtlCol="0" anchor="ctr">
            <a:noAutofit/>
          </a:bodyPr>
          <a:lstStyle/>
          <a:p>
            <a:pPr marL="0" marR="0" lvl="0" indent="0" algn="ctr" defTabSz="768004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HY헤드라인M" pitchFamily="18" charset="-127"/>
                <a:cs typeface="+mj-cs"/>
              </a:rPr>
              <a:t>학 생</a:t>
            </a:r>
            <a:endParaRPr kumimoji="0" lang="ko-KR" altLang="en-US" sz="6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HY헤드라인M" pitchFamily="18" charset="-127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직사각형 28"/>
          <p:cNvSpPr/>
          <p:nvPr/>
        </p:nvSpPr>
        <p:spPr>
          <a:xfrm>
            <a:off x="0" y="5643575"/>
            <a:ext cx="9144000" cy="1214425"/>
          </a:xfrm>
          <a:prstGeom prst="rect">
            <a:avLst/>
          </a:prstGeom>
          <a:solidFill>
            <a:schemeClr val="accent1">
              <a:alpha val="14000"/>
            </a:schemeClr>
          </a:solidFill>
          <a:ln w="1905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773" tIns="38387" rIns="76773" bIns="38387" rtlCol="0" anchor="t"/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r>
              <a:rPr kumimoji="0" lang="en-US" altLang="ko-KR" sz="1400" dirty="0" smtClean="0">
                <a:solidFill>
                  <a:prstClr val="black"/>
                </a:solidFill>
              </a:rPr>
              <a:t>	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훈련생 탭 선택 시 진행중인 과정 현황을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, 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수료생 현황 탭 선택 시 종료된 과정 현황을 볼 수 있습니다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.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 </a:t>
            </a:r>
            <a:endParaRPr kumimoji="0" lang="en-US" altLang="ko-KR" sz="1400" dirty="0" smtClean="0">
              <a:solidFill>
                <a:prstClr val="black"/>
              </a:solidFill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r>
              <a:rPr kumimoji="0" lang="en-US" altLang="ko-KR" sz="1400" dirty="0" smtClean="0">
                <a:solidFill>
                  <a:prstClr val="black"/>
                </a:solidFill>
              </a:rPr>
              <a:t>	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훈련생 상담관리와 수료생 취업관리 현황을 확인 할 수 있습니다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.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r>
              <a:rPr kumimoji="0" lang="en-US" altLang="ko-KR" sz="1400" dirty="0" smtClean="0">
                <a:solidFill>
                  <a:prstClr val="black"/>
                </a:solidFill>
              </a:rPr>
              <a:t>	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r>
              <a:rPr kumimoji="0" lang="en-US" altLang="ko-KR" sz="1400" dirty="0" smtClean="0">
                <a:solidFill>
                  <a:prstClr val="black"/>
                </a:solidFill>
              </a:rPr>
              <a:t>			</a:t>
            </a:r>
            <a:endParaRPr kumimoji="0" lang="ko-KR" altLang="en-US" sz="1400" dirty="0">
              <a:solidFill>
                <a:prstClr val="black"/>
              </a:solidFill>
            </a:endParaRPr>
          </a:p>
        </p:txBody>
      </p:sp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747687" y="13467"/>
            <a:ext cx="7643866" cy="499950"/>
          </a:xfrm>
        </p:spPr>
        <p:txBody>
          <a:bodyPr/>
          <a:lstStyle/>
          <a:p>
            <a:r>
              <a:rPr smtClean="0"/>
              <a:t>학생 메인화</a:t>
            </a:r>
            <a:r>
              <a:rPr/>
              <a:t>면</a:t>
            </a:r>
            <a:r>
              <a:rPr smtClean="0"/>
              <a:t> </a:t>
            </a:r>
            <a:endParaRPr lang="en-US" altLang="ko-KR" dirty="0"/>
          </a:p>
        </p:txBody>
      </p:sp>
      <p:sp>
        <p:nvSpPr>
          <p:cNvPr id="32" name="모서리가 둥근 직사각형 31"/>
          <p:cNvSpPr/>
          <p:nvPr/>
        </p:nvSpPr>
        <p:spPr>
          <a:xfrm>
            <a:off x="109506" y="5972193"/>
            <a:ext cx="214314" cy="142876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50" dirty="0" smtClean="0"/>
              <a:t>2</a:t>
            </a:r>
            <a:endParaRPr lang="ko-KR" altLang="en-US" sz="1050" dirty="0" smtClean="0"/>
          </a:p>
        </p:txBody>
      </p:sp>
      <p:grpSp>
        <p:nvGrpSpPr>
          <p:cNvPr id="27" name="그룹 26"/>
          <p:cNvGrpSpPr/>
          <p:nvPr/>
        </p:nvGrpSpPr>
        <p:grpSpPr>
          <a:xfrm>
            <a:off x="108690" y="688974"/>
            <a:ext cx="8495758" cy="5159393"/>
            <a:chOff x="108690" y="688974"/>
            <a:chExt cx="8495758" cy="5159393"/>
          </a:xfrm>
        </p:grpSpPr>
        <p:sp>
          <p:nvSpPr>
            <p:cNvPr id="23" name="모서리가 둥근 직사각형 22"/>
            <p:cNvSpPr/>
            <p:nvPr/>
          </p:nvSpPr>
          <p:spPr>
            <a:xfrm>
              <a:off x="108690" y="5705491"/>
              <a:ext cx="214314" cy="142876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 smtClean="0"/>
                <a:t>1</a:t>
              </a:r>
              <a:endParaRPr lang="ko-KR" altLang="en-US" sz="1050" dirty="0" smtClean="0"/>
            </a:p>
          </p:txBody>
        </p:sp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41680" y="688974"/>
              <a:ext cx="7724140" cy="4525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8" name="모서리가 둥근 사각형 설명선 27"/>
            <p:cNvSpPr/>
            <p:nvPr/>
          </p:nvSpPr>
          <p:spPr>
            <a:xfrm>
              <a:off x="3203848" y="1700808"/>
              <a:ext cx="242657" cy="214314"/>
            </a:xfrm>
            <a:prstGeom prst="wedgeRoundRectCallout">
              <a:avLst>
                <a:gd name="adj1" fmla="val -107181"/>
                <a:gd name="adj2" fmla="val 4597"/>
                <a:gd name="adj3" fmla="val 16667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 smtClean="0"/>
                <a:t>1</a:t>
              </a:r>
              <a:endParaRPr lang="ko-KR" altLang="en-US" dirty="0"/>
            </a:p>
          </p:txBody>
        </p:sp>
        <p:sp>
          <p:nvSpPr>
            <p:cNvPr id="11" name="모서리가 둥근 사각형 설명선 10"/>
            <p:cNvSpPr/>
            <p:nvPr/>
          </p:nvSpPr>
          <p:spPr>
            <a:xfrm>
              <a:off x="8361791" y="4797152"/>
              <a:ext cx="242657" cy="214314"/>
            </a:xfrm>
            <a:prstGeom prst="wedgeRoundRectCallout">
              <a:avLst>
                <a:gd name="adj1" fmla="val -107181"/>
                <a:gd name="adj2" fmla="val 4597"/>
                <a:gd name="adj3" fmla="val 16667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 smtClean="0"/>
                <a:t>2</a:t>
              </a:r>
              <a:endParaRPr lang="ko-KR" altLang="en-US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직사각형 28"/>
          <p:cNvSpPr/>
          <p:nvPr/>
        </p:nvSpPr>
        <p:spPr>
          <a:xfrm>
            <a:off x="0" y="5643575"/>
            <a:ext cx="9144000" cy="1214425"/>
          </a:xfrm>
          <a:prstGeom prst="rect">
            <a:avLst/>
          </a:prstGeom>
          <a:solidFill>
            <a:schemeClr val="accent1">
              <a:alpha val="14000"/>
            </a:schemeClr>
          </a:solidFill>
          <a:ln w="1905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773" tIns="38387" rIns="76773" bIns="38387" rtlCol="0" anchor="t"/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r>
              <a:rPr kumimoji="0" lang="en-US" altLang="ko-KR" sz="1400" dirty="0" smtClean="0">
                <a:solidFill>
                  <a:prstClr val="black"/>
                </a:solidFill>
              </a:rPr>
              <a:t>	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과정별 탭을 선택하고 검색 조건을 선택하면 해당 과정에 등록된 훈련생 목록이 출력됩니다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.	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r>
              <a:rPr kumimoji="0" lang="en-US" altLang="ko-KR" sz="1400" dirty="0" smtClean="0">
                <a:solidFill>
                  <a:prstClr val="black"/>
                </a:solidFill>
              </a:rPr>
              <a:t>	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훈련생 등록 버튼을 클릭하여 훈련생 수기 등록이 가능합니다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.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r>
              <a:rPr kumimoji="0" lang="en-US" altLang="ko-KR" sz="1400" dirty="0" smtClean="0">
                <a:solidFill>
                  <a:prstClr val="black"/>
                </a:solidFill>
              </a:rPr>
              <a:t>	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과정별 증빙자료 다운로드 버튼을 클릭하면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, 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오른쪽 이미지와 같이 목록을 선택하여 다운로드 받을 수 있습니다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.	</a:t>
            </a:r>
            <a:endParaRPr kumimoji="0" lang="ko-KR" altLang="en-US" sz="1400" dirty="0">
              <a:solidFill>
                <a:prstClr val="black"/>
              </a:solidFill>
            </a:endParaRPr>
          </a:p>
        </p:txBody>
      </p:sp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747687" y="13467"/>
            <a:ext cx="7643866" cy="499950"/>
          </a:xfrm>
        </p:spPr>
        <p:txBody>
          <a:bodyPr/>
          <a:lstStyle/>
          <a:p>
            <a:r>
              <a:rPr smtClean="0"/>
              <a:t>훈련</a:t>
            </a:r>
            <a:r>
              <a:rPr lang="en-US" altLang="ko-KR" dirty="0" smtClean="0"/>
              <a:t>·</a:t>
            </a:r>
            <a:r>
              <a:rPr smtClean="0"/>
              <a:t>수료</a:t>
            </a:r>
            <a:r>
              <a:rPr lang="en-US" altLang="ko-KR" dirty="0" smtClean="0"/>
              <a:t>·</a:t>
            </a:r>
            <a:r>
              <a:rPr smtClean="0"/>
              <a:t>탈락생 </a:t>
            </a:r>
            <a:r>
              <a:rPr lang="en-US" dirty="0" smtClean="0"/>
              <a:t>– </a:t>
            </a:r>
            <a:r>
              <a:rPr smtClean="0"/>
              <a:t>훈련생</a:t>
            </a:r>
            <a:r>
              <a:rPr lang="en-US" dirty="0" smtClean="0"/>
              <a:t>(1/5)</a:t>
            </a:r>
            <a:r>
              <a:rPr smtClean="0"/>
              <a:t> </a:t>
            </a:r>
            <a:endParaRPr lang="en-US" altLang="ko-KR" dirty="0"/>
          </a:p>
        </p:txBody>
      </p:sp>
      <p:sp>
        <p:nvSpPr>
          <p:cNvPr id="32" name="모서리가 둥근 직사각형 31"/>
          <p:cNvSpPr/>
          <p:nvPr/>
        </p:nvSpPr>
        <p:spPr>
          <a:xfrm>
            <a:off x="99981" y="5972193"/>
            <a:ext cx="214314" cy="142876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50" dirty="0" smtClean="0"/>
              <a:t>2</a:t>
            </a:r>
            <a:endParaRPr lang="ko-KR" altLang="en-US" sz="1050" dirty="0" smtClean="0"/>
          </a:p>
        </p:txBody>
      </p:sp>
      <p:sp>
        <p:nvSpPr>
          <p:cNvPr id="42" name="모서리가 둥근 직사각형 41"/>
          <p:cNvSpPr/>
          <p:nvPr/>
        </p:nvSpPr>
        <p:spPr>
          <a:xfrm>
            <a:off x="109536" y="6234112"/>
            <a:ext cx="214314" cy="142876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50" dirty="0" smtClean="0"/>
              <a:t>3</a:t>
            </a:r>
            <a:endParaRPr lang="ko-KR" altLang="en-US" sz="1050" dirty="0" smtClean="0"/>
          </a:p>
        </p:txBody>
      </p:sp>
      <p:sp>
        <p:nvSpPr>
          <p:cNvPr id="27" name="모서리가 둥근 직사각형 26"/>
          <p:cNvSpPr/>
          <p:nvPr/>
        </p:nvSpPr>
        <p:spPr>
          <a:xfrm>
            <a:off x="95219" y="5715016"/>
            <a:ext cx="214314" cy="142876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50" dirty="0" smtClean="0"/>
              <a:t>1</a:t>
            </a:r>
            <a:endParaRPr lang="ko-KR" altLang="en-US" sz="1050" dirty="0" smtClean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20688"/>
            <a:ext cx="8316417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7941" y="548680"/>
            <a:ext cx="4098925" cy="360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 preferRelativeResize="0"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4" y="620688"/>
            <a:ext cx="8692455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747687" y="13467"/>
            <a:ext cx="7643866" cy="499950"/>
          </a:xfrm>
        </p:spPr>
        <p:txBody>
          <a:bodyPr/>
          <a:lstStyle/>
          <a:p>
            <a:r>
              <a:rPr smtClean="0"/>
              <a:t>훈련</a:t>
            </a:r>
            <a:r>
              <a:rPr lang="en-US" altLang="ko-KR" dirty="0" smtClean="0"/>
              <a:t>·</a:t>
            </a:r>
            <a:r>
              <a:rPr smtClean="0"/>
              <a:t>수료</a:t>
            </a:r>
            <a:r>
              <a:rPr lang="en-US" altLang="ko-KR" dirty="0" smtClean="0"/>
              <a:t>·</a:t>
            </a:r>
            <a:r>
              <a:rPr smtClean="0"/>
              <a:t>탈락생 </a:t>
            </a:r>
            <a:r>
              <a:rPr lang="en-US" dirty="0" smtClean="0"/>
              <a:t>– </a:t>
            </a:r>
            <a:r>
              <a:rPr smtClean="0"/>
              <a:t>훈련생</a:t>
            </a:r>
            <a:r>
              <a:rPr lang="en-US" dirty="0" smtClean="0"/>
              <a:t>(2/5)</a:t>
            </a:r>
            <a:r>
              <a:rPr smtClean="0"/>
              <a:t> </a:t>
            </a:r>
            <a:endParaRPr lang="en-US" altLang="ko-KR" dirty="0"/>
          </a:p>
        </p:txBody>
      </p:sp>
      <p:grpSp>
        <p:nvGrpSpPr>
          <p:cNvPr id="32" name="그룹 31"/>
          <p:cNvGrpSpPr/>
          <p:nvPr/>
        </p:nvGrpSpPr>
        <p:grpSpPr>
          <a:xfrm>
            <a:off x="-2173" y="616496"/>
            <a:ext cx="9146173" cy="6241528"/>
            <a:chOff x="-2173" y="616496"/>
            <a:chExt cx="9146173" cy="6241528"/>
          </a:xfrm>
        </p:grpSpPr>
        <p:sp>
          <p:nvSpPr>
            <p:cNvPr id="29" name="직사각형 28"/>
            <p:cNvSpPr/>
            <p:nvPr/>
          </p:nvSpPr>
          <p:spPr>
            <a:xfrm>
              <a:off x="0" y="5410224"/>
              <a:ext cx="9144000" cy="1447800"/>
            </a:xfrm>
            <a:prstGeom prst="rect">
              <a:avLst/>
            </a:prstGeom>
            <a:solidFill>
              <a:schemeClr val="accent1">
                <a:alpha val="14000"/>
              </a:schemeClr>
            </a:solidFill>
            <a:ln w="19050"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6773" tIns="38387" rIns="76773" bIns="38387" rtlCol="0" anchor="t"/>
            <a:lstStyle/>
            <a:p>
              <a:pPr marL="342900" indent="-342900" fontAlgn="auto">
                <a:spcBef>
                  <a:spcPct val="20000"/>
                </a:spcBef>
                <a:spcAft>
                  <a:spcPts val="0"/>
                </a:spcAft>
              </a:pPr>
              <a:r>
                <a:rPr kumimoji="0" lang="en-US" altLang="ko-KR" sz="1400" dirty="0">
                  <a:solidFill>
                    <a:prstClr val="black"/>
                  </a:solidFill>
                </a:rPr>
                <a:t>	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훈련생 중복 등록 방지를 위해 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“</a:t>
              </a:r>
              <a:r>
                <a:rPr kumimoji="0" lang="ko-KR" altLang="en-US" sz="1400" dirty="0" err="1" smtClean="0">
                  <a:solidFill>
                    <a:prstClr val="black"/>
                  </a:solidFill>
                </a:rPr>
                <a:t>기등록자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 검색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”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을 통해 확인합니다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.</a:t>
              </a:r>
            </a:p>
            <a:p>
              <a:pPr marL="342900" indent="-342900" fontAlgn="auto">
                <a:spcBef>
                  <a:spcPct val="20000"/>
                </a:spcBef>
                <a:spcAft>
                  <a:spcPts val="0"/>
                </a:spcAft>
              </a:pPr>
              <a:r>
                <a:rPr kumimoji="0" lang="en-US" altLang="ko-KR" sz="1400" dirty="0" smtClean="0">
                  <a:solidFill>
                    <a:prstClr val="black"/>
                  </a:solidFill>
                </a:rPr>
                <a:t> 	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신규 등록할 학생의 기본정보를 입력합니다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. (</a:t>
              </a:r>
              <a:r>
                <a:rPr kumimoji="0" lang="ko-KR" altLang="en-US" sz="1400" b="1" dirty="0" smtClean="0">
                  <a:solidFill>
                    <a:prstClr val="black"/>
                  </a:solidFill>
                </a:rPr>
                <a:t>필수등록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 부분은 반드시 기재하여야 합니다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.)</a:t>
              </a:r>
            </a:p>
            <a:p>
              <a:pPr marL="342900" indent="-342900" fontAlgn="auto">
                <a:spcBef>
                  <a:spcPct val="20000"/>
                </a:spcBef>
                <a:spcAft>
                  <a:spcPts val="0"/>
                </a:spcAft>
              </a:pPr>
              <a:r>
                <a:rPr kumimoji="0" lang="en-US" altLang="ko-KR" sz="1400" dirty="0" smtClean="0">
                  <a:solidFill>
                    <a:prstClr val="black"/>
                  </a:solidFill>
                </a:rPr>
                <a:t>	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신규 등록할 학생이 소속될 과정을 선택하고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, 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해당과정 학생정보 필수선택까지 하시면 등록이 가능합니다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.</a:t>
              </a:r>
            </a:p>
            <a:p>
              <a:pPr marL="342900" indent="-342900" fontAlgn="auto">
                <a:spcBef>
                  <a:spcPct val="20000"/>
                </a:spcBef>
                <a:spcAft>
                  <a:spcPts val="0"/>
                </a:spcAft>
              </a:pPr>
              <a:r>
                <a:rPr kumimoji="0" lang="en-US" altLang="ko-KR" sz="1400" dirty="0" smtClean="0">
                  <a:solidFill>
                    <a:prstClr val="black"/>
                  </a:solidFill>
                </a:rPr>
                <a:t>	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등록버튼을 눌러 신규 훈련생 수기등록을 완료합니다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.</a:t>
              </a:r>
              <a:endParaRPr kumimoji="0" lang="ko-KR" altLang="en-US" sz="1400" dirty="0">
                <a:solidFill>
                  <a:prstClr val="black"/>
                </a:solidFill>
              </a:endParaRPr>
            </a:p>
          </p:txBody>
        </p:sp>
        <p:sp>
          <p:nvSpPr>
            <p:cNvPr id="50" name="모서리가 둥근 사각형 설명선 49"/>
            <p:cNvSpPr/>
            <p:nvPr/>
          </p:nvSpPr>
          <p:spPr>
            <a:xfrm>
              <a:off x="-2173" y="616496"/>
              <a:ext cx="233948" cy="245879"/>
            </a:xfrm>
            <a:prstGeom prst="wedgeRoundRectCallout">
              <a:avLst>
                <a:gd name="adj1" fmla="val -6783"/>
                <a:gd name="adj2" fmla="val 108964"/>
                <a:gd name="adj3" fmla="val 16667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 smtClean="0"/>
                <a:t>1</a:t>
              </a:r>
              <a:endParaRPr lang="ko-KR" altLang="en-US" dirty="0"/>
            </a:p>
          </p:txBody>
        </p:sp>
        <p:sp>
          <p:nvSpPr>
            <p:cNvPr id="53" name="모서리가 둥근 직사각형 52"/>
            <p:cNvSpPr/>
            <p:nvPr/>
          </p:nvSpPr>
          <p:spPr>
            <a:xfrm>
              <a:off x="98215" y="5745223"/>
              <a:ext cx="214314" cy="142876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 smtClean="0"/>
                <a:t>2</a:t>
              </a:r>
              <a:endParaRPr lang="ko-KR" altLang="en-US" sz="1050" dirty="0" smtClean="0"/>
            </a:p>
          </p:txBody>
        </p:sp>
        <p:sp>
          <p:nvSpPr>
            <p:cNvPr id="54" name="모서리가 둥근 직사각형 53"/>
            <p:cNvSpPr/>
            <p:nvPr/>
          </p:nvSpPr>
          <p:spPr>
            <a:xfrm>
              <a:off x="98215" y="6004848"/>
              <a:ext cx="214314" cy="142876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 smtClean="0"/>
                <a:t>3</a:t>
              </a:r>
              <a:endParaRPr lang="ko-KR" altLang="en-US" sz="1050" dirty="0" smtClean="0"/>
            </a:p>
          </p:txBody>
        </p:sp>
        <p:sp>
          <p:nvSpPr>
            <p:cNvPr id="56" name="모서리가 둥근 직사각형 55"/>
            <p:cNvSpPr/>
            <p:nvPr/>
          </p:nvSpPr>
          <p:spPr>
            <a:xfrm>
              <a:off x="98215" y="5476889"/>
              <a:ext cx="214314" cy="142876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 smtClean="0"/>
                <a:t>1</a:t>
              </a:r>
              <a:endParaRPr lang="ko-KR" altLang="en-US" sz="1050" dirty="0" smtClean="0"/>
            </a:p>
          </p:txBody>
        </p:sp>
        <p:sp>
          <p:nvSpPr>
            <p:cNvPr id="58" name="모서리가 둥근 직사각형 57"/>
            <p:cNvSpPr/>
            <p:nvPr/>
          </p:nvSpPr>
          <p:spPr>
            <a:xfrm>
              <a:off x="98425" y="6253162"/>
              <a:ext cx="214314" cy="142876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 smtClean="0"/>
                <a:t>4</a:t>
              </a:r>
              <a:endParaRPr lang="ko-KR" altLang="en-US" sz="1050" dirty="0" smtClean="0"/>
            </a:p>
          </p:txBody>
        </p:sp>
        <p:sp>
          <p:nvSpPr>
            <p:cNvPr id="23" name="모서리가 둥근 사각형 설명선 22"/>
            <p:cNvSpPr/>
            <p:nvPr/>
          </p:nvSpPr>
          <p:spPr>
            <a:xfrm>
              <a:off x="51009" y="1844824"/>
              <a:ext cx="233948" cy="245879"/>
            </a:xfrm>
            <a:prstGeom prst="wedgeRoundRectCallout">
              <a:avLst>
                <a:gd name="adj1" fmla="val -6783"/>
                <a:gd name="adj2" fmla="val 108964"/>
                <a:gd name="adj3" fmla="val 16667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 smtClean="0"/>
                <a:t>2</a:t>
              </a:r>
              <a:endParaRPr lang="ko-KR" altLang="en-US" dirty="0"/>
            </a:p>
          </p:txBody>
        </p:sp>
        <p:sp>
          <p:nvSpPr>
            <p:cNvPr id="24" name="모서리가 둥근 사각형 설명선 23"/>
            <p:cNvSpPr/>
            <p:nvPr/>
          </p:nvSpPr>
          <p:spPr>
            <a:xfrm>
              <a:off x="3779912" y="1844824"/>
              <a:ext cx="233948" cy="245879"/>
            </a:xfrm>
            <a:prstGeom prst="wedgeRoundRectCallout">
              <a:avLst>
                <a:gd name="adj1" fmla="val -6783"/>
                <a:gd name="adj2" fmla="val 108964"/>
                <a:gd name="adj3" fmla="val 16667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 smtClean="0"/>
                <a:t>3</a:t>
              </a:r>
              <a:endParaRPr lang="ko-KR" altLang="en-US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직사각형 28"/>
          <p:cNvSpPr/>
          <p:nvPr/>
        </p:nvSpPr>
        <p:spPr>
          <a:xfrm>
            <a:off x="0" y="5410224"/>
            <a:ext cx="9144000" cy="1447800"/>
          </a:xfrm>
          <a:prstGeom prst="rect">
            <a:avLst/>
          </a:prstGeom>
          <a:solidFill>
            <a:schemeClr val="accent1">
              <a:alpha val="14000"/>
            </a:schemeClr>
          </a:solidFill>
          <a:ln w="1905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773" tIns="38387" rIns="76773" bIns="38387" rtlCol="0" anchor="t"/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r>
              <a:rPr kumimoji="0" lang="en-US" altLang="ko-KR" sz="1400" dirty="0" smtClean="0">
                <a:solidFill>
                  <a:prstClr val="black"/>
                </a:solidFill>
              </a:rPr>
              <a:t>	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등록이 완료된 훈련생의 목록이 네임카드형식으로 나타나며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, 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클릭하여 훈련생에 관련된 상세 정보를 조회와 훈련생 정보를 등록 할 수 있습니다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.</a:t>
            </a:r>
          </a:p>
        </p:txBody>
      </p:sp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747687" y="13467"/>
            <a:ext cx="7643866" cy="499950"/>
          </a:xfrm>
        </p:spPr>
        <p:txBody>
          <a:bodyPr/>
          <a:lstStyle/>
          <a:p>
            <a:r>
              <a:rPr smtClean="0"/>
              <a:t>훈련</a:t>
            </a:r>
            <a:r>
              <a:rPr lang="en-US" altLang="ko-KR" dirty="0" smtClean="0"/>
              <a:t>·</a:t>
            </a:r>
            <a:r>
              <a:rPr smtClean="0"/>
              <a:t>수료</a:t>
            </a:r>
            <a:r>
              <a:rPr lang="en-US" altLang="ko-KR" dirty="0" smtClean="0"/>
              <a:t>·</a:t>
            </a:r>
            <a:r>
              <a:rPr smtClean="0"/>
              <a:t>탈락생 </a:t>
            </a:r>
            <a:r>
              <a:rPr lang="en-US" dirty="0" smtClean="0"/>
              <a:t>– </a:t>
            </a:r>
            <a:r>
              <a:rPr smtClean="0"/>
              <a:t>훈련생</a:t>
            </a:r>
            <a:r>
              <a:rPr lang="en-US" dirty="0" smtClean="0"/>
              <a:t>(3/5)</a:t>
            </a:r>
            <a:r>
              <a:rPr smtClean="0"/>
              <a:t> </a:t>
            </a:r>
            <a:endParaRPr lang="en-US" altLang="ko-KR" dirty="0"/>
          </a:p>
        </p:txBody>
      </p:sp>
      <p:sp>
        <p:nvSpPr>
          <p:cNvPr id="56" name="모서리가 둥근 직사각형 55"/>
          <p:cNvSpPr/>
          <p:nvPr/>
        </p:nvSpPr>
        <p:spPr>
          <a:xfrm>
            <a:off x="98215" y="5476889"/>
            <a:ext cx="214314" cy="142876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50" dirty="0" smtClean="0"/>
              <a:t>1</a:t>
            </a:r>
            <a:endParaRPr lang="ko-KR" altLang="en-US" sz="1050" dirty="0" smtClean="0"/>
          </a:p>
        </p:txBody>
      </p:sp>
      <p:grpSp>
        <p:nvGrpSpPr>
          <p:cNvPr id="19" name="그룹 18"/>
          <p:cNvGrpSpPr/>
          <p:nvPr/>
        </p:nvGrpSpPr>
        <p:grpSpPr>
          <a:xfrm>
            <a:off x="323850" y="688975"/>
            <a:ext cx="8559800" cy="4611688"/>
            <a:chOff x="323850" y="688975"/>
            <a:chExt cx="8559800" cy="4611688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23850" y="688975"/>
              <a:ext cx="8559800" cy="46116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2" name="직사각형 31"/>
            <p:cNvSpPr/>
            <p:nvPr/>
          </p:nvSpPr>
          <p:spPr>
            <a:xfrm>
              <a:off x="500034" y="3071809"/>
              <a:ext cx="8215370" cy="2228853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5" name="모서리가 둥근 사각형 설명선 34"/>
            <p:cNvSpPr/>
            <p:nvPr/>
          </p:nvSpPr>
          <p:spPr>
            <a:xfrm>
              <a:off x="1500166" y="2611617"/>
              <a:ext cx="233948" cy="245879"/>
            </a:xfrm>
            <a:prstGeom prst="wedgeRoundRectCallout">
              <a:avLst>
                <a:gd name="adj1" fmla="val -6783"/>
                <a:gd name="adj2" fmla="val 108964"/>
                <a:gd name="adj3" fmla="val 16667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 smtClean="0"/>
                <a:t>1</a:t>
              </a:r>
              <a:endParaRPr lang="ko-KR" altLang="en-US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직사각형 29"/>
          <p:cNvSpPr/>
          <p:nvPr/>
        </p:nvSpPr>
        <p:spPr>
          <a:xfrm>
            <a:off x="0" y="5410224"/>
            <a:ext cx="9144000" cy="1447800"/>
          </a:xfrm>
          <a:prstGeom prst="rect">
            <a:avLst/>
          </a:prstGeom>
          <a:solidFill>
            <a:schemeClr val="accent1">
              <a:alpha val="14000"/>
            </a:schemeClr>
          </a:solidFill>
          <a:ln w="1905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773" tIns="38387" rIns="76773" bIns="38387" rtlCol="0" anchor="t"/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r>
              <a:rPr kumimoji="0" lang="en-US" altLang="ko-KR" sz="1400" dirty="0" smtClean="0">
                <a:solidFill>
                  <a:prstClr val="black"/>
                </a:solidFill>
              </a:rPr>
              <a:t>	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훈련생 신상카드 부분을 클릭하면 아래와 같이 훈련생과 관련된 </a:t>
            </a:r>
            <a:r>
              <a:rPr kumimoji="0" lang="ko-KR" altLang="en-US" sz="1400" dirty="0" err="1" smtClean="0">
                <a:solidFill>
                  <a:prstClr val="black"/>
                </a:solidFill>
              </a:rPr>
              <a:t>메뉴탭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(    )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을 확인할 수 있습니다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.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r>
              <a:rPr kumimoji="0" lang="en-US" altLang="ko-KR" sz="1400" dirty="0" smtClean="0">
                <a:solidFill>
                  <a:prstClr val="black"/>
                </a:solidFill>
              </a:rPr>
              <a:t>	</a:t>
            </a:r>
            <a:r>
              <a:rPr kumimoji="0" lang="ko-KR" altLang="en-US" sz="1400" b="1" dirty="0" smtClean="0">
                <a:solidFill>
                  <a:prstClr val="black"/>
                </a:solidFill>
              </a:rPr>
              <a:t>종료된 훈련성과평가를 선택하면 관리자 또는 강사가 직접 평가를 진행 할 수 있습니다</a:t>
            </a:r>
            <a:r>
              <a:rPr kumimoji="0" lang="en-US" altLang="ko-KR" sz="1400" b="1" dirty="0" smtClean="0">
                <a:solidFill>
                  <a:prstClr val="black"/>
                </a:solidFill>
              </a:rPr>
              <a:t>. 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r>
              <a:rPr kumimoji="0" lang="en-US" altLang="ko-KR" sz="1400" dirty="0" smtClean="0">
                <a:solidFill>
                  <a:prstClr val="black"/>
                </a:solidFill>
              </a:rPr>
              <a:t>	 - 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과정종료  등의 이유로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 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훈련생이 입력할 수 없는 상황인 경우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, 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훈련생</a:t>
            </a:r>
            <a:r>
              <a:rPr kumimoji="0" lang="en-US" altLang="ko-KR" sz="1400" dirty="0">
                <a:solidFill>
                  <a:prstClr val="black"/>
                </a:solidFill>
              </a:rPr>
              <a:t> 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데이터 기록을 대신 할 때 사용</a:t>
            </a:r>
            <a:endParaRPr kumimoji="0" lang="en-US" altLang="ko-KR" sz="1400" dirty="0" smtClean="0">
              <a:solidFill>
                <a:prstClr val="black"/>
              </a:solidFill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r>
              <a:rPr kumimoji="0" lang="en-US" altLang="ko-KR" sz="1400" dirty="0" smtClean="0">
                <a:solidFill>
                  <a:prstClr val="black"/>
                </a:solidFill>
              </a:rPr>
              <a:t>	 (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예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) 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학사행정시스템 사용 전에 종료된 과정의 평가기록이 필요한 경우 데이터 이전을 위해 사용함</a:t>
            </a:r>
            <a:endParaRPr kumimoji="0" lang="en-US" altLang="ko-KR" sz="1400" dirty="0" smtClean="0">
              <a:solidFill>
                <a:prstClr val="black"/>
              </a:solidFill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r>
              <a:rPr kumimoji="0" lang="en-US" altLang="ko-KR" sz="1400" dirty="0" smtClean="0">
                <a:solidFill>
                  <a:prstClr val="black"/>
                </a:solidFill>
              </a:rPr>
              <a:t>	</a:t>
            </a:r>
          </a:p>
        </p:txBody>
      </p:sp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747687" y="13467"/>
            <a:ext cx="7643866" cy="499950"/>
          </a:xfrm>
        </p:spPr>
        <p:txBody>
          <a:bodyPr/>
          <a:lstStyle/>
          <a:p>
            <a:r>
              <a:rPr smtClean="0"/>
              <a:t>훈련</a:t>
            </a:r>
            <a:r>
              <a:rPr lang="en-US" altLang="ko-KR" dirty="0" smtClean="0"/>
              <a:t>·</a:t>
            </a:r>
            <a:r>
              <a:rPr smtClean="0"/>
              <a:t>수료</a:t>
            </a:r>
            <a:r>
              <a:rPr lang="en-US" altLang="ko-KR" dirty="0" smtClean="0"/>
              <a:t>·</a:t>
            </a:r>
            <a:r>
              <a:rPr smtClean="0"/>
              <a:t>탈락생 </a:t>
            </a:r>
            <a:r>
              <a:rPr lang="en-US" dirty="0" smtClean="0"/>
              <a:t>– </a:t>
            </a:r>
            <a:r>
              <a:rPr smtClean="0"/>
              <a:t>훈련생</a:t>
            </a:r>
            <a:r>
              <a:rPr lang="en-US" dirty="0" smtClean="0"/>
              <a:t>(4/5)</a:t>
            </a:r>
            <a:r>
              <a:rPr smtClean="0"/>
              <a:t> </a:t>
            </a:r>
            <a:endParaRPr lang="en-US" altLang="ko-KR" dirty="0"/>
          </a:p>
        </p:txBody>
      </p:sp>
      <p:grpSp>
        <p:nvGrpSpPr>
          <p:cNvPr id="29" name="그룹 28"/>
          <p:cNvGrpSpPr/>
          <p:nvPr/>
        </p:nvGrpSpPr>
        <p:grpSpPr>
          <a:xfrm>
            <a:off x="98215" y="1282536"/>
            <a:ext cx="8785434" cy="4594404"/>
            <a:chOff x="98215" y="1282536"/>
            <a:chExt cx="8785434" cy="4594404"/>
          </a:xfrm>
        </p:grpSpPr>
        <p:sp>
          <p:nvSpPr>
            <p:cNvPr id="56" name="모서리가 둥근 직사각형 55"/>
            <p:cNvSpPr/>
            <p:nvPr/>
          </p:nvSpPr>
          <p:spPr>
            <a:xfrm>
              <a:off x="98215" y="5476889"/>
              <a:ext cx="214314" cy="142876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 smtClean="0"/>
                <a:t>1</a:t>
              </a:r>
              <a:endParaRPr lang="ko-KR" altLang="en-US" sz="1050" dirty="0" smtClean="0"/>
            </a:p>
          </p:txBody>
        </p:sp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98424" y="1282536"/>
              <a:ext cx="8785225" cy="34245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6" name="모서리가 둥근 사각형 설명선 25"/>
            <p:cNvSpPr/>
            <p:nvPr/>
          </p:nvSpPr>
          <p:spPr>
            <a:xfrm>
              <a:off x="3340360" y="1412776"/>
              <a:ext cx="251365" cy="214314"/>
            </a:xfrm>
            <a:prstGeom prst="wedgeRoundRectCallout">
              <a:avLst>
                <a:gd name="adj1" fmla="val 103612"/>
                <a:gd name="adj2" fmla="val -8609"/>
                <a:gd name="adj3" fmla="val 16667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 smtClean="0"/>
                <a:t>1</a:t>
              </a:r>
              <a:endParaRPr lang="ko-KR" altLang="en-US" dirty="0"/>
            </a:p>
          </p:txBody>
        </p:sp>
        <p:sp>
          <p:nvSpPr>
            <p:cNvPr id="31" name="모서리가 둥근 사각형 설명선 30"/>
            <p:cNvSpPr/>
            <p:nvPr/>
          </p:nvSpPr>
          <p:spPr>
            <a:xfrm>
              <a:off x="1907704" y="2420888"/>
              <a:ext cx="242657" cy="214314"/>
            </a:xfrm>
            <a:prstGeom prst="wedgeRoundRectCallout">
              <a:avLst>
                <a:gd name="adj1" fmla="val -107181"/>
                <a:gd name="adj2" fmla="val 4597"/>
                <a:gd name="adj3" fmla="val 16667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 smtClean="0"/>
                <a:t>2</a:t>
              </a:r>
              <a:endParaRPr lang="ko-KR" altLang="en-US" dirty="0"/>
            </a:p>
          </p:txBody>
        </p:sp>
        <p:sp>
          <p:nvSpPr>
            <p:cNvPr id="36" name="모서리가 둥근 직사각형 35"/>
            <p:cNvSpPr/>
            <p:nvPr/>
          </p:nvSpPr>
          <p:spPr>
            <a:xfrm>
              <a:off x="6134099" y="5495925"/>
              <a:ext cx="214314" cy="142876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 smtClean="0"/>
                <a:t>2</a:t>
              </a:r>
              <a:endParaRPr lang="ko-KR" altLang="en-US" sz="1050" dirty="0" smtClean="0"/>
            </a:p>
          </p:txBody>
        </p:sp>
        <p:sp>
          <p:nvSpPr>
            <p:cNvPr id="39" name="모서리가 둥근 사각형 설명선 38"/>
            <p:cNvSpPr/>
            <p:nvPr/>
          </p:nvSpPr>
          <p:spPr>
            <a:xfrm>
              <a:off x="1438231" y="4419614"/>
              <a:ext cx="242657" cy="214314"/>
            </a:xfrm>
            <a:prstGeom prst="wedgeRoundRectCallout">
              <a:avLst>
                <a:gd name="adj1" fmla="val -107181"/>
                <a:gd name="adj2" fmla="val 4597"/>
                <a:gd name="adj3" fmla="val 16667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 smtClean="0"/>
                <a:t>3</a:t>
              </a:r>
              <a:endParaRPr lang="ko-KR" altLang="en-US" dirty="0"/>
            </a:p>
          </p:txBody>
        </p:sp>
        <p:sp>
          <p:nvSpPr>
            <p:cNvPr id="41" name="모서리가 둥근 직사각형 40"/>
            <p:cNvSpPr/>
            <p:nvPr/>
          </p:nvSpPr>
          <p:spPr>
            <a:xfrm>
              <a:off x="99981" y="5734064"/>
              <a:ext cx="214314" cy="142876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 smtClean="0"/>
                <a:t>3</a:t>
              </a:r>
              <a:endParaRPr lang="ko-KR" altLang="en-US" sz="1050" dirty="0" smtClean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직사각형 29"/>
          <p:cNvSpPr/>
          <p:nvPr/>
        </p:nvSpPr>
        <p:spPr>
          <a:xfrm>
            <a:off x="0" y="5410224"/>
            <a:ext cx="9144000" cy="1447800"/>
          </a:xfrm>
          <a:prstGeom prst="rect">
            <a:avLst/>
          </a:prstGeom>
          <a:solidFill>
            <a:schemeClr val="accent1">
              <a:alpha val="14000"/>
            </a:schemeClr>
          </a:solidFill>
          <a:ln w="1905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773" tIns="38387" rIns="76773" bIns="38387" rtlCol="0" anchor="t"/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r>
              <a:rPr kumimoji="0" lang="en-US" altLang="ko-KR" sz="1400" dirty="0" smtClean="0">
                <a:solidFill>
                  <a:prstClr val="black"/>
                </a:solidFill>
              </a:rPr>
              <a:t>	</a:t>
            </a:r>
            <a:r>
              <a:rPr kumimoji="0" lang="en-US" altLang="ko-KR" sz="1400" dirty="0">
                <a:solidFill>
                  <a:prstClr val="black"/>
                </a:solidFill>
              </a:rPr>
              <a:t>	 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      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항목을 클릭하면 해당 과정명과 훈련생 기본 정보가 리스트로 보여집니다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.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endParaRPr kumimoji="0" lang="en-US" altLang="ko-KR" sz="1400" dirty="0" smtClean="0">
              <a:solidFill>
                <a:prstClr val="black"/>
              </a:solidFill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r>
              <a:rPr kumimoji="0" lang="en-US" altLang="ko-KR" sz="1400" dirty="0" smtClean="0">
                <a:solidFill>
                  <a:prstClr val="black"/>
                </a:solidFill>
              </a:rPr>
              <a:t>	</a:t>
            </a:r>
            <a:r>
              <a:rPr kumimoji="0" lang="ko-KR" altLang="en-US" sz="1400" dirty="0">
                <a:solidFill>
                  <a:prstClr val="black"/>
                </a:solidFill>
              </a:rPr>
              <a:t> 엑셀파일형태로 다운로드 하시면 화면에 보이는 정보 이외에 다른 정보를 확인할 수 있습니다</a:t>
            </a:r>
            <a:r>
              <a:rPr kumimoji="0" lang="en-US" altLang="ko-KR" sz="1400" dirty="0">
                <a:solidFill>
                  <a:prstClr val="black"/>
                </a:solidFill>
              </a:rPr>
              <a:t>.</a:t>
            </a:r>
            <a:endParaRPr kumimoji="0" lang="en-US" altLang="ko-KR" sz="1400" dirty="0" smtClean="0">
              <a:solidFill>
                <a:prstClr val="black"/>
              </a:solidFill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r>
              <a:rPr kumimoji="0" lang="en-US" altLang="ko-KR" sz="1400" dirty="0" smtClean="0">
                <a:solidFill>
                  <a:prstClr val="black"/>
                </a:solidFill>
              </a:rPr>
              <a:t>	</a:t>
            </a:r>
          </a:p>
        </p:txBody>
      </p:sp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747687" y="13467"/>
            <a:ext cx="7643866" cy="499950"/>
          </a:xfrm>
        </p:spPr>
        <p:txBody>
          <a:bodyPr/>
          <a:lstStyle/>
          <a:p>
            <a:r>
              <a:rPr smtClean="0"/>
              <a:t>훈련</a:t>
            </a:r>
            <a:r>
              <a:rPr lang="en-US" altLang="ko-KR" dirty="0" smtClean="0"/>
              <a:t>·</a:t>
            </a:r>
            <a:r>
              <a:rPr smtClean="0"/>
              <a:t>수료</a:t>
            </a:r>
            <a:r>
              <a:rPr lang="en-US" altLang="ko-KR" dirty="0" smtClean="0"/>
              <a:t>·</a:t>
            </a:r>
            <a:r>
              <a:rPr smtClean="0"/>
              <a:t>탈락생 </a:t>
            </a:r>
            <a:r>
              <a:rPr lang="en-US" dirty="0" smtClean="0"/>
              <a:t>– </a:t>
            </a:r>
            <a:r>
              <a:rPr smtClean="0"/>
              <a:t>훈련생</a:t>
            </a:r>
            <a:r>
              <a:rPr lang="en-US" dirty="0" smtClean="0"/>
              <a:t>(5/5)</a:t>
            </a:r>
            <a:r>
              <a:rPr smtClean="0"/>
              <a:t> </a:t>
            </a:r>
            <a:endParaRPr lang="en-US" altLang="ko-KR" dirty="0"/>
          </a:p>
        </p:txBody>
      </p:sp>
      <p:grpSp>
        <p:nvGrpSpPr>
          <p:cNvPr id="27" name="그룹 26"/>
          <p:cNvGrpSpPr/>
          <p:nvPr/>
        </p:nvGrpSpPr>
        <p:grpSpPr>
          <a:xfrm>
            <a:off x="98215" y="617538"/>
            <a:ext cx="8974379" cy="5002227"/>
            <a:chOff x="98215" y="617538"/>
            <a:chExt cx="8974379" cy="5002227"/>
          </a:xfrm>
        </p:grpSpPr>
        <p:sp>
          <p:nvSpPr>
            <p:cNvPr id="56" name="모서리가 둥근 직사각형 55"/>
            <p:cNvSpPr/>
            <p:nvPr/>
          </p:nvSpPr>
          <p:spPr>
            <a:xfrm>
              <a:off x="98215" y="5476889"/>
              <a:ext cx="214314" cy="142876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 smtClean="0"/>
                <a:t>1</a:t>
              </a:r>
              <a:endParaRPr lang="ko-KR" altLang="en-US" sz="1050" dirty="0" smtClean="0"/>
            </a:p>
          </p:txBody>
        </p:sp>
        <p:pic>
          <p:nvPicPr>
            <p:cNvPr id="5124" name="Picture 4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94822" y="617538"/>
              <a:ext cx="8559799" cy="4240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9" name="직사각형 28"/>
            <p:cNvSpPr/>
            <p:nvPr/>
          </p:nvSpPr>
          <p:spPr>
            <a:xfrm>
              <a:off x="1071538" y="659947"/>
              <a:ext cx="1071570" cy="311133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4" name="모서리가 둥근 사각형 설명선 33"/>
            <p:cNvSpPr/>
            <p:nvPr/>
          </p:nvSpPr>
          <p:spPr>
            <a:xfrm>
              <a:off x="2357422" y="688975"/>
              <a:ext cx="242657" cy="214314"/>
            </a:xfrm>
            <a:prstGeom prst="wedgeRoundRectCallout">
              <a:avLst>
                <a:gd name="adj1" fmla="val -107181"/>
                <a:gd name="adj2" fmla="val 4597"/>
                <a:gd name="adj3" fmla="val 16667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 smtClean="0"/>
                <a:t>1</a:t>
              </a:r>
              <a:endParaRPr lang="ko-KR" altLang="en-US" dirty="0"/>
            </a:p>
          </p:txBody>
        </p:sp>
        <p:sp>
          <p:nvSpPr>
            <p:cNvPr id="40" name="직사각형 39"/>
            <p:cNvSpPr/>
            <p:nvPr/>
          </p:nvSpPr>
          <p:spPr>
            <a:xfrm>
              <a:off x="428596" y="1571612"/>
              <a:ext cx="8215370" cy="21431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6146" name="Picture 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928926" y="2928934"/>
              <a:ext cx="6143668" cy="23288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cxnSp>
          <p:nvCxnSpPr>
            <p:cNvPr id="42" name="직선 화살표 연결선 41"/>
            <p:cNvCxnSpPr/>
            <p:nvPr/>
          </p:nvCxnSpPr>
          <p:spPr>
            <a:xfrm rot="5400000">
              <a:off x="8108975" y="2035166"/>
              <a:ext cx="500067" cy="1588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직사각형 49"/>
            <p:cNvSpPr/>
            <p:nvPr/>
          </p:nvSpPr>
          <p:spPr>
            <a:xfrm>
              <a:off x="2928926" y="2875005"/>
              <a:ext cx="6132696" cy="2425657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2" name="모서리가 둥근 사각형 설명선 51"/>
            <p:cNvSpPr/>
            <p:nvPr/>
          </p:nvSpPr>
          <p:spPr>
            <a:xfrm>
              <a:off x="206876" y="2000240"/>
              <a:ext cx="233948" cy="245879"/>
            </a:xfrm>
            <a:prstGeom prst="wedgeRoundRectCallout">
              <a:avLst>
                <a:gd name="adj1" fmla="val -6783"/>
                <a:gd name="adj2" fmla="val 108964"/>
                <a:gd name="adj3" fmla="val 16667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 smtClean="0"/>
                <a:t>2</a:t>
              </a:r>
              <a:endParaRPr lang="ko-KR" altLang="en-US" dirty="0"/>
            </a:p>
          </p:txBody>
        </p:sp>
      </p:grpSp>
      <p:sp>
        <p:nvSpPr>
          <p:cNvPr id="53" name="모서리가 둥근 직사각형 52"/>
          <p:cNvSpPr/>
          <p:nvPr/>
        </p:nvSpPr>
        <p:spPr>
          <a:xfrm>
            <a:off x="96120" y="5993558"/>
            <a:ext cx="214314" cy="142876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50" dirty="0" smtClean="0"/>
              <a:t>2</a:t>
            </a:r>
            <a:endParaRPr lang="ko-KR" altLang="en-US" sz="1050" dirty="0" smtClean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5453093"/>
            <a:ext cx="935782" cy="238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0" y="-24"/>
            <a:ext cx="9144000" cy="6953250"/>
          </a:xfrm>
          <a:prstGeom prst="rect">
            <a:avLst/>
          </a:prstGeom>
          <a:solidFill>
            <a:schemeClr val="bg1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773" tIns="38387" rIns="76773" bIns="38387" rtlCol="0" anchor="ctr"/>
          <a:lstStyle/>
          <a:p>
            <a:pPr algn="ctr"/>
            <a:endParaRPr lang="ko-KR" altLang="en-US"/>
          </a:p>
        </p:txBody>
      </p:sp>
      <p:sp>
        <p:nvSpPr>
          <p:cNvPr id="2" name="제목 1"/>
          <p:cNvSpPr>
            <a:spLocks noGrp="1"/>
          </p:cNvSpPr>
          <p:nvPr>
            <p:ph type="ctrTitle" idx="4294967295"/>
          </p:nvPr>
        </p:nvSpPr>
        <p:spPr>
          <a:xfrm>
            <a:off x="700115" y="-355600"/>
            <a:ext cx="7772400" cy="1470025"/>
          </a:xfrm>
        </p:spPr>
        <p:txBody>
          <a:bodyPr>
            <a:noAutofit/>
          </a:bodyPr>
          <a:lstStyle/>
          <a:p>
            <a:r>
              <a:rPr lang="ko-KR" altLang="en-US" sz="4800" dirty="0" smtClean="0">
                <a:ea typeface="HY헤드라인M" pitchFamily="18" charset="-127"/>
              </a:rPr>
              <a:t>목 차</a:t>
            </a:r>
            <a:r>
              <a:rPr lang="ko-KR" altLang="en-US" sz="4600" dirty="0" smtClean="0"/>
              <a:t> </a:t>
            </a:r>
            <a:endParaRPr lang="ko-KR" altLang="en-US" sz="4600" dirty="0"/>
          </a:p>
        </p:txBody>
      </p:sp>
      <p:sp>
        <p:nvSpPr>
          <p:cNvPr id="14" name="TextBox 13"/>
          <p:cNvSpPr txBox="1"/>
          <p:nvPr/>
        </p:nvSpPr>
        <p:spPr>
          <a:xfrm>
            <a:off x="4660118" y="892769"/>
            <a:ext cx="4394009" cy="1924183"/>
          </a:xfrm>
          <a:prstGeom prst="rect">
            <a:avLst/>
          </a:prstGeom>
          <a:noFill/>
        </p:spPr>
        <p:txBody>
          <a:bodyPr wrap="square" lIns="76773" tIns="38387" rIns="76773" bIns="38387" rtlCol="0">
            <a:spAutoFit/>
          </a:bodyPr>
          <a:lstStyle/>
          <a:p>
            <a:pPr>
              <a:buNone/>
              <a:defRPr lang="ko-KR" altLang="en-US"/>
            </a:pPr>
            <a:endParaRPr lang="en-US" altLang="ko-KR" sz="1700" dirty="0" smtClean="0">
              <a:solidFill>
                <a:schemeClr val="bg1">
                  <a:lumMod val="30000"/>
                </a:schemeClr>
              </a:solidFill>
              <a:latin typeface="맑은 고딕"/>
              <a:ea typeface="맑은 고딕"/>
              <a:cs typeface="맑은 고딕"/>
            </a:endParaRPr>
          </a:p>
          <a:p>
            <a:pPr>
              <a:buNone/>
              <a:defRPr lang="ko-KR" altLang="en-US"/>
            </a:pPr>
            <a:endParaRPr lang="en-US" altLang="ko-KR" sz="1700" dirty="0" smtClean="0">
              <a:solidFill>
                <a:schemeClr val="bg1">
                  <a:lumMod val="30000"/>
                </a:schemeClr>
              </a:solidFill>
              <a:latin typeface="맑은 고딕"/>
              <a:ea typeface="맑은 고딕"/>
              <a:cs typeface="맑은 고딕"/>
            </a:endParaRPr>
          </a:p>
          <a:p>
            <a:pPr>
              <a:buNone/>
              <a:defRPr lang="ko-KR" altLang="en-US"/>
            </a:pPr>
            <a:endParaRPr lang="en-US" altLang="ko-KR" sz="1700" dirty="0" smtClean="0">
              <a:solidFill>
                <a:schemeClr val="bg1">
                  <a:lumMod val="30000"/>
                </a:schemeClr>
              </a:solidFill>
              <a:latin typeface="맑은 고딕"/>
              <a:ea typeface="맑은 고딕"/>
              <a:cs typeface="맑은 고딕"/>
            </a:endParaRPr>
          </a:p>
          <a:p>
            <a:pPr>
              <a:buNone/>
              <a:defRPr lang="ko-KR" altLang="en-US"/>
            </a:pPr>
            <a:endParaRPr lang="en-US" altLang="ko-KR" sz="1700" dirty="0" smtClean="0">
              <a:solidFill>
                <a:schemeClr val="bg1">
                  <a:lumMod val="30000"/>
                </a:schemeClr>
              </a:solidFill>
              <a:latin typeface="맑은 고딕"/>
              <a:ea typeface="맑은 고딕"/>
              <a:cs typeface="맑은 고딕"/>
            </a:endParaRPr>
          </a:p>
          <a:p>
            <a:pPr>
              <a:buNone/>
              <a:defRPr lang="ko-KR" altLang="en-US"/>
            </a:pPr>
            <a:endParaRPr lang="en-US" altLang="ko-KR" sz="1700" dirty="0" smtClean="0">
              <a:solidFill>
                <a:schemeClr val="bg1">
                  <a:lumMod val="30000"/>
                </a:schemeClr>
              </a:solidFill>
              <a:latin typeface="맑은 고딕"/>
              <a:ea typeface="맑은 고딕"/>
              <a:cs typeface="맑은 고딕"/>
            </a:endParaRPr>
          </a:p>
          <a:p>
            <a:pPr>
              <a:buNone/>
              <a:defRPr lang="ko-KR" altLang="en-US"/>
            </a:pPr>
            <a:endParaRPr lang="ko-KR" altLang="en-US" sz="1700" dirty="0" smtClean="0">
              <a:solidFill>
                <a:schemeClr val="bg1">
                  <a:lumMod val="30000"/>
                </a:schemeClr>
              </a:solidFill>
              <a:latin typeface="맑은 고딕"/>
              <a:ea typeface="맑은 고딕"/>
              <a:cs typeface="맑은 고딕"/>
            </a:endParaRPr>
          </a:p>
          <a:p>
            <a:endParaRPr lang="ko-KR" altLang="en-US" dirty="0"/>
          </a:p>
        </p:txBody>
      </p:sp>
      <p:grpSp>
        <p:nvGrpSpPr>
          <p:cNvPr id="4" name="그룹 17"/>
          <p:cNvGrpSpPr/>
          <p:nvPr/>
        </p:nvGrpSpPr>
        <p:grpSpPr>
          <a:xfrm>
            <a:off x="1" y="821349"/>
            <a:ext cx="9161235" cy="5775422"/>
            <a:chOff x="0" y="929464"/>
            <a:chExt cx="12213389" cy="5429288"/>
          </a:xfrm>
        </p:grpSpPr>
        <p:cxnSp>
          <p:nvCxnSpPr>
            <p:cNvPr id="8" name="직선 연결선 7"/>
            <p:cNvCxnSpPr/>
            <p:nvPr/>
          </p:nvCxnSpPr>
          <p:spPr>
            <a:xfrm>
              <a:off x="0" y="929464"/>
              <a:ext cx="12190413" cy="1588"/>
            </a:xfrm>
            <a:prstGeom prst="line">
              <a:avLst/>
            </a:prstGeom>
            <a:ln w="317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직선 연결선 8"/>
            <p:cNvCxnSpPr/>
            <p:nvPr/>
          </p:nvCxnSpPr>
          <p:spPr>
            <a:xfrm rot="16200000" flipH="1">
              <a:off x="3380563" y="3644107"/>
              <a:ext cx="5429288" cy="2"/>
            </a:xfrm>
            <a:prstGeom prst="line">
              <a:avLst/>
            </a:prstGeom>
            <a:ln w="317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직선 연결선 16"/>
            <p:cNvCxnSpPr/>
            <p:nvPr/>
          </p:nvCxnSpPr>
          <p:spPr>
            <a:xfrm>
              <a:off x="22976" y="6338114"/>
              <a:ext cx="12190413" cy="1588"/>
            </a:xfrm>
            <a:prstGeom prst="line">
              <a:avLst/>
            </a:prstGeom>
            <a:ln w="317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12" name="표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3965422"/>
              </p:ext>
            </p:extLst>
          </p:nvPr>
        </p:nvGraphicFramePr>
        <p:xfrm>
          <a:off x="104767" y="836741"/>
          <a:ext cx="4411134" cy="57905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105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06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2002">
                <a:tc>
                  <a:txBody>
                    <a:bodyPr/>
                    <a:lstStyle/>
                    <a:p>
                      <a:pPr marL="0" marR="0" lvl="0" indent="0" algn="l" defTabSz="768004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7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맑은 고딕"/>
                        </a:rPr>
                        <a:t>8</a:t>
                      </a:r>
                      <a:r>
                        <a:rPr kumimoji="1" lang="ko-KR" altLang="en-US" sz="17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맑은 고딕"/>
                        </a:rPr>
                        <a:t>. </a:t>
                      </a:r>
                      <a:r>
                        <a:rPr kumimoji="1" lang="en-US" altLang="ko-KR" sz="17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맑은 고딕"/>
                        </a:rPr>
                        <a:t>[NCS]</a:t>
                      </a:r>
                      <a:r>
                        <a:rPr kumimoji="1" lang="ko-KR" altLang="en-US" sz="17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맑은 고딕"/>
                        </a:rPr>
                        <a:t>평가계획 </a:t>
                      </a:r>
                      <a:r>
                        <a:rPr kumimoji="1" lang="en-US" altLang="ko-KR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맑은 고딕"/>
                        </a:rPr>
                        <a:t>· · · · · · · · · · · · · · · ·  </a:t>
                      </a:r>
                      <a:endParaRPr kumimoji="1" lang="ko-KR" altLang="en-US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맑은 고딕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400" b="1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p. 90</a:t>
                      </a:r>
                      <a:endParaRPr lang="ko-KR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 marL="43200" marR="432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2002">
                <a:tc>
                  <a:txBody>
                    <a:bodyPr/>
                    <a:lstStyle/>
                    <a:p>
                      <a:pPr algn="l" latinLnBrk="1"/>
                      <a:r>
                        <a:rPr kumimoji="1" lang="en-US" altLang="ko-KR" sz="1500" kern="1200" noProof="0" dirty="0" smtClean="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     </a:t>
                      </a:r>
                      <a:r>
                        <a:rPr lang="en-US" altLang="ko-KR" dirty="0" smtClean="0"/>
                        <a:t>[NCS] </a:t>
                      </a:r>
                      <a:r>
                        <a:rPr lang="ko-KR" altLang="en-US" dirty="0" smtClean="0"/>
                        <a:t>평가계획 </a:t>
                      </a:r>
                      <a:r>
                        <a:rPr lang="ko-KR" altLang="en-US" dirty="0" err="1" smtClean="0"/>
                        <a:t>메인화면</a:t>
                      </a:r>
                      <a:r>
                        <a:rPr lang="ko-KR" altLang="en-US" dirty="0" smtClean="0"/>
                        <a:t> </a:t>
                      </a:r>
                      <a:r>
                        <a:rPr kumimoji="1" lang="en-US" altLang="ko-KR" sz="15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· · · · · · · · · </a:t>
                      </a:r>
                      <a:endParaRPr kumimoji="1" lang="ko-KR" altLang="en-US" sz="1500" kern="1200" noProof="0" dirty="0" smtClean="0">
                        <a:solidFill>
                          <a:schemeClr val="tx1"/>
                        </a:solidFill>
                        <a:latin typeface="맑은 고딕"/>
                        <a:ea typeface="맑은 고딕"/>
                        <a:cs typeface="맑은 고딕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4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p. 91</a:t>
                      </a:r>
                      <a:endParaRPr lang="ko-KR" altLang="en-US" dirty="0">
                        <a:solidFill>
                          <a:schemeClr val="tx1"/>
                        </a:solidFill>
                      </a:endParaRPr>
                    </a:p>
                  </a:txBody>
                  <a:tcPr marL="43200" marR="432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2002">
                <a:tc>
                  <a:txBody>
                    <a:bodyPr/>
                    <a:lstStyle/>
                    <a:p>
                      <a:pPr marL="0" marR="0" indent="0" algn="l" defTabSz="768004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50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     </a:t>
                      </a:r>
                      <a:r>
                        <a:rPr kumimoji="1" lang="ko-KR" altLang="en-US" sz="1500" b="1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사전평가실시 계획</a:t>
                      </a:r>
                      <a:r>
                        <a:rPr kumimoji="1" lang="en-US" altLang="ko-KR" sz="1500" b="1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 </a:t>
                      </a:r>
                      <a:endParaRPr kumimoji="1" lang="ko-KR" altLang="en-US" sz="1500" b="1" kern="1200" noProof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맑은 고딕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endParaRPr lang="ko-KR" altLang="en-US" dirty="0">
                        <a:solidFill>
                          <a:schemeClr val="tx1"/>
                        </a:solidFill>
                      </a:endParaRPr>
                    </a:p>
                  </a:txBody>
                  <a:tcPr marL="43200" marR="432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0523">
                <a:tc>
                  <a:txBody>
                    <a:bodyPr/>
                    <a:lstStyle/>
                    <a:p>
                      <a:pPr algn="l" latinLnBrk="1"/>
                      <a:r>
                        <a:rPr kumimoji="1" lang="en-US" altLang="ko-KR" sz="1500" kern="1200" noProof="0" dirty="0" smtClean="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     </a:t>
                      </a:r>
                      <a:r>
                        <a:rPr kumimoji="1" lang="en-US" altLang="en-US" sz="1500" b="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맑은 고딕"/>
                          <a:cs typeface="맑은 고딕"/>
                        </a:rPr>
                        <a:t>1. </a:t>
                      </a:r>
                      <a:r>
                        <a:rPr kumimoji="1" lang="ko-KR" altLang="en-US" sz="1500" b="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사전평가 계획 회의록</a:t>
                      </a:r>
                      <a:r>
                        <a:rPr kumimoji="1" lang="en-US" altLang="ko-KR" sz="1500" b="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 </a:t>
                      </a:r>
                      <a:r>
                        <a:rPr kumimoji="1" lang="en-US" altLang="ko-KR" sz="15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· · · · · · · · · · </a:t>
                      </a:r>
                      <a:endParaRPr kumimoji="1" lang="ko-KR" altLang="en-US" sz="1500" kern="1200" noProof="0" dirty="0" smtClean="0">
                        <a:solidFill>
                          <a:schemeClr val="tx1"/>
                        </a:solidFill>
                        <a:latin typeface="맑은 고딕"/>
                        <a:ea typeface="맑은 고딕"/>
                        <a:cs typeface="맑은 고딕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4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p. 92</a:t>
                      </a:r>
                      <a:endParaRPr lang="ko-KR" altLang="en-US" dirty="0">
                        <a:solidFill>
                          <a:schemeClr val="tx1"/>
                        </a:solidFill>
                      </a:endParaRPr>
                    </a:p>
                  </a:txBody>
                  <a:tcPr marL="43200" marR="4320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2002">
                <a:tc>
                  <a:txBody>
                    <a:bodyPr/>
                    <a:lstStyle/>
                    <a:p>
                      <a:pPr algn="l" latinLnBrk="1"/>
                      <a:r>
                        <a:rPr kumimoji="1" lang="en-US" altLang="ko-KR" sz="1500" kern="1200" noProof="0" dirty="0" smtClean="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     </a:t>
                      </a:r>
                      <a:r>
                        <a:rPr lang="en-US" altLang="ko-KR" dirty="0" smtClean="0"/>
                        <a:t>2. </a:t>
                      </a:r>
                      <a:r>
                        <a:rPr lang="ko-KR" altLang="en-US" dirty="0" smtClean="0"/>
                        <a:t>사전평가 계획</a:t>
                      </a:r>
                      <a:r>
                        <a:rPr kumimoji="1" lang="ko-KR" altLang="en-US" sz="1500" kern="1200" noProof="0" dirty="0" smtClean="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 </a:t>
                      </a:r>
                      <a:r>
                        <a:rPr kumimoji="1" lang="en-US" altLang="ko-KR" sz="15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· · · · · · · · · · · ·</a:t>
                      </a:r>
                      <a:r>
                        <a:rPr kumimoji="1" lang="ko-KR" altLang="en-US" sz="150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 </a:t>
                      </a:r>
                      <a:r>
                        <a:rPr kumimoji="1" lang="en-US" altLang="ko-KR" sz="15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· · · ·</a:t>
                      </a:r>
                      <a:endParaRPr kumimoji="1" lang="ko-KR" altLang="en-US" sz="1500" kern="1200" noProof="0" dirty="0" smtClean="0">
                        <a:solidFill>
                          <a:schemeClr val="tx1"/>
                        </a:solidFill>
                        <a:latin typeface="맑은 고딕"/>
                        <a:ea typeface="맑은 고딕"/>
                        <a:cs typeface="맑은 고딕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4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p. 93</a:t>
                      </a:r>
                      <a:endParaRPr lang="ko-KR" altLang="en-US" dirty="0">
                        <a:solidFill>
                          <a:schemeClr val="tx1"/>
                        </a:solidFill>
                      </a:endParaRPr>
                    </a:p>
                  </a:txBody>
                  <a:tcPr marL="43200" marR="432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0523">
                <a:tc>
                  <a:txBody>
                    <a:bodyPr/>
                    <a:lstStyle/>
                    <a:p>
                      <a:pPr algn="l" latinLnBrk="1"/>
                      <a:r>
                        <a:rPr kumimoji="1" lang="en-US" altLang="ko-KR" sz="1500" kern="1200" noProof="0" dirty="0" smtClean="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     </a:t>
                      </a:r>
                      <a:r>
                        <a:rPr lang="en-US" altLang="ko-KR" dirty="0" smtClean="0"/>
                        <a:t>3. </a:t>
                      </a:r>
                      <a:r>
                        <a:rPr lang="ko-KR" altLang="en-US" dirty="0" smtClean="0"/>
                        <a:t>사전평가 자가진단</a:t>
                      </a:r>
                      <a:r>
                        <a:rPr kumimoji="1" lang="en-US" altLang="ko-KR" sz="15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 · · · · · · · · ·</a:t>
                      </a:r>
                      <a:r>
                        <a:rPr kumimoji="1" lang="ko-KR" altLang="en-US" sz="150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 </a:t>
                      </a:r>
                      <a:r>
                        <a:rPr kumimoji="1" lang="en-US" altLang="ko-KR" sz="15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· · · ·</a:t>
                      </a:r>
                      <a:endParaRPr kumimoji="1" lang="ko-KR" altLang="en-US" sz="1500" kern="1200" noProof="0" dirty="0" smtClean="0">
                        <a:solidFill>
                          <a:schemeClr val="tx1"/>
                        </a:solidFill>
                        <a:latin typeface="맑은 고딕"/>
                        <a:ea typeface="맑은 고딕"/>
                        <a:cs typeface="맑은 고딕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4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p. 94</a:t>
                      </a:r>
                      <a:endParaRPr lang="ko-KR" altLang="en-US" dirty="0">
                        <a:solidFill>
                          <a:schemeClr val="tx1"/>
                        </a:solidFill>
                      </a:endParaRPr>
                    </a:p>
                  </a:txBody>
                  <a:tcPr marL="43200" marR="432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0523">
                <a:tc>
                  <a:txBody>
                    <a:bodyPr/>
                    <a:lstStyle/>
                    <a:p>
                      <a:pPr algn="l" latinLnBrk="1"/>
                      <a:r>
                        <a:rPr kumimoji="1" lang="en-US" altLang="ko-KR" sz="1500" kern="1200" noProof="0" dirty="0" smtClean="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     </a:t>
                      </a:r>
                      <a:r>
                        <a:rPr lang="en-US" altLang="ko-KR" dirty="0" smtClean="0"/>
                        <a:t>4. </a:t>
                      </a:r>
                      <a:r>
                        <a:rPr lang="ko-KR" altLang="en-US" dirty="0" smtClean="0"/>
                        <a:t>사전평가 문항제작</a:t>
                      </a:r>
                      <a:r>
                        <a:rPr kumimoji="1" lang="en-US" altLang="ko-KR" sz="15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 · · · · · · · · ·</a:t>
                      </a:r>
                      <a:r>
                        <a:rPr kumimoji="1" lang="ko-KR" altLang="en-US" sz="150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 </a:t>
                      </a:r>
                      <a:r>
                        <a:rPr kumimoji="1" lang="en-US" altLang="ko-KR" sz="15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· · · ·</a:t>
                      </a:r>
                      <a:endParaRPr kumimoji="1" lang="ko-KR" altLang="en-US" sz="1500" kern="1200" noProof="0" dirty="0" smtClean="0">
                        <a:solidFill>
                          <a:schemeClr val="tx1"/>
                        </a:solidFill>
                        <a:latin typeface="맑은 고딕"/>
                        <a:ea typeface="맑은 고딕"/>
                        <a:cs typeface="맑은 고딕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4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p. 95</a:t>
                      </a:r>
                      <a:endParaRPr lang="ko-KR" altLang="en-US" dirty="0">
                        <a:solidFill>
                          <a:schemeClr val="tx1"/>
                        </a:solidFill>
                      </a:endParaRPr>
                    </a:p>
                  </a:txBody>
                  <a:tcPr marL="43200" marR="432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0523">
                <a:tc>
                  <a:txBody>
                    <a:bodyPr/>
                    <a:lstStyle/>
                    <a:p>
                      <a:pPr marL="0" marR="0" indent="0" algn="l" defTabSz="768004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50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     </a:t>
                      </a:r>
                      <a:r>
                        <a:rPr kumimoji="1" lang="en-US" altLang="ko-KR" sz="1500" b="1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[NCS] </a:t>
                      </a:r>
                      <a:r>
                        <a:rPr kumimoji="1" lang="ko-KR" altLang="en-US" sz="1500" b="1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평가실시 계획</a:t>
                      </a:r>
                      <a:r>
                        <a:rPr kumimoji="1" lang="en-US" altLang="ko-KR" sz="1500" b="1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 </a:t>
                      </a:r>
                      <a:endParaRPr kumimoji="1" lang="ko-KR" altLang="en-US" sz="1500" b="1" kern="1200" noProof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맑은 고딕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endParaRPr lang="ko-KR" altLang="en-US" dirty="0">
                        <a:solidFill>
                          <a:schemeClr val="tx1"/>
                        </a:solidFill>
                      </a:endParaRPr>
                    </a:p>
                  </a:txBody>
                  <a:tcPr marL="43200" marR="432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2002">
                <a:tc>
                  <a:txBody>
                    <a:bodyPr/>
                    <a:lstStyle/>
                    <a:p>
                      <a:pPr marL="0" marR="0" indent="0" algn="l" defTabSz="768004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50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     </a:t>
                      </a:r>
                      <a:r>
                        <a:rPr lang="en-US" altLang="ko-KR" dirty="0" smtClean="0"/>
                        <a:t>1. </a:t>
                      </a:r>
                      <a:r>
                        <a:rPr lang="ko-KR" altLang="en-US" dirty="0" smtClean="0"/>
                        <a:t>평가계획회의록</a:t>
                      </a:r>
                      <a:r>
                        <a:rPr lang="en-US" altLang="ko-KR" dirty="0" smtClean="0"/>
                        <a:t> </a:t>
                      </a:r>
                      <a:r>
                        <a:rPr kumimoji="1" lang="en-US" altLang="ko-KR" sz="15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· ·</a:t>
                      </a:r>
                      <a:r>
                        <a:rPr lang="en-US" altLang="ko-KR" dirty="0" smtClean="0"/>
                        <a:t> </a:t>
                      </a:r>
                      <a:r>
                        <a:rPr kumimoji="1" lang="en-US" altLang="ko-KR" sz="15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· ·</a:t>
                      </a:r>
                      <a:r>
                        <a:rPr lang="en-US" altLang="ko-KR" dirty="0" smtClean="0"/>
                        <a:t> </a:t>
                      </a:r>
                      <a:r>
                        <a:rPr kumimoji="1" lang="en-US" altLang="ko-KR" sz="15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· ·</a:t>
                      </a:r>
                      <a:r>
                        <a:rPr lang="en-US" altLang="ko-KR" dirty="0" smtClean="0"/>
                        <a:t> </a:t>
                      </a:r>
                      <a:r>
                        <a:rPr kumimoji="1" lang="en-US" altLang="ko-KR" sz="15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· ·</a:t>
                      </a:r>
                      <a:r>
                        <a:rPr lang="en-US" altLang="ko-KR" dirty="0" smtClean="0"/>
                        <a:t> </a:t>
                      </a:r>
                      <a:r>
                        <a:rPr kumimoji="1" lang="en-US" altLang="ko-KR" sz="15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· ·</a:t>
                      </a:r>
                      <a:r>
                        <a:rPr lang="en-US" altLang="ko-KR" dirty="0" smtClean="0"/>
                        <a:t> </a:t>
                      </a:r>
                      <a:r>
                        <a:rPr kumimoji="1" lang="en-US" altLang="ko-KR" sz="15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· ·</a:t>
                      </a:r>
                      <a:r>
                        <a:rPr lang="en-US" altLang="ko-KR" dirty="0" smtClean="0"/>
                        <a:t> </a:t>
                      </a:r>
                      <a:r>
                        <a:rPr kumimoji="1" lang="en-US" altLang="ko-KR" sz="15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· ·</a:t>
                      </a:r>
                      <a:r>
                        <a:rPr lang="en-US" altLang="ko-KR" dirty="0" smtClean="0"/>
                        <a:t> </a:t>
                      </a:r>
                      <a:r>
                        <a:rPr kumimoji="1" lang="en-US" altLang="ko-KR" sz="15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· ·</a:t>
                      </a:r>
                      <a:endParaRPr kumimoji="1" lang="ko-KR" altLang="en-US" sz="1500" kern="1200" dirty="0" smtClean="0">
                        <a:solidFill>
                          <a:schemeClr val="tx1"/>
                        </a:solidFill>
                        <a:latin typeface="맑은 고딕"/>
                        <a:ea typeface="맑은 고딕"/>
                        <a:cs typeface="맑은 고딕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4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p. 96</a:t>
                      </a:r>
                      <a:endParaRPr lang="ko-KR" altLang="en-US" dirty="0">
                        <a:solidFill>
                          <a:schemeClr val="tx1"/>
                        </a:solidFill>
                      </a:endParaRPr>
                    </a:p>
                  </a:txBody>
                  <a:tcPr marL="43200" marR="432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0523">
                <a:tc>
                  <a:txBody>
                    <a:bodyPr/>
                    <a:lstStyle/>
                    <a:p>
                      <a:pPr marL="0" marR="0" indent="0" algn="l" defTabSz="768004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50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     </a:t>
                      </a:r>
                      <a:r>
                        <a:rPr lang="en-US" altLang="ko-KR" dirty="0" smtClean="0"/>
                        <a:t>2. </a:t>
                      </a:r>
                      <a:r>
                        <a:rPr lang="ko-KR" altLang="en-US" dirty="0" smtClean="0"/>
                        <a:t>평가실시일자</a:t>
                      </a:r>
                      <a:r>
                        <a:rPr lang="en-US" altLang="ko-KR" dirty="0" smtClean="0"/>
                        <a:t>  </a:t>
                      </a:r>
                      <a:r>
                        <a:rPr kumimoji="1" lang="en-US" altLang="ko-KR" sz="15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· ·</a:t>
                      </a:r>
                      <a:r>
                        <a:rPr lang="en-US" altLang="ko-KR" dirty="0" smtClean="0"/>
                        <a:t> </a:t>
                      </a:r>
                      <a:r>
                        <a:rPr kumimoji="1" lang="en-US" altLang="ko-KR" sz="15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· ·</a:t>
                      </a:r>
                      <a:r>
                        <a:rPr lang="en-US" altLang="ko-KR" dirty="0" smtClean="0"/>
                        <a:t> </a:t>
                      </a:r>
                      <a:r>
                        <a:rPr kumimoji="1" lang="en-US" altLang="ko-KR" sz="15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· ·</a:t>
                      </a:r>
                      <a:r>
                        <a:rPr lang="en-US" altLang="ko-KR" dirty="0" smtClean="0"/>
                        <a:t> </a:t>
                      </a:r>
                      <a:r>
                        <a:rPr kumimoji="1" lang="en-US" altLang="ko-KR" sz="15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· ·</a:t>
                      </a:r>
                      <a:r>
                        <a:rPr lang="en-US" altLang="ko-KR" dirty="0" smtClean="0"/>
                        <a:t> </a:t>
                      </a:r>
                      <a:r>
                        <a:rPr kumimoji="1" lang="en-US" altLang="ko-KR" sz="15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· ·</a:t>
                      </a:r>
                      <a:r>
                        <a:rPr lang="en-US" altLang="ko-KR" dirty="0" smtClean="0"/>
                        <a:t> </a:t>
                      </a:r>
                      <a:r>
                        <a:rPr kumimoji="1" lang="en-US" altLang="ko-KR" sz="15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· ·</a:t>
                      </a:r>
                      <a:r>
                        <a:rPr lang="en-US" altLang="ko-KR" dirty="0" smtClean="0"/>
                        <a:t> </a:t>
                      </a:r>
                      <a:r>
                        <a:rPr kumimoji="1" lang="en-US" altLang="ko-KR" sz="15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· ·</a:t>
                      </a:r>
                      <a:r>
                        <a:rPr lang="en-US" altLang="ko-KR" dirty="0" smtClean="0"/>
                        <a:t> </a:t>
                      </a:r>
                      <a:r>
                        <a:rPr kumimoji="1" lang="en-US" altLang="ko-KR" sz="15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· · · </a:t>
                      </a:r>
                      <a:endParaRPr kumimoji="1" lang="ko-KR" altLang="en-US" sz="1500" kern="1200" dirty="0" smtClean="0">
                        <a:solidFill>
                          <a:schemeClr val="tx1"/>
                        </a:solidFill>
                        <a:latin typeface="맑은 고딕"/>
                        <a:ea typeface="맑은 고딕"/>
                        <a:cs typeface="맑은 고딕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4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p. 97</a:t>
                      </a:r>
                      <a:endParaRPr lang="ko-KR" altLang="en-US" dirty="0">
                        <a:solidFill>
                          <a:schemeClr val="tx1"/>
                        </a:solidFill>
                      </a:endParaRPr>
                    </a:p>
                  </a:txBody>
                  <a:tcPr marL="43200" marR="432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30523">
                <a:tc>
                  <a:txBody>
                    <a:bodyPr/>
                    <a:lstStyle/>
                    <a:p>
                      <a:pPr marL="0" marR="0" indent="0" algn="l" defTabSz="768004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50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     </a:t>
                      </a:r>
                      <a:r>
                        <a:rPr lang="en-US" altLang="ko-KR" dirty="0" smtClean="0"/>
                        <a:t>3. </a:t>
                      </a:r>
                      <a:r>
                        <a:rPr lang="ko-KR" altLang="en-US" dirty="0" smtClean="0"/>
                        <a:t>평가문항제작</a:t>
                      </a:r>
                      <a:r>
                        <a:rPr lang="en-US" altLang="ko-KR" dirty="0" smtClean="0"/>
                        <a:t>(1/2)</a:t>
                      </a:r>
                      <a:r>
                        <a:rPr lang="en-US" altLang="ko-KR" baseline="0" dirty="0" smtClean="0"/>
                        <a:t> </a:t>
                      </a:r>
                      <a:r>
                        <a:rPr kumimoji="1" lang="en-US" altLang="ko-KR" sz="15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· · · · · · · · · · · · · · </a:t>
                      </a:r>
                      <a:endParaRPr kumimoji="1" lang="ko-KR" altLang="en-US" sz="1500" kern="1200" dirty="0" smtClean="0">
                        <a:solidFill>
                          <a:schemeClr val="tx1"/>
                        </a:solidFill>
                        <a:latin typeface="맑은 고딕"/>
                        <a:ea typeface="맑은 고딕"/>
                        <a:cs typeface="맑은 고딕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4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p. 98</a:t>
                      </a:r>
                      <a:endParaRPr lang="ko-KR" altLang="en-US" dirty="0">
                        <a:solidFill>
                          <a:schemeClr val="tx1"/>
                        </a:solidFill>
                      </a:endParaRPr>
                    </a:p>
                  </a:txBody>
                  <a:tcPr marL="43200" marR="432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30523">
                <a:tc>
                  <a:txBody>
                    <a:bodyPr/>
                    <a:lstStyle/>
                    <a:p>
                      <a:pPr algn="l" latinLnBrk="1"/>
                      <a:r>
                        <a:rPr kumimoji="1" lang="en-US" altLang="ko-KR" sz="150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     </a:t>
                      </a:r>
                      <a:r>
                        <a:rPr lang="en-US" altLang="ko-KR" dirty="0" smtClean="0"/>
                        <a:t>3. </a:t>
                      </a:r>
                      <a:r>
                        <a:rPr lang="ko-KR" altLang="en-US" dirty="0" smtClean="0"/>
                        <a:t>평가문항제작</a:t>
                      </a:r>
                      <a:r>
                        <a:rPr lang="en-US" altLang="ko-KR" dirty="0" smtClean="0"/>
                        <a:t>(2/2)</a:t>
                      </a:r>
                      <a:r>
                        <a:rPr kumimoji="1" lang="en-US" altLang="ko-KR" sz="15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 · · · · · · · · · · · · · · </a:t>
                      </a:r>
                      <a:endParaRPr kumimoji="1" lang="ko-KR" altLang="en-US" sz="1500" kern="1200" dirty="0" smtClean="0">
                        <a:solidFill>
                          <a:schemeClr val="tx1"/>
                        </a:solidFill>
                        <a:latin typeface="맑은 고딕"/>
                        <a:ea typeface="맑은 고딕"/>
                        <a:cs typeface="맑은 고딕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4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p. 99</a:t>
                      </a:r>
                      <a:endParaRPr lang="ko-KR" altLang="en-US" dirty="0">
                        <a:solidFill>
                          <a:schemeClr val="tx1"/>
                        </a:solidFill>
                      </a:endParaRPr>
                    </a:p>
                  </a:txBody>
                  <a:tcPr marL="43200" marR="432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30523">
                <a:tc>
                  <a:txBody>
                    <a:bodyPr/>
                    <a:lstStyle/>
                    <a:p>
                      <a:pPr algn="l" latinLnBrk="1"/>
                      <a:r>
                        <a:rPr kumimoji="1" lang="en-US" altLang="ko-KR" sz="150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     </a:t>
                      </a:r>
                      <a:r>
                        <a:rPr lang="en-US" altLang="ko-KR" dirty="0" smtClean="0"/>
                        <a:t>4. </a:t>
                      </a:r>
                      <a:r>
                        <a:rPr lang="ko-KR" altLang="en-US" dirty="0" smtClean="0"/>
                        <a:t>평가도구제작</a:t>
                      </a:r>
                      <a:r>
                        <a:rPr lang="en-US" altLang="ko-KR" dirty="0" smtClean="0"/>
                        <a:t>(1/2)</a:t>
                      </a:r>
                      <a:r>
                        <a:rPr kumimoji="1" lang="en-US" altLang="ko-KR" sz="15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 · · · · · · · · · · · · · ·</a:t>
                      </a:r>
                      <a:endParaRPr kumimoji="1" lang="ko-KR" altLang="en-US" sz="1500" kern="1200" dirty="0" smtClean="0">
                        <a:solidFill>
                          <a:schemeClr val="tx1"/>
                        </a:solidFill>
                        <a:latin typeface="맑은 고딕"/>
                        <a:ea typeface="맑은 고딕"/>
                        <a:cs typeface="맑은 고딕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4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p. 100</a:t>
                      </a:r>
                      <a:endParaRPr lang="ko-KR" altLang="en-US" dirty="0">
                        <a:solidFill>
                          <a:schemeClr val="tx1"/>
                        </a:solidFill>
                      </a:endParaRPr>
                    </a:p>
                  </a:txBody>
                  <a:tcPr marL="43200" marR="432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30523">
                <a:tc>
                  <a:txBody>
                    <a:bodyPr/>
                    <a:lstStyle/>
                    <a:p>
                      <a:pPr algn="l" latinLnBrk="1"/>
                      <a:r>
                        <a:rPr kumimoji="1" lang="en-US" altLang="ko-KR" sz="150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     </a:t>
                      </a:r>
                      <a:r>
                        <a:rPr lang="en-US" altLang="ko-KR" dirty="0" smtClean="0"/>
                        <a:t>4. </a:t>
                      </a:r>
                      <a:r>
                        <a:rPr lang="ko-KR" altLang="en-US" dirty="0" smtClean="0"/>
                        <a:t>평가도구제작</a:t>
                      </a:r>
                      <a:r>
                        <a:rPr lang="en-US" altLang="ko-KR" dirty="0" smtClean="0"/>
                        <a:t>(2/2)</a:t>
                      </a:r>
                      <a:r>
                        <a:rPr kumimoji="1" lang="en-US" altLang="ko-KR" sz="15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 · · · · · · · · · · · · ·</a:t>
                      </a:r>
                      <a:endParaRPr kumimoji="1" lang="ko-KR" altLang="en-US" sz="1500" kern="1200" dirty="0" smtClean="0">
                        <a:solidFill>
                          <a:schemeClr val="tx1"/>
                        </a:solidFill>
                        <a:latin typeface="맑은 고딕"/>
                        <a:ea typeface="맑은 고딕"/>
                        <a:cs typeface="맑은 고딕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4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p. 101</a:t>
                      </a:r>
                      <a:endParaRPr lang="ko-KR" altLang="en-US" dirty="0">
                        <a:solidFill>
                          <a:schemeClr val="tx1"/>
                        </a:solidFill>
                      </a:endParaRPr>
                    </a:p>
                  </a:txBody>
                  <a:tcPr marL="43200" marR="432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30523">
                <a:tc>
                  <a:txBody>
                    <a:bodyPr/>
                    <a:lstStyle/>
                    <a:p>
                      <a:pPr algn="l" latinLnBrk="1"/>
                      <a:r>
                        <a:rPr kumimoji="1" lang="en-US" altLang="ko-KR" sz="150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     </a:t>
                      </a:r>
                      <a:r>
                        <a:rPr lang="en-US" altLang="ko-KR" sz="1600" dirty="0" smtClean="0"/>
                        <a:t>5. </a:t>
                      </a:r>
                      <a:r>
                        <a:rPr lang="ko-KR" altLang="en-US" sz="1600" dirty="0" smtClean="0"/>
                        <a:t>평가도구채점기준표</a:t>
                      </a:r>
                      <a:r>
                        <a:rPr lang="ko-KR" altLang="en-US" sz="1600" baseline="0" dirty="0" smtClean="0"/>
                        <a:t>      </a:t>
                      </a:r>
                      <a:r>
                        <a:rPr kumimoji="1" lang="en-US" altLang="ko-KR" sz="15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 · · · · · · · </a:t>
                      </a:r>
                      <a:endParaRPr kumimoji="1" lang="ko-KR" altLang="en-US" sz="1500" kern="1200" dirty="0" smtClean="0">
                        <a:solidFill>
                          <a:schemeClr val="tx1"/>
                        </a:solidFill>
                        <a:latin typeface="맑은 고딕"/>
                        <a:ea typeface="맑은 고딕"/>
                        <a:cs typeface="맑은 고딕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4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p. 102</a:t>
                      </a:r>
                      <a:endParaRPr lang="ko-KR" altLang="en-US" dirty="0">
                        <a:solidFill>
                          <a:schemeClr val="tx1"/>
                        </a:solidFill>
                      </a:endParaRPr>
                    </a:p>
                  </a:txBody>
                  <a:tcPr marL="43200" marR="432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30523">
                <a:tc>
                  <a:txBody>
                    <a:bodyPr/>
                    <a:lstStyle/>
                    <a:p>
                      <a:pPr algn="l" latinLnBrk="1"/>
                      <a:r>
                        <a:rPr kumimoji="1" lang="en-US" altLang="ko-KR" sz="150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     </a:t>
                      </a:r>
                      <a:r>
                        <a:rPr lang="en-US" altLang="ko-KR" sz="1600" dirty="0" smtClean="0"/>
                        <a:t>6. </a:t>
                      </a:r>
                      <a:r>
                        <a:rPr lang="ko-KR" altLang="en-US" sz="1600" dirty="0" smtClean="0"/>
                        <a:t>평가성취수준기준표      </a:t>
                      </a:r>
                      <a:r>
                        <a:rPr kumimoji="1" lang="en-US" altLang="ko-KR" sz="15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 · · · · · · · </a:t>
                      </a:r>
                      <a:endParaRPr kumimoji="1" lang="ko-KR" altLang="en-US" sz="1500" kern="1200" dirty="0" smtClean="0">
                        <a:solidFill>
                          <a:schemeClr val="tx1"/>
                        </a:solidFill>
                        <a:latin typeface="맑은 고딕"/>
                        <a:ea typeface="맑은 고딕"/>
                        <a:cs typeface="맑은 고딕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4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p. 103</a:t>
                      </a:r>
                      <a:endParaRPr lang="ko-KR" altLang="en-US" dirty="0">
                        <a:solidFill>
                          <a:schemeClr val="tx1"/>
                        </a:solidFill>
                      </a:endParaRPr>
                    </a:p>
                  </a:txBody>
                  <a:tcPr marL="43200" marR="432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30523">
                <a:tc>
                  <a:txBody>
                    <a:bodyPr/>
                    <a:lstStyle/>
                    <a:p>
                      <a:pPr algn="l" latinLnBrk="1"/>
                      <a:r>
                        <a:rPr kumimoji="1" lang="en-US" altLang="ko-KR" sz="150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     </a:t>
                      </a:r>
                      <a:r>
                        <a:rPr lang="en-US" altLang="ko-KR" sz="1600" dirty="0" smtClean="0"/>
                        <a:t>7. </a:t>
                      </a:r>
                      <a:r>
                        <a:rPr lang="ko-KR" altLang="en-US" sz="1600" dirty="0" smtClean="0"/>
                        <a:t>평가도구검토</a:t>
                      </a:r>
                      <a:r>
                        <a:rPr kumimoji="1" lang="en-US" altLang="ko-KR" sz="15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· · · · · · · · · · · · · · · · ·</a:t>
                      </a:r>
                      <a:endParaRPr kumimoji="1" lang="ko-KR" altLang="en-US" sz="1500" kern="1200" dirty="0" smtClean="0">
                        <a:solidFill>
                          <a:schemeClr val="tx1"/>
                        </a:solidFill>
                        <a:latin typeface="맑은 고딕"/>
                        <a:ea typeface="맑은 고딕"/>
                        <a:cs typeface="맑은 고딕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4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p. 104</a:t>
                      </a:r>
                      <a:endParaRPr lang="ko-KR" altLang="en-US" dirty="0">
                        <a:solidFill>
                          <a:schemeClr val="tx1"/>
                        </a:solidFill>
                      </a:endParaRPr>
                    </a:p>
                  </a:txBody>
                  <a:tcPr marL="43200" marR="432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graphicFrame>
        <p:nvGraphicFramePr>
          <p:cNvPr id="11" name="표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4741322"/>
              </p:ext>
            </p:extLst>
          </p:nvPr>
        </p:nvGraphicFramePr>
        <p:xfrm>
          <a:off x="4628123" y="852469"/>
          <a:ext cx="4411134" cy="5391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105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06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0523">
                <a:tc>
                  <a:txBody>
                    <a:bodyPr/>
                    <a:lstStyle/>
                    <a:p>
                      <a:pPr marL="0" marR="0" lvl="0" indent="0" algn="l" defTabSz="768004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7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맑은 고딕"/>
                        </a:rPr>
                        <a:t>9</a:t>
                      </a:r>
                      <a:r>
                        <a:rPr kumimoji="1" lang="ko-KR" altLang="en-US" sz="17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맑은 고딕"/>
                        </a:rPr>
                        <a:t>. </a:t>
                      </a:r>
                      <a:r>
                        <a:rPr kumimoji="1" lang="en-US" altLang="ko-KR" sz="17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맑은 고딕"/>
                        </a:rPr>
                        <a:t>[NCS]</a:t>
                      </a:r>
                      <a:r>
                        <a:rPr kumimoji="1" lang="ko-KR" altLang="en-US" sz="17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맑은 고딕"/>
                        </a:rPr>
                        <a:t>평가실행 </a:t>
                      </a:r>
                      <a:r>
                        <a:rPr kumimoji="1" lang="en-US" altLang="ko-KR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맑은 고딕"/>
                        </a:rPr>
                        <a:t>· · · · · · · · · · · · · · · ·  </a:t>
                      </a:r>
                      <a:endParaRPr kumimoji="1" lang="ko-KR" altLang="en-US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맑은 고딕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400" b="1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p.105</a:t>
                      </a:r>
                      <a:endParaRPr lang="ko-KR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 marL="43200" marR="432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0523">
                <a:tc>
                  <a:txBody>
                    <a:bodyPr/>
                    <a:lstStyle/>
                    <a:p>
                      <a:pPr algn="l" latinLnBrk="1"/>
                      <a:r>
                        <a:rPr kumimoji="1" lang="en-US" altLang="ko-KR" sz="1500" kern="1200" noProof="0" dirty="0" smtClean="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     </a:t>
                      </a:r>
                      <a:r>
                        <a:rPr lang="en-US" altLang="ko-KR" dirty="0" smtClean="0"/>
                        <a:t>[NCS] </a:t>
                      </a:r>
                      <a:r>
                        <a:rPr lang="ko-KR" altLang="en-US" dirty="0" smtClean="0"/>
                        <a:t>평가결과 메인 화면 </a:t>
                      </a:r>
                      <a:r>
                        <a:rPr kumimoji="1" lang="en-US" altLang="ko-KR" sz="15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· · · · · · · · </a:t>
                      </a:r>
                      <a:endParaRPr kumimoji="1" lang="ko-KR" altLang="en-US" sz="1500" kern="1200" noProof="0" dirty="0" smtClean="0">
                        <a:solidFill>
                          <a:schemeClr val="tx1"/>
                        </a:solidFill>
                        <a:latin typeface="맑은 고딕"/>
                        <a:ea typeface="맑은 고딕"/>
                        <a:cs typeface="맑은 고딕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4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p. 106</a:t>
                      </a:r>
                      <a:endParaRPr lang="ko-KR" altLang="en-US" dirty="0">
                        <a:solidFill>
                          <a:schemeClr val="tx1"/>
                        </a:solidFill>
                      </a:endParaRPr>
                    </a:p>
                  </a:txBody>
                  <a:tcPr marL="43200" marR="432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0523">
                <a:tc>
                  <a:txBody>
                    <a:bodyPr/>
                    <a:lstStyle/>
                    <a:p>
                      <a:pPr marL="0" marR="0" indent="0" algn="l" defTabSz="768004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50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     </a:t>
                      </a:r>
                      <a:r>
                        <a:rPr kumimoji="1" lang="ko-KR" altLang="en-US" sz="150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사전평가  </a:t>
                      </a:r>
                      <a:r>
                        <a:rPr kumimoji="1" lang="en-US" altLang="ko-KR" sz="150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· · · · · · · · · · · · · · · · · · · · ·  </a:t>
                      </a:r>
                      <a:endParaRPr kumimoji="1" lang="ko-KR" altLang="en-US" sz="1500" kern="1200" noProof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맑은 고딕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4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p. 107</a:t>
                      </a:r>
                      <a:endParaRPr lang="ko-KR" altLang="en-US" dirty="0">
                        <a:solidFill>
                          <a:schemeClr val="tx1"/>
                        </a:solidFill>
                      </a:endParaRPr>
                    </a:p>
                  </a:txBody>
                  <a:tcPr marL="43200" marR="432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0523">
                <a:tc>
                  <a:txBody>
                    <a:bodyPr/>
                    <a:lstStyle/>
                    <a:p>
                      <a:pPr marL="0" marR="0" indent="0" algn="l" defTabSz="768004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50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     </a:t>
                      </a:r>
                      <a:r>
                        <a:rPr kumimoji="1" lang="ko-KR" altLang="en-US" sz="150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훈련 성과 평가 </a:t>
                      </a:r>
                      <a:r>
                        <a:rPr kumimoji="1" lang="en-US" altLang="ko-KR" sz="150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(1/2) · · · · · · · · · · · · · ·  </a:t>
                      </a:r>
                      <a:endParaRPr kumimoji="1" lang="ko-KR" altLang="en-US" sz="1500" kern="1200" noProof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맑은 고딕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4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p. 108</a:t>
                      </a:r>
                      <a:endParaRPr lang="ko-KR" altLang="en-US" dirty="0">
                        <a:solidFill>
                          <a:schemeClr val="tx1"/>
                        </a:solidFill>
                      </a:endParaRPr>
                    </a:p>
                  </a:txBody>
                  <a:tcPr marL="43200" marR="432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0523">
                <a:tc>
                  <a:txBody>
                    <a:bodyPr/>
                    <a:lstStyle/>
                    <a:p>
                      <a:pPr marL="0" marR="0" lvl="0" indent="0" algn="l" defTabSz="768004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7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맑은 고딕"/>
                        </a:rPr>
                        <a:t>10</a:t>
                      </a:r>
                      <a:r>
                        <a:rPr kumimoji="1" lang="ko-KR" altLang="en-US" sz="17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맑은 고딕"/>
                        </a:rPr>
                        <a:t>. </a:t>
                      </a:r>
                      <a:r>
                        <a:rPr kumimoji="1" lang="en-US" altLang="ko-KR" sz="17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맑은 고딕"/>
                        </a:rPr>
                        <a:t>NCS </a:t>
                      </a:r>
                      <a:r>
                        <a:rPr kumimoji="1" lang="ko-KR" altLang="en-US" sz="17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맑은 고딕"/>
                        </a:rPr>
                        <a:t>평가 결과 </a:t>
                      </a:r>
                      <a:r>
                        <a:rPr kumimoji="1" lang="en-US" altLang="ko-KR" sz="17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맑은 고딕"/>
                        </a:rPr>
                        <a:t>· · · · · · · · · · · · ·  </a:t>
                      </a:r>
                      <a:endParaRPr kumimoji="1" lang="ko-KR" altLang="en-US" sz="17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맑은 고딕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400" b="1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p.109</a:t>
                      </a:r>
                      <a:endParaRPr lang="ko-KR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 marL="43200" marR="432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0523">
                <a:tc>
                  <a:txBody>
                    <a:bodyPr/>
                    <a:lstStyle/>
                    <a:p>
                      <a:pPr algn="l" latinLnBrk="1"/>
                      <a:r>
                        <a:rPr kumimoji="1" lang="en-US" altLang="ko-KR" sz="150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     </a:t>
                      </a:r>
                      <a:r>
                        <a:rPr kumimoji="1" lang="ko-KR" altLang="en-US" sz="150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평가 결과 메인 화면 </a:t>
                      </a:r>
                      <a:r>
                        <a:rPr kumimoji="1" lang="en-US" altLang="ko-KR" sz="150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· · · · · · · · · · · ·  </a:t>
                      </a:r>
                      <a:endParaRPr kumimoji="1" lang="ko-KR" altLang="en-US" sz="1500" kern="1200" noProof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맑은 고딕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4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p. 110</a:t>
                      </a:r>
                      <a:endParaRPr lang="ko-KR" altLang="en-US" dirty="0">
                        <a:solidFill>
                          <a:schemeClr val="tx1"/>
                        </a:solidFill>
                      </a:endParaRPr>
                    </a:p>
                  </a:txBody>
                  <a:tcPr marL="43200" marR="432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2002">
                <a:tc>
                  <a:txBody>
                    <a:bodyPr/>
                    <a:lstStyle/>
                    <a:p>
                      <a:pPr algn="l" latinLnBrk="1"/>
                      <a:r>
                        <a:rPr kumimoji="1" lang="en-US" altLang="ko-KR" sz="150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     </a:t>
                      </a:r>
                      <a:r>
                        <a:rPr kumimoji="1" lang="ko-KR" altLang="en-US" sz="150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평가 결과 확인 </a:t>
                      </a:r>
                      <a:r>
                        <a:rPr kumimoji="1" lang="en-US" altLang="ko-KR" sz="150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· · · · · · · · · · · · · · · ·  </a:t>
                      </a:r>
                      <a:endParaRPr kumimoji="1" lang="ko-KR" altLang="en-US" sz="1500" kern="1200" noProof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맑은 고딕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4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p. 111</a:t>
                      </a:r>
                      <a:endParaRPr lang="ko-KR" altLang="en-US" dirty="0">
                        <a:solidFill>
                          <a:schemeClr val="tx1"/>
                        </a:solidFill>
                      </a:endParaRPr>
                    </a:p>
                  </a:txBody>
                  <a:tcPr marL="43200" marR="432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2002">
                <a:tc>
                  <a:txBody>
                    <a:bodyPr/>
                    <a:lstStyle/>
                    <a:p>
                      <a:pPr algn="l" latinLnBrk="1"/>
                      <a:r>
                        <a:rPr kumimoji="1" lang="en-US" altLang="ko-KR" sz="150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     </a:t>
                      </a:r>
                      <a:r>
                        <a:rPr kumimoji="1" lang="ko-KR" altLang="en-US" sz="150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종료된 평가 채점</a:t>
                      </a:r>
                      <a:r>
                        <a:rPr kumimoji="1" lang="en-US" altLang="ko-KR" sz="150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(1/3)· · · · · · · · · · · ·  </a:t>
                      </a:r>
                      <a:endParaRPr kumimoji="1" lang="ko-KR" altLang="en-US" sz="1500" kern="1200" noProof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맑은 고딕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4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p. 112</a:t>
                      </a:r>
                      <a:endParaRPr lang="ko-KR" altLang="en-US" dirty="0">
                        <a:solidFill>
                          <a:schemeClr val="tx1"/>
                        </a:solidFill>
                      </a:endParaRPr>
                    </a:p>
                  </a:txBody>
                  <a:tcPr marL="43200" marR="432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0523">
                <a:tc>
                  <a:txBody>
                    <a:bodyPr/>
                    <a:lstStyle/>
                    <a:p>
                      <a:pPr algn="l" latinLnBrk="1"/>
                      <a:r>
                        <a:rPr kumimoji="1" lang="en-US" altLang="ko-KR" sz="150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     </a:t>
                      </a:r>
                      <a:r>
                        <a:rPr kumimoji="1" lang="ko-KR" altLang="en-US" sz="150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종료된 평가 채점</a:t>
                      </a:r>
                      <a:r>
                        <a:rPr kumimoji="1" lang="en-US" altLang="ko-KR" sz="150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(2/3)· · · · · · · · · · · ·  </a:t>
                      </a:r>
                      <a:endParaRPr kumimoji="1" lang="ko-KR" altLang="en-US" sz="1500" kern="1200" noProof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맑은 고딕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4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p. 113</a:t>
                      </a:r>
                      <a:endParaRPr lang="ko-KR" altLang="en-US" dirty="0">
                        <a:solidFill>
                          <a:schemeClr val="tx1"/>
                        </a:solidFill>
                      </a:endParaRPr>
                    </a:p>
                  </a:txBody>
                  <a:tcPr marL="43200" marR="432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0523">
                <a:tc>
                  <a:txBody>
                    <a:bodyPr/>
                    <a:lstStyle/>
                    <a:p>
                      <a:pPr algn="l" latinLnBrk="1"/>
                      <a:r>
                        <a:rPr kumimoji="1" lang="en-US" altLang="ko-KR" sz="150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     </a:t>
                      </a:r>
                      <a:r>
                        <a:rPr kumimoji="1" lang="ko-KR" altLang="en-US" sz="150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종료된 평가 채점</a:t>
                      </a:r>
                      <a:r>
                        <a:rPr kumimoji="1" lang="en-US" altLang="ko-KR" sz="150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(3/3)· · · · · · · · · · · ·  </a:t>
                      </a:r>
                      <a:endParaRPr kumimoji="1" lang="ko-KR" altLang="en-US" sz="1500" kern="1200" noProof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맑은 고딕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4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p. 114</a:t>
                      </a:r>
                      <a:endParaRPr lang="ko-KR" altLang="en-US" dirty="0">
                        <a:solidFill>
                          <a:schemeClr val="tx1"/>
                        </a:solidFill>
                      </a:endParaRPr>
                    </a:p>
                  </a:txBody>
                  <a:tcPr marL="43200" marR="432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30523">
                <a:tc>
                  <a:txBody>
                    <a:bodyPr/>
                    <a:lstStyle/>
                    <a:p>
                      <a:pPr algn="l" latinLnBrk="1"/>
                      <a:r>
                        <a:rPr kumimoji="1" lang="en-US" altLang="ko-KR" sz="150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     </a:t>
                      </a:r>
                      <a:r>
                        <a:rPr kumimoji="1" lang="ko-KR" altLang="en-US" sz="150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채점 결과 문서 </a:t>
                      </a:r>
                      <a:r>
                        <a:rPr kumimoji="1" lang="en-US" altLang="ko-KR" sz="150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· · · · · · · · · · · · · · · · · </a:t>
                      </a:r>
                      <a:endParaRPr kumimoji="1" lang="ko-KR" altLang="en-US" sz="1500" kern="1200" noProof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맑은 고딕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4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p. 115</a:t>
                      </a:r>
                      <a:endParaRPr lang="ko-KR" altLang="en-US" dirty="0">
                        <a:solidFill>
                          <a:schemeClr val="tx1"/>
                        </a:solidFill>
                      </a:endParaRPr>
                    </a:p>
                  </a:txBody>
                  <a:tcPr marL="43200" marR="432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30523">
                <a:tc>
                  <a:txBody>
                    <a:bodyPr/>
                    <a:lstStyle/>
                    <a:p>
                      <a:pPr algn="l" latinLnBrk="1"/>
                      <a:r>
                        <a:rPr kumimoji="1" lang="en-US" altLang="ko-KR" sz="150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     </a:t>
                      </a:r>
                      <a:r>
                        <a:rPr kumimoji="1" lang="ko-KR" altLang="en-US" sz="150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결과 통계 </a:t>
                      </a:r>
                      <a:r>
                        <a:rPr kumimoji="1" lang="en-US" altLang="ko-KR" sz="150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/ </a:t>
                      </a:r>
                      <a:r>
                        <a:rPr kumimoji="1" lang="ko-KR" altLang="en-US" sz="150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회의록 </a:t>
                      </a:r>
                      <a:r>
                        <a:rPr kumimoji="1" lang="en-US" altLang="ko-KR" sz="150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· · · · · · · · · · · · · · · </a:t>
                      </a:r>
                      <a:endParaRPr kumimoji="1" lang="ko-KR" altLang="en-US" sz="1500" kern="1200" noProof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맑은 고딕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4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p. 116</a:t>
                      </a:r>
                      <a:endParaRPr lang="ko-KR" altLang="en-US" dirty="0">
                        <a:solidFill>
                          <a:schemeClr val="tx1"/>
                        </a:solidFill>
                      </a:endParaRPr>
                    </a:p>
                  </a:txBody>
                  <a:tcPr marL="43200" marR="432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30523">
                <a:tc>
                  <a:txBody>
                    <a:bodyPr/>
                    <a:lstStyle/>
                    <a:p>
                      <a:pPr algn="l" latinLnBrk="1"/>
                      <a:r>
                        <a:rPr kumimoji="1" lang="en-US" altLang="ko-KR" sz="150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     </a:t>
                      </a:r>
                      <a:r>
                        <a:rPr kumimoji="1" lang="ko-KR" altLang="en-US" sz="1500" kern="1200" noProof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단원별</a:t>
                      </a:r>
                      <a:r>
                        <a:rPr kumimoji="1" lang="ko-KR" altLang="en-US" sz="150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 통계</a:t>
                      </a:r>
                      <a:r>
                        <a:rPr kumimoji="1" lang="ko-KR" altLang="en-US" sz="1500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 </a:t>
                      </a:r>
                      <a:r>
                        <a:rPr kumimoji="1" lang="en-US" altLang="ko-KR" sz="1500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/ </a:t>
                      </a:r>
                      <a:r>
                        <a:rPr kumimoji="1" lang="ko-KR" altLang="en-US" sz="1500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회의록</a:t>
                      </a:r>
                      <a:r>
                        <a:rPr kumimoji="1" lang="en-US" altLang="ko-KR" sz="150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 · · · · · · · · · · · · · </a:t>
                      </a:r>
                      <a:endParaRPr kumimoji="1" lang="ko-KR" altLang="en-US" sz="1500" kern="1200" noProof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맑은 고딕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4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p. 117</a:t>
                      </a:r>
                      <a:endParaRPr lang="ko-KR" altLang="en-US" dirty="0">
                        <a:solidFill>
                          <a:schemeClr val="tx1"/>
                        </a:solidFill>
                      </a:endParaRPr>
                    </a:p>
                  </a:txBody>
                  <a:tcPr marL="43200" marR="432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30523">
                <a:tc>
                  <a:txBody>
                    <a:bodyPr/>
                    <a:lstStyle/>
                    <a:p>
                      <a:pPr algn="l" latinLnBrk="1"/>
                      <a:endParaRPr kumimoji="1" lang="ko-KR" altLang="en-US" sz="1500" kern="1200" dirty="0" smtClean="0">
                        <a:solidFill>
                          <a:schemeClr val="tx1"/>
                        </a:solidFill>
                        <a:latin typeface="맑은 고딕"/>
                        <a:ea typeface="맑은 고딕"/>
                        <a:cs typeface="맑은 고딕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endParaRPr lang="ko-KR" altLang="en-US" dirty="0">
                        <a:solidFill>
                          <a:schemeClr val="tx1"/>
                        </a:solidFill>
                      </a:endParaRPr>
                    </a:p>
                  </a:txBody>
                  <a:tcPr marL="43200" marR="432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30523">
                <a:tc>
                  <a:txBody>
                    <a:bodyPr/>
                    <a:lstStyle/>
                    <a:p>
                      <a:pPr algn="l" latinLnBrk="1"/>
                      <a:endParaRPr kumimoji="1" lang="ko-KR" altLang="en-US" sz="1500" kern="1200" dirty="0" smtClean="0">
                        <a:solidFill>
                          <a:schemeClr val="tx1"/>
                        </a:solidFill>
                        <a:latin typeface="맑은 고딕"/>
                        <a:ea typeface="맑은 고딕"/>
                        <a:cs typeface="맑은 고딕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endParaRPr lang="ko-KR" altLang="en-US" dirty="0">
                        <a:solidFill>
                          <a:schemeClr val="tx1"/>
                        </a:solidFill>
                      </a:endParaRPr>
                    </a:p>
                  </a:txBody>
                  <a:tcPr marL="43200" marR="432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30523">
                <a:tc>
                  <a:txBody>
                    <a:bodyPr/>
                    <a:lstStyle/>
                    <a:p>
                      <a:pPr algn="l" latinLnBrk="1"/>
                      <a:endParaRPr kumimoji="1" lang="ko-KR" altLang="en-US" sz="1500" kern="1200" dirty="0" smtClean="0">
                        <a:solidFill>
                          <a:schemeClr val="tx1"/>
                        </a:solidFill>
                        <a:latin typeface="맑은 고딕"/>
                        <a:ea typeface="맑은 고딕"/>
                        <a:cs typeface="맑은 고딕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endParaRPr lang="ko-KR" altLang="en-US" dirty="0">
                        <a:solidFill>
                          <a:schemeClr val="tx1"/>
                        </a:solidFill>
                      </a:endParaRPr>
                    </a:p>
                  </a:txBody>
                  <a:tcPr marL="43200" marR="432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747687" y="13467"/>
            <a:ext cx="7643866" cy="499950"/>
          </a:xfrm>
        </p:spPr>
        <p:txBody>
          <a:bodyPr/>
          <a:lstStyle/>
          <a:p>
            <a:r>
              <a:rPr smtClean="0"/>
              <a:t>훈련</a:t>
            </a:r>
            <a:r>
              <a:rPr lang="en-US" altLang="ko-KR" dirty="0" smtClean="0"/>
              <a:t>·</a:t>
            </a:r>
            <a:r>
              <a:rPr smtClean="0"/>
              <a:t>수료</a:t>
            </a:r>
            <a:r>
              <a:rPr lang="en-US" altLang="ko-KR" dirty="0" smtClean="0"/>
              <a:t>·</a:t>
            </a:r>
            <a:r>
              <a:rPr smtClean="0"/>
              <a:t>탈락생 </a:t>
            </a:r>
            <a:r>
              <a:rPr lang="en-US" dirty="0" smtClean="0"/>
              <a:t>– </a:t>
            </a:r>
            <a:r>
              <a:rPr smtClean="0"/>
              <a:t>수료생</a:t>
            </a:r>
            <a:endParaRPr lang="en-US" altLang="ko-KR" dirty="0"/>
          </a:p>
        </p:txBody>
      </p:sp>
      <p:grpSp>
        <p:nvGrpSpPr>
          <p:cNvPr id="27" name="그룹 26"/>
          <p:cNvGrpSpPr/>
          <p:nvPr/>
        </p:nvGrpSpPr>
        <p:grpSpPr>
          <a:xfrm>
            <a:off x="0" y="688975"/>
            <a:ext cx="9144000" cy="6169049"/>
            <a:chOff x="0" y="688975"/>
            <a:chExt cx="9144000" cy="6169049"/>
          </a:xfrm>
        </p:grpSpPr>
        <p:sp>
          <p:nvSpPr>
            <p:cNvPr id="30" name="직사각형 29"/>
            <p:cNvSpPr/>
            <p:nvPr/>
          </p:nvSpPr>
          <p:spPr>
            <a:xfrm>
              <a:off x="0" y="5410224"/>
              <a:ext cx="9144000" cy="1447800"/>
            </a:xfrm>
            <a:prstGeom prst="rect">
              <a:avLst/>
            </a:prstGeom>
            <a:solidFill>
              <a:schemeClr val="accent1">
                <a:alpha val="14000"/>
              </a:schemeClr>
            </a:solidFill>
            <a:ln w="19050"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6773" tIns="38387" rIns="76773" bIns="38387" rtlCol="0" anchor="t"/>
            <a:lstStyle/>
            <a:p>
              <a:pPr marL="342900" indent="-342900" fontAlgn="auto">
                <a:spcBef>
                  <a:spcPct val="20000"/>
                </a:spcBef>
                <a:spcAft>
                  <a:spcPts val="0"/>
                </a:spcAft>
              </a:pPr>
              <a:r>
                <a:rPr kumimoji="0" lang="en-US" altLang="ko-KR" sz="1400" dirty="0" smtClean="0">
                  <a:solidFill>
                    <a:prstClr val="black"/>
                  </a:solidFill>
                </a:rPr>
                <a:t>	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수료생관리는 </a:t>
              </a:r>
              <a:r>
                <a:rPr kumimoji="0" lang="ko-KR" altLang="en-US" sz="1400" b="1" dirty="0" smtClean="0">
                  <a:solidFill>
                    <a:prstClr val="black"/>
                  </a:solidFill>
                </a:rPr>
                <a:t>진행상태가 종료인 과정만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 선택 할 수 있습니다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.</a:t>
              </a:r>
            </a:p>
            <a:p>
              <a:pPr marL="342900" indent="-342900" fontAlgn="auto">
                <a:spcBef>
                  <a:spcPct val="20000"/>
                </a:spcBef>
                <a:spcAft>
                  <a:spcPts val="0"/>
                </a:spcAft>
              </a:pPr>
              <a:r>
                <a:rPr kumimoji="0" lang="en-US" altLang="ko-KR" sz="1400" dirty="0" smtClean="0">
                  <a:solidFill>
                    <a:prstClr val="black"/>
                  </a:solidFill>
                </a:rPr>
                <a:t>	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수료생 신규등록도 훈련생과 똑같이 진행되지만 </a:t>
              </a:r>
              <a:r>
                <a:rPr kumimoji="0" lang="ko-KR" altLang="en-US" sz="1400" b="1" dirty="0" smtClean="0">
                  <a:solidFill>
                    <a:prstClr val="black"/>
                  </a:solidFill>
                </a:rPr>
                <a:t>해당과정 학생정보에서 수료생만 선택할 수 있습니다</a:t>
              </a:r>
              <a:r>
                <a:rPr kumimoji="0" lang="en-US" altLang="ko-KR" sz="1400" b="1" dirty="0" smtClean="0">
                  <a:solidFill>
                    <a:prstClr val="black"/>
                  </a:solidFill>
                </a:rPr>
                <a:t>.</a:t>
              </a:r>
            </a:p>
          </p:txBody>
        </p:sp>
        <p:sp>
          <p:nvSpPr>
            <p:cNvPr id="56" name="모서리가 둥근 직사각형 55"/>
            <p:cNvSpPr/>
            <p:nvPr/>
          </p:nvSpPr>
          <p:spPr>
            <a:xfrm>
              <a:off x="98215" y="5476889"/>
              <a:ext cx="214314" cy="142876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 smtClean="0"/>
                <a:t>1</a:t>
              </a:r>
              <a:endParaRPr lang="ko-KR" altLang="en-US" sz="1050" dirty="0" smtClean="0"/>
            </a:p>
          </p:txBody>
        </p:sp>
        <p:sp>
          <p:nvSpPr>
            <p:cNvPr id="41" name="모서리가 둥근 직사각형 40"/>
            <p:cNvSpPr/>
            <p:nvPr/>
          </p:nvSpPr>
          <p:spPr>
            <a:xfrm>
              <a:off x="99981" y="5734064"/>
              <a:ext cx="214314" cy="142876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 smtClean="0"/>
                <a:t>2</a:t>
              </a:r>
              <a:endParaRPr lang="ko-KR" altLang="en-US" sz="1050" dirty="0" smtClean="0"/>
            </a:p>
          </p:txBody>
        </p:sp>
        <p:pic>
          <p:nvPicPr>
            <p:cNvPr id="7171" name="Picture 3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98425" y="688975"/>
              <a:ext cx="8785225" cy="46116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1" name="직사각형 30"/>
            <p:cNvSpPr/>
            <p:nvPr/>
          </p:nvSpPr>
          <p:spPr>
            <a:xfrm>
              <a:off x="2000232" y="2000240"/>
              <a:ext cx="571504" cy="26671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5" name="모서리가 둥근 사각형 설명선 34"/>
            <p:cNvSpPr/>
            <p:nvPr/>
          </p:nvSpPr>
          <p:spPr>
            <a:xfrm>
              <a:off x="2285984" y="1571612"/>
              <a:ext cx="233948" cy="245879"/>
            </a:xfrm>
            <a:prstGeom prst="wedgeRoundRectCallout">
              <a:avLst>
                <a:gd name="adj1" fmla="val -6783"/>
                <a:gd name="adj2" fmla="val 108964"/>
                <a:gd name="adj3" fmla="val 16667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 smtClean="0"/>
                <a:t>1</a:t>
              </a:r>
              <a:endParaRPr lang="ko-KR" altLang="en-US" dirty="0"/>
            </a:p>
          </p:txBody>
        </p:sp>
        <p:pic>
          <p:nvPicPr>
            <p:cNvPr id="7172" name="Picture 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000496" y="1500174"/>
              <a:ext cx="4566240" cy="23574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cxnSp>
          <p:nvCxnSpPr>
            <p:cNvPr id="36" name="직선 화살표 연결선 35"/>
            <p:cNvCxnSpPr/>
            <p:nvPr/>
          </p:nvCxnSpPr>
          <p:spPr>
            <a:xfrm flipV="1">
              <a:off x="3214678" y="3929066"/>
              <a:ext cx="1071570" cy="1000132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직사각형 45"/>
            <p:cNvSpPr/>
            <p:nvPr/>
          </p:nvSpPr>
          <p:spPr>
            <a:xfrm>
              <a:off x="2843808" y="5000636"/>
              <a:ext cx="792088" cy="300027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7" name="직사각형 46"/>
            <p:cNvSpPr/>
            <p:nvPr/>
          </p:nvSpPr>
          <p:spPr>
            <a:xfrm>
              <a:off x="5243508" y="3486149"/>
              <a:ext cx="971566" cy="371479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8" name="모서리가 둥근 사각형 설명선 47"/>
            <p:cNvSpPr/>
            <p:nvPr/>
          </p:nvSpPr>
          <p:spPr>
            <a:xfrm>
              <a:off x="5538785" y="3062286"/>
              <a:ext cx="233948" cy="245879"/>
            </a:xfrm>
            <a:prstGeom prst="wedgeRoundRectCallout">
              <a:avLst>
                <a:gd name="adj1" fmla="val -6783"/>
                <a:gd name="adj2" fmla="val 108964"/>
                <a:gd name="adj3" fmla="val 16667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 smtClean="0"/>
                <a:t>2</a:t>
              </a:r>
              <a:endParaRPr lang="ko-KR" altLang="en-US" dirty="0"/>
            </a:p>
          </p:txBody>
        </p:sp>
        <p:sp>
          <p:nvSpPr>
            <p:cNvPr id="49" name="직사각형 48"/>
            <p:cNvSpPr/>
            <p:nvPr/>
          </p:nvSpPr>
          <p:spPr>
            <a:xfrm>
              <a:off x="3995762" y="1485899"/>
              <a:ext cx="4505328" cy="2409826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직사각형 29"/>
          <p:cNvSpPr/>
          <p:nvPr/>
        </p:nvSpPr>
        <p:spPr>
          <a:xfrm>
            <a:off x="0" y="5410224"/>
            <a:ext cx="9144000" cy="1447800"/>
          </a:xfrm>
          <a:prstGeom prst="rect">
            <a:avLst/>
          </a:prstGeom>
          <a:solidFill>
            <a:schemeClr val="accent1">
              <a:alpha val="14000"/>
            </a:schemeClr>
          </a:solidFill>
          <a:ln w="1905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773" tIns="38387" rIns="76773" bIns="38387" rtlCol="0" anchor="t"/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r>
              <a:rPr kumimoji="0" lang="en-US" altLang="ko-KR" sz="1400" dirty="0" smtClean="0">
                <a:solidFill>
                  <a:prstClr val="black"/>
                </a:solidFill>
              </a:rPr>
              <a:t>	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중도 탈락생의 목록이 보여집니다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.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r>
              <a:rPr kumimoji="0" lang="en-US" altLang="ko-KR" sz="1400" dirty="0" smtClean="0">
                <a:solidFill>
                  <a:prstClr val="black"/>
                </a:solidFill>
              </a:rPr>
              <a:t>	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훈련생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,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수료생과 다르게 수기등록으로 추가 할 수 없으며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,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 이미 등록된 훈련생의 해당과정 학생정보에서</a:t>
            </a:r>
            <a:endParaRPr kumimoji="0" lang="en-US" altLang="ko-KR" sz="1400" dirty="0" smtClean="0">
              <a:solidFill>
                <a:prstClr val="black"/>
              </a:solidFill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r>
              <a:rPr kumimoji="0" lang="en-US" altLang="ko-KR" sz="1400" dirty="0" smtClean="0">
                <a:solidFill>
                  <a:prstClr val="black"/>
                </a:solidFill>
              </a:rPr>
              <a:t>	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중도탈락으로 변경 시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,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 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“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중도 </a:t>
            </a:r>
            <a:r>
              <a:rPr kumimoji="0" lang="ko-KR" altLang="en-US" sz="1400" dirty="0" err="1" smtClean="0">
                <a:solidFill>
                  <a:prstClr val="black"/>
                </a:solidFill>
              </a:rPr>
              <a:t>탈락생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 목록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”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에 포함됩니다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.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 </a:t>
            </a:r>
            <a:endParaRPr kumimoji="0" lang="en-US" altLang="ko-KR" sz="1400" dirty="0" smtClean="0">
              <a:solidFill>
                <a:prstClr val="black"/>
              </a:solidFill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r>
              <a:rPr kumimoji="0" lang="en-US" altLang="ko-KR" sz="1400" b="1" dirty="0" smtClean="0">
                <a:solidFill>
                  <a:prstClr val="black"/>
                </a:solidFill>
              </a:rPr>
              <a:t>	</a:t>
            </a:r>
          </a:p>
        </p:txBody>
      </p:sp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747687" y="13467"/>
            <a:ext cx="7643866" cy="499950"/>
          </a:xfrm>
        </p:spPr>
        <p:txBody>
          <a:bodyPr/>
          <a:lstStyle/>
          <a:p>
            <a:r>
              <a:rPr smtClean="0"/>
              <a:t>훈련</a:t>
            </a:r>
            <a:r>
              <a:rPr lang="en-US" altLang="ko-KR" dirty="0" smtClean="0"/>
              <a:t>·</a:t>
            </a:r>
            <a:r>
              <a:rPr smtClean="0"/>
              <a:t>수료</a:t>
            </a:r>
            <a:r>
              <a:rPr lang="en-US" altLang="ko-KR" dirty="0" smtClean="0"/>
              <a:t>·</a:t>
            </a:r>
            <a:r>
              <a:rPr smtClean="0"/>
              <a:t>탈락생 </a:t>
            </a:r>
            <a:r>
              <a:rPr lang="en-US" dirty="0" smtClean="0"/>
              <a:t>– </a:t>
            </a:r>
            <a:r>
              <a:rPr smtClean="0"/>
              <a:t>중도탈락생</a:t>
            </a:r>
            <a:endParaRPr lang="en-US" altLang="ko-KR" dirty="0"/>
          </a:p>
        </p:txBody>
      </p:sp>
      <p:grpSp>
        <p:nvGrpSpPr>
          <p:cNvPr id="26" name="그룹 25"/>
          <p:cNvGrpSpPr/>
          <p:nvPr/>
        </p:nvGrpSpPr>
        <p:grpSpPr>
          <a:xfrm>
            <a:off x="89580" y="679450"/>
            <a:ext cx="8606774" cy="5197490"/>
            <a:chOff x="89580" y="679450"/>
            <a:chExt cx="8606774" cy="5197490"/>
          </a:xfrm>
        </p:grpSpPr>
        <p:sp>
          <p:nvSpPr>
            <p:cNvPr id="56" name="모서리가 둥근 직사각형 55"/>
            <p:cNvSpPr/>
            <p:nvPr/>
          </p:nvSpPr>
          <p:spPr>
            <a:xfrm>
              <a:off x="98215" y="5476889"/>
              <a:ext cx="214314" cy="142876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 smtClean="0"/>
                <a:t>1</a:t>
              </a:r>
              <a:endParaRPr lang="ko-KR" altLang="en-US" sz="1050" dirty="0" smtClean="0"/>
            </a:p>
          </p:txBody>
        </p:sp>
        <p:sp>
          <p:nvSpPr>
            <p:cNvPr id="41" name="모서리가 둥근 직사각형 40"/>
            <p:cNvSpPr/>
            <p:nvPr/>
          </p:nvSpPr>
          <p:spPr>
            <a:xfrm>
              <a:off x="99981" y="5734064"/>
              <a:ext cx="214314" cy="142876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 smtClean="0"/>
                <a:t>2</a:t>
              </a:r>
              <a:endParaRPr lang="ko-KR" altLang="en-US" sz="1050" dirty="0" smtClean="0"/>
            </a:p>
          </p:txBody>
        </p:sp>
        <p:pic>
          <p:nvPicPr>
            <p:cNvPr id="7173" name="Picture 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23850" y="1947857"/>
              <a:ext cx="7581689" cy="33528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51" name="직사각형 50"/>
            <p:cNvSpPr/>
            <p:nvPr/>
          </p:nvSpPr>
          <p:spPr>
            <a:xfrm>
              <a:off x="323850" y="1928801"/>
              <a:ext cx="7605736" cy="337186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7174" name="Picture 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909744" y="679450"/>
              <a:ext cx="6786610" cy="1811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54" name="직사각형 53"/>
            <p:cNvSpPr/>
            <p:nvPr/>
          </p:nvSpPr>
          <p:spPr>
            <a:xfrm>
              <a:off x="5867409" y="1385873"/>
              <a:ext cx="981050" cy="28575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55" name="직선 화살표 연결선 54"/>
            <p:cNvCxnSpPr/>
            <p:nvPr/>
          </p:nvCxnSpPr>
          <p:spPr>
            <a:xfrm rot="5400000">
              <a:off x="3162304" y="2085987"/>
              <a:ext cx="3109900" cy="2290771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직사각형 36"/>
            <p:cNvSpPr/>
            <p:nvPr/>
          </p:nvSpPr>
          <p:spPr>
            <a:xfrm>
              <a:off x="2905150" y="4795836"/>
              <a:ext cx="1095346" cy="276238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0" name="모서리가 둥근 사각형 설명선 59"/>
            <p:cNvSpPr/>
            <p:nvPr/>
          </p:nvSpPr>
          <p:spPr>
            <a:xfrm>
              <a:off x="6215074" y="928670"/>
              <a:ext cx="233948" cy="245879"/>
            </a:xfrm>
            <a:prstGeom prst="wedgeRoundRectCallout">
              <a:avLst>
                <a:gd name="adj1" fmla="val -6783"/>
                <a:gd name="adj2" fmla="val 108964"/>
                <a:gd name="adj3" fmla="val 16667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 smtClean="0"/>
                <a:t>2</a:t>
              </a:r>
              <a:endParaRPr lang="ko-KR" altLang="en-US" dirty="0"/>
            </a:p>
          </p:txBody>
        </p:sp>
        <p:sp>
          <p:nvSpPr>
            <p:cNvPr id="61" name="모서리가 둥근 사각형 설명선 60"/>
            <p:cNvSpPr/>
            <p:nvPr/>
          </p:nvSpPr>
          <p:spPr>
            <a:xfrm>
              <a:off x="89580" y="1958985"/>
              <a:ext cx="233948" cy="245879"/>
            </a:xfrm>
            <a:prstGeom prst="wedgeRoundRectCallout">
              <a:avLst>
                <a:gd name="adj1" fmla="val -6783"/>
                <a:gd name="adj2" fmla="val 108964"/>
                <a:gd name="adj3" fmla="val 16667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 smtClean="0"/>
                <a:t>1</a:t>
              </a:r>
              <a:endParaRPr lang="ko-KR" altLang="en-US" dirty="0"/>
            </a:p>
          </p:txBody>
        </p:sp>
      </p:grp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640" y="565903"/>
            <a:ext cx="1569304" cy="1345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직사각형 29"/>
          <p:cNvSpPr/>
          <p:nvPr/>
        </p:nvSpPr>
        <p:spPr>
          <a:xfrm>
            <a:off x="0" y="5410224"/>
            <a:ext cx="9144000" cy="1447800"/>
          </a:xfrm>
          <a:prstGeom prst="rect">
            <a:avLst/>
          </a:prstGeom>
          <a:solidFill>
            <a:schemeClr val="accent1">
              <a:alpha val="14000"/>
            </a:schemeClr>
          </a:solidFill>
          <a:ln w="1905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773" tIns="38387" rIns="76773" bIns="38387" rtlCol="0" anchor="t"/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r>
              <a:rPr kumimoji="0" lang="en-US" altLang="ko-KR" sz="1400" dirty="0" smtClean="0">
                <a:solidFill>
                  <a:prstClr val="black"/>
                </a:solidFill>
              </a:rPr>
              <a:t>	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인증번호를 발급할 학생들이 있는 과정을 선택합니다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.(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또는 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“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인증번호발급하기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”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 버튼을 바로 클릭합니다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.)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r>
              <a:rPr kumimoji="0" lang="en-US" altLang="ko-KR" sz="1400" dirty="0" smtClean="0">
                <a:solidFill>
                  <a:prstClr val="black"/>
                </a:solidFill>
              </a:rPr>
              <a:t>	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인증번호발급 문자 전송 여부를 선택합니다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.(“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전송 </a:t>
            </a:r>
            <a:r>
              <a:rPr kumimoji="0" lang="ko-KR" altLang="en-US" sz="1400" dirty="0" err="1" smtClean="0">
                <a:solidFill>
                  <a:prstClr val="black"/>
                </a:solidFill>
              </a:rPr>
              <a:t>안함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”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 선택 시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, 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화면에 부여된 인증번호가 나타납니다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.)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r>
              <a:rPr kumimoji="0" lang="en-US" altLang="ko-KR" sz="1400" b="1" dirty="0" smtClean="0">
                <a:solidFill>
                  <a:prstClr val="black"/>
                </a:solidFill>
              </a:rPr>
              <a:t>	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인증번호의 유효기간을 설정합니다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.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r>
              <a:rPr kumimoji="0" lang="en-US" altLang="ko-KR" sz="1400" dirty="0" smtClean="0">
                <a:solidFill>
                  <a:prstClr val="black"/>
                </a:solidFill>
              </a:rPr>
              <a:t>	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발급대상을 체크합니다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.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r>
              <a:rPr kumimoji="0" lang="en-US" altLang="ko-KR" sz="1400" dirty="0" smtClean="0">
                <a:solidFill>
                  <a:prstClr val="black"/>
                </a:solidFill>
              </a:rPr>
              <a:t>	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인증부여 버튼을 클릭하면 인증번호 발급이 완료됩니다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.</a:t>
            </a:r>
          </a:p>
        </p:txBody>
      </p:sp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747687" y="13467"/>
            <a:ext cx="7643866" cy="499950"/>
          </a:xfrm>
        </p:spPr>
        <p:txBody>
          <a:bodyPr/>
          <a:lstStyle/>
          <a:p>
            <a:r>
              <a:rPr lang="ko-KR" altLang="en-US" dirty="0" smtClean="0"/>
              <a:t>학생</a:t>
            </a:r>
            <a:r>
              <a:rPr dirty="0" smtClean="0"/>
              <a:t> </a:t>
            </a:r>
            <a:r>
              <a:rPr lang="en-US" dirty="0" smtClean="0"/>
              <a:t>– </a:t>
            </a:r>
            <a:r>
              <a:rPr dirty="0" smtClean="0"/>
              <a:t>학생로그인 인증</a:t>
            </a:r>
            <a:r>
              <a:rPr lang="en-US" dirty="0" smtClean="0"/>
              <a:t>(1/4)</a:t>
            </a:r>
            <a:endParaRPr lang="en-US" altLang="ko-KR" dirty="0"/>
          </a:p>
        </p:txBody>
      </p:sp>
      <p:sp>
        <p:nvSpPr>
          <p:cNvPr id="37" name="모서리가 둥근 직사각형 36"/>
          <p:cNvSpPr/>
          <p:nvPr/>
        </p:nvSpPr>
        <p:spPr>
          <a:xfrm>
            <a:off x="104744" y="6500832"/>
            <a:ext cx="214314" cy="142876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50" dirty="0" smtClean="0"/>
              <a:t>5</a:t>
            </a:r>
            <a:endParaRPr lang="ko-KR" altLang="en-US" sz="1050" dirty="0" smtClean="0"/>
          </a:p>
        </p:txBody>
      </p:sp>
      <p:grpSp>
        <p:nvGrpSpPr>
          <p:cNvPr id="39" name="그룹 38"/>
          <p:cNvGrpSpPr/>
          <p:nvPr/>
        </p:nvGrpSpPr>
        <p:grpSpPr>
          <a:xfrm>
            <a:off x="98215" y="600074"/>
            <a:ext cx="8483808" cy="5786459"/>
            <a:chOff x="98215" y="600074"/>
            <a:chExt cx="8483808" cy="5786459"/>
          </a:xfrm>
        </p:grpSpPr>
        <p:sp>
          <p:nvSpPr>
            <p:cNvPr id="56" name="모서리가 둥근 직사각형 55"/>
            <p:cNvSpPr/>
            <p:nvPr/>
          </p:nvSpPr>
          <p:spPr>
            <a:xfrm>
              <a:off x="98215" y="5476889"/>
              <a:ext cx="214314" cy="142876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 smtClean="0"/>
                <a:t>1</a:t>
              </a:r>
              <a:endParaRPr lang="ko-KR" altLang="en-US" sz="1050" dirty="0" smtClean="0"/>
            </a:p>
          </p:txBody>
        </p:sp>
        <p:sp>
          <p:nvSpPr>
            <p:cNvPr id="41" name="모서리가 둥근 직사각형 40"/>
            <p:cNvSpPr/>
            <p:nvPr/>
          </p:nvSpPr>
          <p:spPr>
            <a:xfrm>
              <a:off x="99981" y="5734064"/>
              <a:ext cx="214314" cy="142876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 smtClean="0"/>
                <a:t>2</a:t>
              </a:r>
              <a:endParaRPr lang="ko-KR" altLang="en-US" sz="1050" dirty="0" smtClean="0"/>
            </a:p>
          </p:txBody>
        </p:sp>
        <p:sp>
          <p:nvSpPr>
            <p:cNvPr id="38" name="모서리가 둥근 직사각형 37"/>
            <p:cNvSpPr/>
            <p:nvPr/>
          </p:nvSpPr>
          <p:spPr>
            <a:xfrm>
              <a:off x="98425" y="6003924"/>
              <a:ext cx="214314" cy="142876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 smtClean="0"/>
                <a:t>3</a:t>
              </a:r>
              <a:endParaRPr lang="ko-KR" altLang="en-US" sz="1050" dirty="0" smtClean="0"/>
            </a:p>
          </p:txBody>
        </p:sp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47659" y="688975"/>
              <a:ext cx="8034364" cy="46116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0" name="직사각형 19"/>
            <p:cNvSpPr/>
            <p:nvPr/>
          </p:nvSpPr>
          <p:spPr>
            <a:xfrm>
              <a:off x="857224" y="1000108"/>
              <a:ext cx="4572032" cy="71438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1" name="모서리가 둥근 사각형 설명선 20"/>
            <p:cNvSpPr/>
            <p:nvPr/>
          </p:nvSpPr>
          <p:spPr>
            <a:xfrm>
              <a:off x="1147760" y="600074"/>
              <a:ext cx="233948" cy="245879"/>
            </a:xfrm>
            <a:prstGeom prst="wedgeRoundRectCallout">
              <a:avLst>
                <a:gd name="adj1" fmla="val -6783"/>
                <a:gd name="adj2" fmla="val 108964"/>
                <a:gd name="adj3" fmla="val 16667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 smtClean="0"/>
                <a:t>1</a:t>
              </a:r>
              <a:endParaRPr lang="ko-KR" altLang="en-US" dirty="0"/>
            </a:p>
          </p:txBody>
        </p:sp>
        <p:sp>
          <p:nvSpPr>
            <p:cNvPr id="23" name="직사각형 22"/>
            <p:cNvSpPr/>
            <p:nvPr/>
          </p:nvSpPr>
          <p:spPr>
            <a:xfrm>
              <a:off x="990575" y="2633657"/>
              <a:ext cx="4572032" cy="185743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8" name="모서리가 둥근 사각형 설명선 27"/>
            <p:cNvSpPr/>
            <p:nvPr/>
          </p:nvSpPr>
          <p:spPr>
            <a:xfrm>
              <a:off x="3143240" y="2214554"/>
              <a:ext cx="233948" cy="245879"/>
            </a:xfrm>
            <a:prstGeom prst="wedgeRoundRectCallout">
              <a:avLst>
                <a:gd name="adj1" fmla="val -6783"/>
                <a:gd name="adj2" fmla="val 108964"/>
                <a:gd name="adj3" fmla="val 16667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 smtClean="0"/>
                <a:t>2</a:t>
              </a:r>
              <a:endParaRPr lang="ko-KR" altLang="en-US" dirty="0"/>
            </a:p>
          </p:txBody>
        </p:sp>
        <p:sp>
          <p:nvSpPr>
            <p:cNvPr id="29" name="직사각형 28"/>
            <p:cNvSpPr/>
            <p:nvPr/>
          </p:nvSpPr>
          <p:spPr>
            <a:xfrm>
              <a:off x="1000100" y="2867021"/>
              <a:ext cx="5286412" cy="257179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1" name="모서리가 둥근 사각형 설명선 30"/>
            <p:cNvSpPr/>
            <p:nvPr/>
          </p:nvSpPr>
          <p:spPr>
            <a:xfrm>
              <a:off x="6481759" y="2876549"/>
              <a:ext cx="242657" cy="214314"/>
            </a:xfrm>
            <a:prstGeom prst="wedgeRoundRectCallout">
              <a:avLst>
                <a:gd name="adj1" fmla="val -107181"/>
                <a:gd name="adj2" fmla="val 4597"/>
                <a:gd name="adj3" fmla="val 16667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 smtClean="0"/>
                <a:t>3</a:t>
              </a:r>
              <a:endParaRPr lang="ko-KR" altLang="en-US" dirty="0"/>
            </a:p>
          </p:txBody>
        </p:sp>
        <p:sp>
          <p:nvSpPr>
            <p:cNvPr id="32" name="직사각형 31"/>
            <p:cNvSpPr/>
            <p:nvPr/>
          </p:nvSpPr>
          <p:spPr>
            <a:xfrm>
              <a:off x="1014436" y="3209915"/>
              <a:ext cx="7200902" cy="31433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7" name="직사각형 26"/>
            <p:cNvSpPr/>
            <p:nvPr/>
          </p:nvSpPr>
          <p:spPr>
            <a:xfrm>
              <a:off x="785786" y="3714751"/>
              <a:ext cx="2071702" cy="142876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4" name="모서리가 둥근 사각형 설명선 33"/>
            <p:cNvSpPr/>
            <p:nvPr/>
          </p:nvSpPr>
          <p:spPr>
            <a:xfrm>
              <a:off x="414335" y="4010024"/>
              <a:ext cx="251365" cy="214314"/>
            </a:xfrm>
            <a:prstGeom prst="wedgeRoundRectCallout">
              <a:avLst>
                <a:gd name="adj1" fmla="val 103612"/>
                <a:gd name="adj2" fmla="val -8609"/>
                <a:gd name="adj3" fmla="val 16667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 smtClean="0"/>
                <a:t>4</a:t>
              </a:r>
              <a:endParaRPr lang="ko-KR" altLang="en-US" dirty="0"/>
            </a:p>
          </p:txBody>
        </p:sp>
        <p:sp>
          <p:nvSpPr>
            <p:cNvPr id="35" name="모서리가 둥근 사각형 설명선 34"/>
            <p:cNvSpPr/>
            <p:nvPr/>
          </p:nvSpPr>
          <p:spPr>
            <a:xfrm>
              <a:off x="4629148" y="3705224"/>
              <a:ext cx="230655" cy="178949"/>
            </a:xfrm>
            <a:prstGeom prst="wedgeRoundRectCallout">
              <a:avLst>
                <a:gd name="adj1" fmla="val -6389"/>
                <a:gd name="adj2" fmla="val -131363"/>
                <a:gd name="adj3" fmla="val 16667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 smtClean="0"/>
                <a:t>5</a:t>
              </a:r>
              <a:endParaRPr lang="ko-KR" altLang="en-US" dirty="0"/>
            </a:p>
          </p:txBody>
        </p:sp>
        <p:sp>
          <p:nvSpPr>
            <p:cNvPr id="36" name="모서리가 둥근 직사각형 35"/>
            <p:cNvSpPr/>
            <p:nvPr/>
          </p:nvSpPr>
          <p:spPr>
            <a:xfrm>
              <a:off x="99981" y="6243657"/>
              <a:ext cx="214314" cy="142876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 smtClean="0"/>
                <a:t>4</a:t>
              </a:r>
              <a:endParaRPr lang="ko-KR" altLang="en-US" sz="1050" dirty="0" smtClean="0"/>
            </a:p>
          </p:txBody>
        </p:sp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238755" y="4643445"/>
              <a:ext cx="942970" cy="1768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747687" y="13467"/>
            <a:ext cx="7643866" cy="499950"/>
          </a:xfrm>
        </p:spPr>
        <p:txBody>
          <a:bodyPr/>
          <a:lstStyle/>
          <a:p>
            <a:r>
              <a:rPr lang="ko-KR" altLang="en-US" dirty="0"/>
              <a:t>학생 </a:t>
            </a:r>
            <a:r>
              <a:rPr lang="en-US" altLang="ko-KR" dirty="0"/>
              <a:t>– </a:t>
            </a:r>
            <a:r>
              <a:rPr lang="ko-KR" altLang="en-US" dirty="0"/>
              <a:t>학생로그인 인증</a:t>
            </a:r>
            <a:r>
              <a:rPr lang="en-US" altLang="ko-KR" dirty="0" smtClean="0"/>
              <a:t>(2/4</a:t>
            </a:r>
            <a:r>
              <a:rPr lang="en-US" altLang="ko-KR" dirty="0"/>
              <a:t>)</a:t>
            </a:r>
          </a:p>
        </p:txBody>
      </p:sp>
      <p:grpSp>
        <p:nvGrpSpPr>
          <p:cNvPr id="34" name="그룹 33"/>
          <p:cNvGrpSpPr/>
          <p:nvPr/>
        </p:nvGrpSpPr>
        <p:grpSpPr>
          <a:xfrm>
            <a:off x="0" y="688975"/>
            <a:ext cx="9144000" cy="6169049"/>
            <a:chOff x="0" y="688975"/>
            <a:chExt cx="9144000" cy="6169049"/>
          </a:xfrm>
        </p:grpSpPr>
        <p:sp>
          <p:nvSpPr>
            <p:cNvPr id="30" name="직사각형 29"/>
            <p:cNvSpPr/>
            <p:nvPr/>
          </p:nvSpPr>
          <p:spPr>
            <a:xfrm>
              <a:off x="0" y="5410224"/>
              <a:ext cx="9144000" cy="1447800"/>
            </a:xfrm>
            <a:prstGeom prst="rect">
              <a:avLst/>
            </a:prstGeom>
            <a:solidFill>
              <a:schemeClr val="accent1">
                <a:alpha val="14000"/>
              </a:schemeClr>
            </a:solidFill>
            <a:ln w="19050"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6773" tIns="38387" rIns="76773" bIns="38387" rtlCol="0" anchor="t"/>
            <a:lstStyle/>
            <a:p>
              <a:pPr marL="342900" indent="-342900" fontAlgn="auto">
                <a:spcBef>
                  <a:spcPct val="20000"/>
                </a:spcBef>
                <a:spcAft>
                  <a:spcPts val="0"/>
                </a:spcAft>
              </a:pPr>
              <a:r>
                <a:rPr kumimoji="0" lang="en-US" altLang="ko-KR" sz="1400" dirty="0" smtClean="0">
                  <a:solidFill>
                    <a:prstClr val="black"/>
                  </a:solidFill>
                </a:rPr>
                <a:t>	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버튼을 클릭하면 학생들에게 인증번호를 발급 할 수 있습니다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.</a:t>
              </a:r>
            </a:p>
            <a:p>
              <a:pPr marL="342900" indent="-342900" fontAlgn="auto">
                <a:spcBef>
                  <a:spcPct val="20000"/>
                </a:spcBef>
                <a:spcAft>
                  <a:spcPts val="0"/>
                </a:spcAft>
              </a:pPr>
              <a:r>
                <a:rPr kumimoji="0" lang="en-US" altLang="ko-KR" sz="1400" dirty="0" smtClean="0">
                  <a:solidFill>
                    <a:prstClr val="black"/>
                  </a:solidFill>
                </a:rPr>
                <a:t>	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인증번호 발급이 완료되면 발급받은 학생들의 리스트에 보여집니다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.</a:t>
              </a:r>
            </a:p>
            <a:p>
              <a:pPr marL="342900" indent="-342900" fontAlgn="auto">
                <a:spcBef>
                  <a:spcPct val="20000"/>
                </a:spcBef>
                <a:spcAft>
                  <a:spcPts val="0"/>
                </a:spcAft>
              </a:pPr>
              <a:r>
                <a:rPr kumimoji="0" lang="en-US" altLang="ko-KR" sz="1400" b="1" dirty="0" smtClean="0">
                  <a:solidFill>
                    <a:prstClr val="black"/>
                  </a:solidFill>
                </a:rPr>
                <a:t>	</a:t>
              </a:r>
              <a:r>
                <a:rPr kumimoji="0" lang="ko-KR" altLang="en-US" sz="1400" dirty="0" err="1" smtClean="0">
                  <a:solidFill>
                    <a:prstClr val="black"/>
                  </a:solidFill>
                </a:rPr>
                <a:t>학생명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 클릭 시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,</a:t>
              </a:r>
              <a:r>
                <a:rPr kumimoji="0" lang="ko-KR" altLang="en-US" sz="1400" dirty="0">
                  <a:solidFill>
                    <a:prstClr val="black"/>
                  </a:solidFill>
                </a:rPr>
                <a:t> 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대</a:t>
              </a:r>
              <a:r>
                <a:rPr kumimoji="0" lang="ko-KR" altLang="en-US" sz="1400" dirty="0">
                  <a:solidFill>
                    <a:prstClr val="black"/>
                  </a:solidFill>
                </a:rPr>
                <a:t>상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 학생의 인증번호 발급 내역 및 </a:t>
              </a:r>
              <a:r>
                <a:rPr kumimoji="0" lang="ko-KR" altLang="en-US" sz="1400" b="1" dirty="0" smtClean="0">
                  <a:solidFill>
                    <a:prstClr val="black"/>
                  </a:solidFill>
                </a:rPr>
                <a:t>인증유효기간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을 확인 할 수 있습니다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.</a:t>
              </a:r>
            </a:p>
          </p:txBody>
        </p:sp>
        <p:sp>
          <p:nvSpPr>
            <p:cNvPr id="56" name="모서리가 둥근 직사각형 55"/>
            <p:cNvSpPr/>
            <p:nvPr/>
          </p:nvSpPr>
          <p:spPr>
            <a:xfrm>
              <a:off x="98215" y="5476889"/>
              <a:ext cx="214314" cy="142876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 smtClean="0"/>
                <a:t>1</a:t>
              </a:r>
              <a:endParaRPr lang="ko-KR" altLang="en-US" sz="1050" dirty="0" smtClean="0"/>
            </a:p>
          </p:txBody>
        </p:sp>
        <p:sp>
          <p:nvSpPr>
            <p:cNvPr id="41" name="모서리가 둥근 직사각형 40"/>
            <p:cNvSpPr/>
            <p:nvPr/>
          </p:nvSpPr>
          <p:spPr>
            <a:xfrm>
              <a:off x="99981" y="5734064"/>
              <a:ext cx="214314" cy="142876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 smtClean="0"/>
                <a:t>2</a:t>
              </a:r>
              <a:endParaRPr lang="ko-KR" altLang="en-US" sz="1050" dirty="0" smtClean="0"/>
            </a:p>
          </p:txBody>
        </p:sp>
        <p:pic>
          <p:nvPicPr>
            <p:cNvPr id="8194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23850" y="688975"/>
              <a:ext cx="8559800" cy="46116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59" name="직사각형 58"/>
            <p:cNvSpPr/>
            <p:nvPr/>
          </p:nvSpPr>
          <p:spPr>
            <a:xfrm>
              <a:off x="1785918" y="2214554"/>
              <a:ext cx="2719408" cy="28575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9" name="모서리가 둥근 사각형 설명선 28"/>
            <p:cNvSpPr/>
            <p:nvPr/>
          </p:nvSpPr>
          <p:spPr>
            <a:xfrm>
              <a:off x="1357312" y="2247900"/>
              <a:ext cx="251365" cy="214314"/>
            </a:xfrm>
            <a:prstGeom prst="wedgeRoundRectCallout">
              <a:avLst>
                <a:gd name="adj1" fmla="val 103612"/>
                <a:gd name="adj2" fmla="val -8609"/>
                <a:gd name="adj3" fmla="val 16667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 smtClean="0"/>
                <a:t>1</a:t>
              </a:r>
              <a:endParaRPr lang="ko-KR" altLang="en-US" dirty="0"/>
            </a:p>
          </p:txBody>
        </p:sp>
        <p:sp>
          <p:nvSpPr>
            <p:cNvPr id="31" name="직사각형 30"/>
            <p:cNvSpPr/>
            <p:nvPr/>
          </p:nvSpPr>
          <p:spPr>
            <a:xfrm>
              <a:off x="385784" y="2962271"/>
              <a:ext cx="4829157" cy="233839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2" name="모서리가 둥근 사각형 설명선 31"/>
            <p:cNvSpPr/>
            <p:nvPr/>
          </p:nvSpPr>
          <p:spPr>
            <a:xfrm>
              <a:off x="571472" y="2571744"/>
              <a:ext cx="233948" cy="245879"/>
            </a:xfrm>
            <a:prstGeom prst="wedgeRoundRectCallout">
              <a:avLst>
                <a:gd name="adj1" fmla="val -6783"/>
                <a:gd name="adj2" fmla="val 108964"/>
                <a:gd name="adj3" fmla="val 16667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 smtClean="0"/>
                <a:t>2</a:t>
              </a:r>
              <a:endParaRPr lang="ko-KR" altLang="en-US" dirty="0"/>
            </a:p>
          </p:txBody>
        </p:sp>
        <p:cxnSp>
          <p:nvCxnSpPr>
            <p:cNvPr id="43" name="직선 화살표 연결선 42"/>
            <p:cNvCxnSpPr/>
            <p:nvPr/>
          </p:nvCxnSpPr>
          <p:spPr>
            <a:xfrm flipV="1">
              <a:off x="1500166" y="3657600"/>
              <a:ext cx="4081484" cy="914408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모서리가 둥근 직사각형 37"/>
            <p:cNvSpPr/>
            <p:nvPr/>
          </p:nvSpPr>
          <p:spPr>
            <a:xfrm>
              <a:off x="98425" y="6022974"/>
              <a:ext cx="214314" cy="142876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 smtClean="0"/>
                <a:t>2</a:t>
              </a:r>
              <a:endParaRPr lang="ko-KR" altLang="en-US" sz="1050" dirty="0" smtClean="0"/>
            </a:p>
          </p:txBody>
        </p:sp>
        <p:sp>
          <p:nvSpPr>
            <p:cNvPr id="39" name="모서리가 둥근 사각형 설명선 38"/>
            <p:cNvSpPr/>
            <p:nvPr/>
          </p:nvSpPr>
          <p:spPr>
            <a:xfrm>
              <a:off x="7929586" y="2500306"/>
              <a:ext cx="233948" cy="245879"/>
            </a:xfrm>
            <a:prstGeom prst="wedgeRoundRectCallout">
              <a:avLst>
                <a:gd name="adj1" fmla="val -6783"/>
                <a:gd name="adj2" fmla="val 108964"/>
                <a:gd name="adj3" fmla="val 16667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 smtClean="0"/>
                <a:t>3</a:t>
              </a:r>
              <a:endParaRPr lang="ko-KR" altLang="en-US" dirty="0"/>
            </a:p>
          </p:txBody>
        </p:sp>
        <p:sp>
          <p:nvSpPr>
            <p:cNvPr id="26" name="직사각형 25"/>
            <p:cNvSpPr/>
            <p:nvPr/>
          </p:nvSpPr>
          <p:spPr>
            <a:xfrm>
              <a:off x="3286116" y="4500570"/>
              <a:ext cx="500066" cy="21431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8" name="직사각형 27"/>
            <p:cNvSpPr/>
            <p:nvPr/>
          </p:nvSpPr>
          <p:spPr>
            <a:xfrm>
              <a:off x="5629270" y="4776785"/>
              <a:ext cx="2943257" cy="15241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343275" y="1928802"/>
              <a:ext cx="2457450" cy="190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747687" y="13467"/>
            <a:ext cx="7643866" cy="499950"/>
          </a:xfrm>
        </p:spPr>
        <p:txBody>
          <a:bodyPr/>
          <a:lstStyle/>
          <a:p>
            <a:r>
              <a:rPr lang="ko-KR" altLang="en-US" dirty="0"/>
              <a:t>학생 </a:t>
            </a:r>
            <a:r>
              <a:rPr lang="en-US" altLang="ko-KR" dirty="0"/>
              <a:t>– </a:t>
            </a:r>
            <a:r>
              <a:rPr lang="ko-KR" altLang="en-US" dirty="0"/>
              <a:t>학생로그인 인증</a:t>
            </a:r>
            <a:r>
              <a:rPr lang="en-US" altLang="ko-KR" dirty="0" smtClean="0"/>
              <a:t>(3/4</a:t>
            </a:r>
            <a:r>
              <a:rPr lang="en-US" altLang="ko-KR" dirty="0"/>
              <a:t>)</a:t>
            </a:r>
          </a:p>
        </p:txBody>
      </p:sp>
      <p:grpSp>
        <p:nvGrpSpPr>
          <p:cNvPr id="34" name="그룹 33"/>
          <p:cNvGrpSpPr/>
          <p:nvPr/>
        </p:nvGrpSpPr>
        <p:grpSpPr>
          <a:xfrm>
            <a:off x="0" y="688975"/>
            <a:ext cx="9144000" cy="6169049"/>
            <a:chOff x="0" y="688975"/>
            <a:chExt cx="9144000" cy="6169049"/>
          </a:xfrm>
        </p:grpSpPr>
        <p:sp>
          <p:nvSpPr>
            <p:cNvPr id="30" name="직사각형 29"/>
            <p:cNvSpPr/>
            <p:nvPr/>
          </p:nvSpPr>
          <p:spPr>
            <a:xfrm>
              <a:off x="0" y="5410224"/>
              <a:ext cx="9144000" cy="1447800"/>
            </a:xfrm>
            <a:prstGeom prst="rect">
              <a:avLst/>
            </a:prstGeom>
            <a:solidFill>
              <a:schemeClr val="accent1">
                <a:alpha val="14000"/>
              </a:schemeClr>
            </a:solidFill>
            <a:ln w="19050"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6773" tIns="38387" rIns="76773" bIns="38387" rtlCol="0" anchor="t"/>
            <a:lstStyle/>
            <a:p>
              <a:pPr marL="342900" indent="-342900" fontAlgn="auto">
                <a:spcBef>
                  <a:spcPct val="20000"/>
                </a:spcBef>
                <a:spcAft>
                  <a:spcPts val="0"/>
                </a:spcAft>
              </a:pPr>
              <a:r>
                <a:rPr kumimoji="0" lang="en-US" altLang="ko-KR" sz="1400" dirty="0" smtClean="0">
                  <a:solidFill>
                    <a:prstClr val="black"/>
                  </a:solidFill>
                </a:rPr>
                <a:t>	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최근 발급된 인증번호와 인증유무를 확인 할 수 있습니다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.</a:t>
              </a:r>
            </a:p>
            <a:p>
              <a:pPr marL="342900" indent="-342900" fontAlgn="auto">
                <a:spcBef>
                  <a:spcPct val="20000"/>
                </a:spcBef>
                <a:spcAft>
                  <a:spcPts val="0"/>
                </a:spcAft>
              </a:pPr>
              <a:r>
                <a:rPr kumimoji="0" lang="en-US" sz="1400" b="1" dirty="0" smtClean="0">
                  <a:solidFill>
                    <a:prstClr val="black"/>
                  </a:solidFill>
                  <a:hlinkClick r:id="rId2"/>
                </a:rPr>
                <a:t>	</a:t>
              </a:r>
              <a:r>
                <a:rPr lang="en-US" sz="1400" b="1" dirty="0" smtClean="0">
                  <a:hlinkClick r:id="rId2"/>
                </a:rPr>
                <a:t> http://hrdmarket.co.kr/user/login.do</a:t>
              </a:r>
              <a:r>
                <a:rPr lang="en-US" sz="1400" b="1" dirty="0" smtClean="0"/>
                <a:t> 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로 접속하면 학생 로그인 화면이 나옵니다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.</a:t>
              </a:r>
            </a:p>
            <a:p>
              <a:pPr marL="342900" indent="-342900" fontAlgn="auto">
                <a:spcBef>
                  <a:spcPct val="20000"/>
                </a:spcBef>
                <a:spcAft>
                  <a:spcPts val="0"/>
                </a:spcAft>
              </a:pPr>
              <a:r>
                <a:rPr kumimoji="0" lang="en-US" altLang="ko-KR" sz="1400" dirty="0" smtClean="0">
                  <a:solidFill>
                    <a:prstClr val="black"/>
                  </a:solidFill>
                </a:rPr>
                <a:t>	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최초 발급 후 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“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인증번호 인증하기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”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를 선택하고 학생의 휴대전화번호와 인증번호를 입력합니다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. 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 </a:t>
              </a:r>
              <a:endParaRPr kumimoji="0" lang="en-US" altLang="en-US" sz="1400" dirty="0" smtClean="0">
                <a:solidFill>
                  <a:prstClr val="black"/>
                </a:solidFill>
              </a:endParaRPr>
            </a:p>
            <a:p>
              <a:pPr marL="342900" indent="-342900" fontAlgn="auto">
                <a:spcBef>
                  <a:spcPct val="20000"/>
                </a:spcBef>
                <a:spcAft>
                  <a:spcPts val="0"/>
                </a:spcAft>
              </a:pPr>
              <a:r>
                <a:rPr kumimoji="0" lang="en-US" altLang="ko-KR" sz="1400" b="1" dirty="0" smtClean="0">
                  <a:solidFill>
                    <a:prstClr val="black"/>
                  </a:solidFill>
                </a:rPr>
                <a:t>	</a:t>
              </a:r>
              <a:r>
                <a:rPr kumimoji="0" lang="ko-KR" altLang="en-US" sz="1400" b="1" dirty="0" smtClean="0">
                  <a:solidFill>
                    <a:prstClr val="black"/>
                  </a:solidFill>
                </a:rPr>
                <a:t>패스워드 등록을 선택하면 비밀번호 설정 버튼 클릭 시</a:t>
              </a:r>
              <a:r>
                <a:rPr kumimoji="0" lang="en-US" altLang="ko-KR" sz="1400" b="1" dirty="0" smtClean="0">
                  <a:solidFill>
                    <a:prstClr val="black"/>
                  </a:solidFill>
                </a:rPr>
                <a:t>,</a:t>
              </a:r>
              <a:r>
                <a:rPr kumimoji="0" lang="ko-KR" altLang="en-US" sz="1400" b="1" dirty="0" smtClean="0">
                  <a:solidFill>
                    <a:prstClr val="black"/>
                  </a:solidFill>
                </a:rPr>
                <a:t> 비밀번호 설정 화면이 나타납니다</a:t>
              </a:r>
              <a:r>
                <a:rPr kumimoji="0" lang="en-US" altLang="ko-KR" sz="1400" b="1" dirty="0" smtClean="0">
                  <a:solidFill>
                    <a:prstClr val="black"/>
                  </a:solidFill>
                </a:rPr>
                <a:t>.</a:t>
              </a:r>
            </a:p>
            <a:p>
              <a:pPr marL="342900" indent="-342900" fontAlgn="auto">
                <a:spcBef>
                  <a:spcPct val="20000"/>
                </a:spcBef>
                <a:spcAft>
                  <a:spcPts val="0"/>
                </a:spcAft>
              </a:pPr>
              <a:r>
                <a:rPr kumimoji="0" lang="en-US" altLang="ko-KR" sz="1400" b="1" dirty="0">
                  <a:solidFill>
                    <a:prstClr val="black"/>
                  </a:solidFill>
                </a:rPr>
                <a:t>	</a:t>
              </a:r>
              <a:r>
                <a:rPr kumimoji="0" lang="ko-KR" altLang="en-US" sz="1400" b="1" dirty="0" smtClean="0">
                  <a:solidFill>
                    <a:prstClr val="black"/>
                  </a:solidFill>
                </a:rPr>
                <a:t>이 때</a:t>
              </a:r>
              <a:r>
                <a:rPr kumimoji="0" lang="en-US" altLang="ko-KR" sz="1400" b="1" dirty="0" smtClean="0">
                  <a:solidFill>
                    <a:prstClr val="black"/>
                  </a:solidFill>
                </a:rPr>
                <a:t>, </a:t>
              </a:r>
              <a:r>
                <a:rPr kumimoji="0" lang="ko-KR" altLang="en-US" sz="1400" b="1" dirty="0" smtClean="0">
                  <a:solidFill>
                    <a:prstClr val="black"/>
                  </a:solidFill>
                </a:rPr>
                <a:t>훈련생은 꼭 인증 번호와 설정한 비밀번호를 메모하라고 안내합니다</a:t>
              </a:r>
              <a:r>
                <a:rPr kumimoji="0" lang="en-US" altLang="ko-KR" sz="1400" b="1" dirty="0" smtClean="0">
                  <a:solidFill>
                    <a:prstClr val="black"/>
                  </a:solidFill>
                </a:rPr>
                <a:t>. </a:t>
              </a:r>
              <a:endParaRPr kumimoji="0" lang="en-US" altLang="ko-KR" sz="1400" dirty="0" smtClean="0">
                <a:solidFill>
                  <a:prstClr val="black"/>
                </a:solidFill>
              </a:endParaRPr>
            </a:p>
          </p:txBody>
        </p:sp>
        <p:sp>
          <p:nvSpPr>
            <p:cNvPr id="56" name="모서리가 둥근 직사각형 55"/>
            <p:cNvSpPr/>
            <p:nvPr/>
          </p:nvSpPr>
          <p:spPr>
            <a:xfrm>
              <a:off x="98215" y="5476889"/>
              <a:ext cx="214314" cy="142876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 smtClean="0"/>
                <a:t>1</a:t>
              </a:r>
              <a:endParaRPr lang="ko-KR" altLang="en-US" sz="1050" dirty="0" smtClean="0"/>
            </a:p>
          </p:txBody>
        </p:sp>
        <p:sp>
          <p:nvSpPr>
            <p:cNvPr id="41" name="모서리가 둥근 직사각형 40"/>
            <p:cNvSpPr/>
            <p:nvPr/>
          </p:nvSpPr>
          <p:spPr>
            <a:xfrm>
              <a:off x="99981" y="5734064"/>
              <a:ext cx="214314" cy="142876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 smtClean="0"/>
                <a:t>2</a:t>
              </a:r>
              <a:endParaRPr lang="ko-KR" altLang="en-US" sz="1050" dirty="0" smtClean="0"/>
            </a:p>
          </p:txBody>
        </p:sp>
        <p:grpSp>
          <p:nvGrpSpPr>
            <p:cNvPr id="59" name="그룹 58"/>
            <p:cNvGrpSpPr/>
            <p:nvPr/>
          </p:nvGrpSpPr>
          <p:grpSpPr>
            <a:xfrm>
              <a:off x="323850" y="3143248"/>
              <a:ext cx="4533900" cy="990148"/>
              <a:chOff x="323850" y="688975"/>
              <a:chExt cx="4533900" cy="990148"/>
            </a:xfrm>
          </p:grpSpPr>
          <p:pic>
            <p:nvPicPr>
              <p:cNvPr id="3076" name="Picture 4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323850" y="688975"/>
                <a:ext cx="4533900" cy="6286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40" name="직사각형 39"/>
              <p:cNvSpPr/>
              <p:nvPr/>
            </p:nvSpPr>
            <p:spPr>
              <a:xfrm>
                <a:off x="1285852" y="1071546"/>
                <a:ext cx="2571768" cy="214314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54" name="모서리가 둥근 사각형 설명선 53"/>
              <p:cNvSpPr/>
              <p:nvPr/>
            </p:nvSpPr>
            <p:spPr>
              <a:xfrm>
                <a:off x="1643042" y="1500174"/>
                <a:ext cx="230655" cy="178949"/>
              </a:xfrm>
              <a:prstGeom prst="wedgeRoundRectCallout">
                <a:avLst>
                  <a:gd name="adj1" fmla="val -6389"/>
                  <a:gd name="adj2" fmla="val -131363"/>
                  <a:gd name="adj3" fmla="val 16667"/>
                </a:avLst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sz="1050" dirty="0" smtClean="0"/>
                  <a:t>2</a:t>
                </a:r>
                <a:endParaRPr lang="ko-KR" altLang="en-US" dirty="0"/>
              </a:p>
            </p:txBody>
          </p:sp>
        </p:grpSp>
        <p:pic>
          <p:nvPicPr>
            <p:cNvPr id="3077" name="Picture 5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23850" y="688975"/>
              <a:ext cx="4919676" cy="18478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60" name="직사각형 59"/>
            <p:cNvSpPr/>
            <p:nvPr/>
          </p:nvSpPr>
          <p:spPr>
            <a:xfrm>
              <a:off x="3214678" y="2071678"/>
              <a:ext cx="1143008" cy="35719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1" name="모서리가 둥근 사각형 설명선 60"/>
            <p:cNvSpPr/>
            <p:nvPr/>
          </p:nvSpPr>
          <p:spPr>
            <a:xfrm>
              <a:off x="3500430" y="1428736"/>
              <a:ext cx="233948" cy="245879"/>
            </a:xfrm>
            <a:prstGeom prst="wedgeRoundRectCallout">
              <a:avLst>
                <a:gd name="adj1" fmla="val -6783"/>
                <a:gd name="adj2" fmla="val 108964"/>
                <a:gd name="adj3" fmla="val 16667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 smtClean="0"/>
                <a:t>1</a:t>
              </a:r>
              <a:endParaRPr lang="ko-KR" altLang="en-US" dirty="0"/>
            </a:p>
          </p:txBody>
        </p:sp>
        <p:pic>
          <p:nvPicPr>
            <p:cNvPr id="3078" name="Picture 6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397458" y="774701"/>
              <a:ext cx="3275041" cy="43830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62" name="직사각형 61"/>
            <p:cNvSpPr/>
            <p:nvPr/>
          </p:nvSpPr>
          <p:spPr>
            <a:xfrm>
              <a:off x="5715008" y="1643050"/>
              <a:ext cx="2643206" cy="28575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3" name="모서리가 둥근 사각형 설명선 62"/>
            <p:cNvSpPr/>
            <p:nvPr/>
          </p:nvSpPr>
          <p:spPr>
            <a:xfrm>
              <a:off x="5286380" y="1643050"/>
              <a:ext cx="251365" cy="214314"/>
            </a:xfrm>
            <a:prstGeom prst="wedgeRoundRectCallout">
              <a:avLst>
                <a:gd name="adj1" fmla="val 103612"/>
                <a:gd name="adj2" fmla="val -8609"/>
                <a:gd name="adj3" fmla="val 16667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 smtClean="0"/>
                <a:t>3</a:t>
              </a:r>
              <a:endParaRPr lang="ko-KR" altLang="en-US" dirty="0"/>
            </a:p>
          </p:txBody>
        </p:sp>
        <p:sp>
          <p:nvSpPr>
            <p:cNvPr id="55" name="모서리가 둥근 사각형 설명선 54"/>
            <p:cNvSpPr/>
            <p:nvPr/>
          </p:nvSpPr>
          <p:spPr>
            <a:xfrm>
              <a:off x="5429256" y="2500306"/>
              <a:ext cx="251365" cy="214314"/>
            </a:xfrm>
            <a:prstGeom prst="wedgeRoundRectCallout">
              <a:avLst>
                <a:gd name="adj1" fmla="val 103612"/>
                <a:gd name="adj2" fmla="val -8609"/>
                <a:gd name="adj3" fmla="val 16667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 smtClean="0"/>
                <a:t>4</a:t>
              </a:r>
              <a:endParaRPr lang="ko-KR" altLang="en-US" dirty="0"/>
            </a:p>
          </p:txBody>
        </p:sp>
        <p:sp>
          <p:nvSpPr>
            <p:cNvPr id="64" name="직사각형 63"/>
            <p:cNvSpPr/>
            <p:nvPr/>
          </p:nvSpPr>
          <p:spPr>
            <a:xfrm>
              <a:off x="5824546" y="3490913"/>
              <a:ext cx="1143008" cy="21431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66" name="직선 화살표 연결선 65"/>
            <p:cNvCxnSpPr>
              <a:stCxn id="3076" idx="3"/>
            </p:cNvCxnSpPr>
            <p:nvPr/>
          </p:nvCxnSpPr>
          <p:spPr>
            <a:xfrm>
              <a:off x="4857750" y="3457573"/>
              <a:ext cx="533400" cy="2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모서리가 둥근 직사각형 68"/>
            <p:cNvSpPr/>
            <p:nvPr/>
          </p:nvSpPr>
          <p:spPr>
            <a:xfrm>
              <a:off x="104744" y="6000768"/>
              <a:ext cx="214314" cy="142876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 smtClean="0"/>
                <a:t>3</a:t>
              </a:r>
              <a:endParaRPr lang="ko-KR" altLang="en-US" sz="1050" dirty="0" smtClean="0"/>
            </a:p>
          </p:txBody>
        </p:sp>
        <p:sp>
          <p:nvSpPr>
            <p:cNvPr id="70" name="모서리가 둥근 직사각형 69"/>
            <p:cNvSpPr/>
            <p:nvPr/>
          </p:nvSpPr>
          <p:spPr>
            <a:xfrm>
              <a:off x="99981" y="6243657"/>
              <a:ext cx="214314" cy="142876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 smtClean="0"/>
                <a:t>4</a:t>
              </a:r>
              <a:endParaRPr lang="ko-KR" altLang="en-US" sz="1050" dirty="0" smtClean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747687" y="13467"/>
            <a:ext cx="7643866" cy="499950"/>
          </a:xfrm>
        </p:spPr>
        <p:txBody>
          <a:bodyPr/>
          <a:lstStyle/>
          <a:p>
            <a:r>
              <a:rPr lang="ko-KR" altLang="en-US" dirty="0"/>
              <a:t>학생 </a:t>
            </a:r>
            <a:r>
              <a:rPr lang="en-US" altLang="ko-KR" dirty="0"/>
              <a:t>– </a:t>
            </a:r>
            <a:r>
              <a:rPr lang="ko-KR" altLang="en-US" dirty="0"/>
              <a:t>학생로그인 인증</a:t>
            </a:r>
            <a:r>
              <a:rPr lang="en-US" altLang="ko-KR" dirty="0" smtClean="0"/>
              <a:t>(4/4</a:t>
            </a:r>
            <a:r>
              <a:rPr lang="en-US" altLang="ko-KR" dirty="0"/>
              <a:t>)</a:t>
            </a:r>
          </a:p>
        </p:txBody>
      </p:sp>
      <p:grpSp>
        <p:nvGrpSpPr>
          <p:cNvPr id="26" name="그룹 25"/>
          <p:cNvGrpSpPr/>
          <p:nvPr/>
        </p:nvGrpSpPr>
        <p:grpSpPr>
          <a:xfrm>
            <a:off x="0" y="692150"/>
            <a:ext cx="9144000" cy="6165874"/>
            <a:chOff x="0" y="692150"/>
            <a:chExt cx="9144000" cy="6165874"/>
          </a:xfrm>
        </p:grpSpPr>
        <p:sp>
          <p:nvSpPr>
            <p:cNvPr id="30" name="직사각형 29"/>
            <p:cNvSpPr/>
            <p:nvPr/>
          </p:nvSpPr>
          <p:spPr>
            <a:xfrm>
              <a:off x="0" y="5410224"/>
              <a:ext cx="9144000" cy="1447800"/>
            </a:xfrm>
            <a:prstGeom prst="rect">
              <a:avLst/>
            </a:prstGeom>
            <a:solidFill>
              <a:schemeClr val="accent1">
                <a:alpha val="14000"/>
              </a:schemeClr>
            </a:solidFill>
            <a:ln w="19050"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6773" tIns="38387" rIns="76773" bIns="38387" rtlCol="0" anchor="t"/>
            <a:lstStyle/>
            <a:p>
              <a:pPr marL="342900" indent="-342900" fontAlgn="auto">
                <a:spcBef>
                  <a:spcPct val="20000"/>
                </a:spcBef>
                <a:spcAft>
                  <a:spcPts val="0"/>
                </a:spcAft>
              </a:pPr>
              <a:r>
                <a:rPr kumimoji="0" lang="en-US" altLang="ko-KR" sz="1400" dirty="0" smtClean="0">
                  <a:solidFill>
                    <a:prstClr val="black"/>
                  </a:solidFill>
                </a:rPr>
                <a:t>	</a:t>
              </a:r>
              <a:r>
                <a:rPr kumimoji="0" lang="ko-KR" altLang="en-US" sz="1400" b="1" dirty="0" smtClean="0">
                  <a:solidFill>
                    <a:prstClr val="black"/>
                  </a:solidFill>
                </a:rPr>
                <a:t>학생번호를 확인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합니다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.(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훈련생에게 꼭 메모 해놓으라고 안내하십시오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.)</a:t>
              </a:r>
            </a:p>
            <a:p>
              <a:pPr marL="342900" indent="-342900" fontAlgn="auto">
                <a:spcBef>
                  <a:spcPct val="20000"/>
                </a:spcBef>
                <a:spcAft>
                  <a:spcPts val="0"/>
                </a:spcAft>
              </a:pPr>
              <a:r>
                <a:rPr kumimoji="0" lang="en-US" altLang="ko-KR" sz="1400" dirty="0" smtClean="0">
                  <a:solidFill>
                    <a:prstClr val="black"/>
                  </a:solidFill>
                </a:rPr>
                <a:t>	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학생이 자신이 사용할 패스워드를 설정합니다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. 	</a:t>
              </a:r>
            </a:p>
            <a:p>
              <a:pPr marL="342900" indent="-342900" fontAlgn="auto">
                <a:spcBef>
                  <a:spcPct val="20000"/>
                </a:spcBef>
                <a:spcAft>
                  <a:spcPts val="0"/>
                </a:spcAft>
              </a:pPr>
              <a:r>
                <a:rPr kumimoji="0" lang="en-US" altLang="ko-KR" sz="1400" dirty="0" smtClean="0">
                  <a:solidFill>
                    <a:prstClr val="black"/>
                  </a:solidFill>
                </a:rPr>
                <a:t>	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패스워드 등록 버튼을 눌러 완료합니다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.</a:t>
              </a:r>
            </a:p>
          </p:txBody>
        </p:sp>
        <p:sp>
          <p:nvSpPr>
            <p:cNvPr id="56" name="모서리가 둥근 직사각형 55"/>
            <p:cNvSpPr/>
            <p:nvPr/>
          </p:nvSpPr>
          <p:spPr>
            <a:xfrm>
              <a:off x="98215" y="5476889"/>
              <a:ext cx="214314" cy="142876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 smtClean="0"/>
                <a:t>1</a:t>
              </a:r>
              <a:endParaRPr lang="ko-KR" altLang="en-US" sz="1050" dirty="0" smtClean="0"/>
            </a:p>
          </p:txBody>
        </p:sp>
        <p:sp>
          <p:nvSpPr>
            <p:cNvPr id="41" name="모서리가 둥근 직사각형 40"/>
            <p:cNvSpPr/>
            <p:nvPr/>
          </p:nvSpPr>
          <p:spPr>
            <a:xfrm>
              <a:off x="99981" y="5734064"/>
              <a:ext cx="214314" cy="142876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 smtClean="0"/>
                <a:t>2</a:t>
              </a:r>
              <a:endParaRPr lang="ko-KR" altLang="en-US" sz="1050" dirty="0" smtClean="0"/>
            </a:p>
          </p:txBody>
        </p:sp>
        <p:sp>
          <p:nvSpPr>
            <p:cNvPr id="69" name="모서리가 둥근 직사각형 68"/>
            <p:cNvSpPr/>
            <p:nvPr/>
          </p:nvSpPr>
          <p:spPr>
            <a:xfrm>
              <a:off x="104744" y="6000768"/>
              <a:ext cx="214314" cy="142876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 smtClean="0"/>
                <a:t>3</a:t>
              </a:r>
              <a:endParaRPr lang="ko-KR" altLang="en-US" sz="1050" dirty="0" smtClean="0"/>
            </a:p>
          </p:txBody>
        </p:sp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786050" y="692150"/>
              <a:ext cx="3006654" cy="46085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5" name="직사각형 34"/>
            <p:cNvSpPr/>
            <p:nvPr/>
          </p:nvSpPr>
          <p:spPr>
            <a:xfrm>
              <a:off x="2928926" y="3429000"/>
              <a:ext cx="2714644" cy="857256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6" name="직사각형 35"/>
            <p:cNvSpPr/>
            <p:nvPr/>
          </p:nvSpPr>
          <p:spPr>
            <a:xfrm>
              <a:off x="2933688" y="2081203"/>
              <a:ext cx="2676537" cy="35719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7" name="모서리가 둥근 사각형 설명선 36"/>
            <p:cNvSpPr/>
            <p:nvPr/>
          </p:nvSpPr>
          <p:spPr>
            <a:xfrm>
              <a:off x="2528885" y="2095499"/>
              <a:ext cx="251365" cy="214314"/>
            </a:xfrm>
            <a:prstGeom prst="wedgeRoundRectCallout">
              <a:avLst>
                <a:gd name="adj1" fmla="val 103612"/>
                <a:gd name="adj2" fmla="val -8609"/>
                <a:gd name="adj3" fmla="val 16667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 smtClean="0"/>
                <a:t>1</a:t>
              </a:r>
              <a:endParaRPr lang="ko-KR" altLang="en-US" dirty="0"/>
            </a:p>
          </p:txBody>
        </p:sp>
        <p:sp>
          <p:nvSpPr>
            <p:cNvPr id="38" name="모서리가 둥근 사각형 설명선 37"/>
            <p:cNvSpPr/>
            <p:nvPr/>
          </p:nvSpPr>
          <p:spPr>
            <a:xfrm>
              <a:off x="2500298" y="3714752"/>
              <a:ext cx="251365" cy="214314"/>
            </a:xfrm>
            <a:prstGeom prst="wedgeRoundRectCallout">
              <a:avLst>
                <a:gd name="adj1" fmla="val 103612"/>
                <a:gd name="adj2" fmla="val -8609"/>
                <a:gd name="adj3" fmla="val 16667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 smtClean="0"/>
                <a:t>2</a:t>
              </a:r>
              <a:endParaRPr lang="ko-KR" altLang="en-US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747687" y="13467"/>
            <a:ext cx="7643866" cy="499950"/>
          </a:xfrm>
        </p:spPr>
        <p:txBody>
          <a:bodyPr/>
          <a:lstStyle/>
          <a:p>
            <a:r>
              <a:rPr dirty="0" smtClean="0"/>
              <a:t>학생 </a:t>
            </a:r>
            <a:r>
              <a:rPr lang="ko-KR" altLang="en-US" dirty="0" smtClean="0"/>
              <a:t>로그인</a:t>
            </a:r>
            <a:r>
              <a:rPr dirty="0" smtClean="0"/>
              <a:t> </a:t>
            </a:r>
            <a:r>
              <a:rPr lang="en-US" dirty="0" smtClean="0"/>
              <a:t>– </a:t>
            </a:r>
            <a:r>
              <a:rPr dirty="0" smtClean="0"/>
              <a:t>메인 화면</a:t>
            </a:r>
            <a:endParaRPr lang="en-US" altLang="ko-KR" dirty="0"/>
          </a:p>
        </p:txBody>
      </p:sp>
      <p:grpSp>
        <p:nvGrpSpPr>
          <p:cNvPr id="26" name="그룹 25"/>
          <p:cNvGrpSpPr/>
          <p:nvPr/>
        </p:nvGrpSpPr>
        <p:grpSpPr>
          <a:xfrm>
            <a:off x="0" y="1356072"/>
            <a:ext cx="9144000" cy="5501928"/>
            <a:chOff x="0" y="1356072"/>
            <a:chExt cx="9144000" cy="5501928"/>
          </a:xfrm>
        </p:grpSpPr>
        <p:sp>
          <p:nvSpPr>
            <p:cNvPr id="30" name="직사각형 29"/>
            <p:cNvSpPr/>
            <p:nvPr/>
          </p:nvSpPr>
          <p:spPr>
            <a:xfrm>
              <a:off x="0" y="5410200"/>
              <a:ext cx="9144000" cy="1447800"/>
            </a:xfrm>
            <a:prstGeom prst="rect">
              <a:avLst/>
            </a:prstGeom>
            <a:solidFill>
              <a:schemeClr val="accent1">
                <a:alpha val="14000"/>
              </a:schemeClr>
            </a:solidFill>
            <a:ln w="19050"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6773" tIns="38387" rIns="76773" bIns="38387" rtlCol="0" anchor="t"/>
            <a:lstStyle/>
            <a:p>
              <a:pPr marL="342900" indent="-342900" fontAlgn="auto">
                <a:spcBef>
                  <a:spcPct val="20000"/>
                </a:spcBef>
                <a:spcAft>
                  <a:spcPts val="0"/>
                </a:spcAft>
              </a:pPr>
              <a:r>
                <a:rPr lang="en-US" sz="1400" b="1" u="sng" dirty="0" smtClean="0">
                  <a:hlinkClick r:id="rId2"/>
                </a:rPr>
                <a:t>	</a:t>
              </a:r>
              <a:r>
                <a:rPr lang="en-US" sz="1400" b="1" dirty="0" smtClean="0">
                  <a:hlinkClick r:id="rId2"/>
                </a:rPr>
                <a:t>http://hrdmarket.co.kr/user/login.do</a:t>
              </a:r>
              <a:r>
                <a:rPr lang="en-US" sz="1400" b="1" dirty="0" smtClean="0"/>
                <a:t> 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 에서 </a:t>
              </a:r>
              <a:r>
                <a:rPr kumimoji="0" lang="ko-KR" altLang="en-US" sz="1400" dirty="0" err="1" smtClean="0">
                  <a:solidFill>
                    <a:prstClr val="black"/>
                  </a:solidFill>
                </a:rPr>
                <a:t>로그인을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 하면 다음과 같은 화면이 나타납니다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.</a:t>
              </a:r>
            </a:p>
            <a:p>
              <a:pPr marL="342900" indent="-342900" fontAlgn="auto">
                <a:spcBef>
                  <a:spcPct val="20000"/>
                </a:spcBef>
                <a:spcAft>
                  <a:spcPts val="0"/>
                </a:spcAft>
              </a:pPr>
              <a:r>
                <a:rPr kumimoji="0" lang="en-US" altLang="ko-KR" sz="1400" dirty="0" smtClean="0">
                  <a:solidFill>
                    <a:prstClr val="black"/>
                  </a:solidFill>
                </a:rPr>
                <a:t>	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개인정보 관리에서 학생이 자신의 개인정보를 조회 및 수정 할 수 있습니다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.	</a:t>
              </a:r>
            </a:p>
            <a:p>
              <a:pPr marL="342900" indent="-342900" fontAlgn="auto">
                <a:spcBef>
                  <a:spcPct val="20000"/>
                </a:spcBef>
                <a:spcAft>
                  <a:spcPts val="0"/>
                </a:spcAft>
              </a:pPr>
              <a:r>
                <a:rPr kumimoji="0" lang="en-US" altLang="ko-KR" sz="1400" dirty="0" smtClean="0">
                  <a:solidFill>
                    <a:prstClr val="black"/>
                  </a:solidFill>
                </a:rPr>
                <a:t>	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현재 진행중인 과정의 평가에 응시할 수 있습니다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. </a:t>
              </a:r>
            </a:p>
            <a:p>
              <a:pPr marL="342900" indent="-342900" fontAlgn="auto">
                <a:spcBef>
                  <a:spcPct val="20000"/>
                </a:spcBef>
                <a:spcAft>
                  <a:spcPts val="0"/>
                </a:spcAft>
              </a:pPr>
              <a:r>
                <a:rPr kumimoji="0" lang="en-US" altLang="ko-KR" sz="1400" dirty="0" smtClean="0">
                  <a:solidFill>
                    <a:prstClr val="black"/>
                  </a:solidFill>
                </a:rPr>
                <a:t>	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현재 진행중인 역량설문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/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평가를 실시 할 수 있습니다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.</a:t>
              </a:r>
            </a:p>
            <a:p>
              <a:pPr marL="342900" indent="-342900" fontAlgn="auto">
                <a:spcBef>
                  <a:spcPct val="20000"/>
                </a:spcBef>
                <a:spcAft>
                  <a:spcPts val="0"/>
                </a:spcAft>
              </a:pPr>
              <a:r>
                <a:rPr kumimoji="0" lang="en-US" altLang="ko-KR" sz="1400" dirty="0">
                  <a:solidFill>
                    <a:prstClr val="black"/>
                  </a:solidFill>
                </a:rPr>
                <a:t> 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     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훈련생 전용 커뮤니티 메뉴를 이용할 수 있습니다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.</a:t>
              </a:r>
            </a:p>
          </p:txBody>
        </p:sp>
        <p:sp>
          <p:nvSpPr>
            <p:cNvPr id="56" name="모서리가 둥근 직사각형 55"/>
            <p:cNvSpPr/>
            <p:nvPr/>
          </p:nvSpPr>
          <p:spPr>
            <a:xfrm>
              <a:off x="98215" y="5476889"/>
              <a:ext cx="214314" cy="142876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 smtClean="0"/>
                <a:t>1</a:t>
              </a:r>
              <a:endParaRPr lang="ko-KR" altLang="en-US" sz="1050" dirty="0" smtClean="0"/>
            </a:p>
          </p:txBody>
        </p:sp>
        <p:sp>
          <p:nvSpPr>
            <p:cNvPr id="41" name="모서리가 둥근 직사각형 40"/>
            <p:cNvSpPr/>
            <p:nvPr/>
          </p:nvSpPr>
          <p:spPr>
            <a:xfrm>
              <a:off x="99981" y="5734064"/>
              <a:ext cx="214314" cy="142876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 smtClean="0"/>
                <a:t>2</a:t>
              </a:r>
              <a:endParaRPr lang="ko-KR" altLang="en-US" sz="1050" dirty="0" smtClean="0"/>
            </a:p>
          </p:txBody>
        </p:sp>
        <p:sp>
          <p:nvSpPr>
            <p:cNvPr id="69" name="모서리가 둥근 직사각형 68"/>
            <p:cNvSpPr/>
            <p:nvPr/>
          </p:nvSpPr>
          <p:spPr>
            <a:xfrm>
              <a:off x="104744" y="6000768"/>
              <a:ext cx="214314" cy="142876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 smtClean="0"/>
                <a:t>3</a:t>
              </a:r>
              <a:endParaRPr lang="ko-KR" altLang="en-US" sz="1050" dirty="0" smtClean="0"/>
            </a:p>
          </p:txBody>
        </p:sp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41061" y="1367517"/>
              <a:ext cx="8593200" cy="31285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7" name="모서리가 둥근 사각형 설명선 26"/>
            <p:cNvSpPr/>
            <p:nvPr/>
          </p:nvSpPr>
          <p:spPr>
            <a:xfrm>
              <a:off x="319058" y="1356072"/>
              <a:ext cx="233948" cy="245879"/>
            </a:xfrm>
            <a:prstGeom prst="wedgeRoundRectCallout">
              <a:avLst>
                <a:gd name="adj1" fmla="val -6783"/>
                <a:gd name="adj2" fmla="val 108964"/>
                <a:gd name="adj3" fmla="val 16667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 smtClean="0"/>
                <a:t>1</a:t>
              </a:r>
              <a:endParaRPr lang="ko-KR" altLang="en-US" dirty="0"/>
            </a:p>
          </p:txBody>
        </p:sp>
        <p:sp>
          <p:nvSpPr>
            <p:cNvPr id="31" name="모서리가 둥근 사각형 설명선 30"/>
            <p:cNvSpPr/>
            <p:nvPr/>
          </p:nvSpPr>
          <p:spPr>
            <a:xfrm>
              <a:off x="1323930" y="2171692"/>
              <a:ext cx="242657" cy="214314"/>
            </a:xfrm>
            <a:prstGeom prst="wedgeRoundRectCallout">
              <a:avLst>
                <a:gd name="adj1" fmla="val -107181"/>
                <a:gd name="adj2" fmla="val 4597"/>
                <a:gd name="adj3" fmla="val 16667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 smtClean="0"/>
                <a:t>2</a:t>
              </a:r>
              <a:endParaRPr lang="ko-KR" altLang="en-US" dirty="0"/>
            </a:p>
          </p:txBody>
        </p:sp>
        <p:sp>
          <p:nvSpPr>
            <p:cNvPr id="34" name="모서리가 둥근 사각형 설명선 33"/>
            <p:cNvSpPr/>
            <p:nvPr/>
          </p:nvSpPr>
          <p:spPr>
            <a:xfrm>
              <a:off x="1338240" y="2443156"/>
              <a:ext cx="242657" cy="214314"/>
            </a:xfrm>
            <a:prstGeom prst="wedgeRoundRectCallout">
              <a:avLst>
                <a:gd name="adj1" fmla="val -107181"/>
                <a:gd name="adj2" fmla="val 4597"/>
                <a:gd name="adj3" fmla="val 16667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 smtClean="0"/>
                <a:t>3</a:t>
              </a:r>
              <a:endParaRPr lang="ko-KR" altLang="en-US" dirty="0"/>
            </a:p>
          </p:txBody>
        </p:sp>
        <p:sp>
          <p:nvSpPr>
            <p:cNvPr id="40" name="모서리가 둥근 사각형 설명선 39"/>
            <p:cNvSpPr/>
            <p:nvPr/>
          </p:nvSpPr>
          <p:spPr>
            <a:xfrm>
              <a:off x="1323931" y="2719378"/>
              <a:ext cx="242657" cy="214314"/>
            </a:xfrm>
            <a:prstGeom prst="wedgeRoundRectCallout">
              <a:avLst>
                <a:gd name="adj1" fmla="val -107181"/>
                <a:gd name="adj2" fmla="val 4597"/>
                <a:gd name="adj3" fmla="val 16667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 smtClean="0"/>
                <a:t>4</a:t>
              </a:r>
              <a:endParaRPr lang="ko-KR" altLang="en-US" dirty="0"/>
            </a:p>
          </p:txBody>
        </p:sp>
        <p:sp>
          <p:nvSpPr>
            <p:cNvPr id="42" name="모서리가 둥근 직사각형 41"/>
            <p:cNvSpPr/>
            <p:nvPr/>
          </p:nvSpPr>
          <p:spPr>
            <a:xfrm>
              <a:off x="99981" y="6257943"/>
              <a:ext cx="214314" cy="142876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 smtClean="0"/>
                <a:t>4</a:t>
              </a:r>
              <a:endParaRPr lang="ko-KR" altLang="en-US" sz="1050" dirty="0" smtClean="0"/>
            </a:p>
          </p:txBody>
        </p:sp>
        <p:sp>
          <p:nvSpPr>
            <p:cNvPr id="15" name="모서리가 둥근 사각형 설명선 14"/>
            <p:cNvSpPr/>
            <p:nvPr/>
          </p:nvSpPr>
          <p:spPr>
            <a:xfrm>
              <a:off x="1323929" y="2978930"/>
              <a:ext cx="242657" cy="214314"/>
            </a:xfrm>
            <a:prstGeom prst="wedgeRoundRectCallout">
              <a:avLst>
                <a:gd name="adj1" fmla="val -107181"/>
                <a:gd name="adj2" fmla="val 4597"/>
                <a:gd name="adj3" fmla="val 16667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 smtClean="0"/>
                <a:t>5</a:t>
              </a:r>
              <a:endParaRPr lang="ko-KR" altLang="en-US" sz="1050" dirty="0"/>
            </a:p>
          </p:txBody>
        </p:sp>
        <p:sp>
          <p:nvSpPr>
            <p:cNvPr id="16" name="모서리가 둥근 직사각형 15"/>
            <p:cNvSpPr/>
            <p:nvPr/>
          </p:nvSpPr>
          <p:spPr>
            <a:xfrm>
              <a:off x="98215" y="6525344"/>
              <a:ext cx="214314" cy="142876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 smtClean="0"/>
                <a:t>5</a:t>
              </a:r>
              <a:endParaRPr lang="ko-KR" altLang="en-US" sz="1050" dirty="0" smtClean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직사각형 29"/>
          <p:cNvSpPr/>
          <p:nvPr/>
        </p:nvSpPr>
        <p:spPr>
          <a:xfrm>
            <a:off x="0" y="5410200"/>
            <a:ext cx="9144000" cy="1447800"/>
          </a:xfrm>
          <a:prstGeom prst="rect">
            <a:avLst/>
          </a:prstGeom>
          <a:solidFill>
            <a:schemeClr val="accent1">
              <a:alpha val="14000"/>
            </a:schemeClr>
          </a:solidFill>
          <a:ln w="1905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773" tIns="38387" rIns="76773" bIns="38387" rtlCol="0" anchor="t"/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r>
              <a:rPr kumimoji="0" lang="en-US" altLang="ko-KR" sz="1400" dirty="0" smtClean="0">
                <a:solidFill>
                  <a:prstClr val="black"/>
                </a:solidFill>
              </a:rPr>
              <a:t>	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신상카드를 클릭하면 학생이 자신의 개인정보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, 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이력 사항을 입력하고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,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 조회 및 수정 할 수 있습니다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. 	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r>
              <a:rPr kumimoji="0" lang="en-US" altLang="ko-KR" sz="1400" dirty="0" smtClean="0">
                <a:solidFill>
                  <a:prstClr val="black"/>
                </a:solidFill>
              </a:rPr>
              <a:t>	</a:t>
            </a:r>
          </a:p>
        </p:txBody>
      </p:sp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747687" y="13467"/>
            <a:ext cx="7643866" cy="499950"/>
          </a:xfrm>
        </p:spPr>
        <p:txBody>
          <a:bodyPr/>
          <a:lstStyle/>
          <a:p>
            <a:r>
              <a:rPr smtClean="0"/>
              <a:t>학생학사행정 </a:t>
            </a:r>
            <a:r>
              <a:rPr lang="en-US" dirty="0" smtClean="0"/>
              <a:t>– </a:t>
            </a:r>
            <a:r>
              <a:rPr smtClean="0"/>
              <a:t>개인정보관리</a:t>
            </a:r>
            <a:r>
              <a:rPr lang="en-US" dirty="0" smtClean="0"/>
              <a:t>(1/2)</a:t>
            </a:r>
            <a:endParaRPr lang="en-US" altLang="ko-KR" dirty="0"/>
          </a:p>
        </p:txBody>
      </p:sp>
      <p:sp>
        <p:nvSpPr>
          <p:cNvPr id="56" name="모서리가 둥근 직사각형 55"/>
          <p:cNvSpPr/>
          <p:nvPr/>
        </p:nvSpPr>
        <p:spPr>
          <a:xfrm>
            <a:off x="98215" y="5476889"/>
            <a:ext cx="214314" cy="142876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50" dirty="0" smtClean="0"/>
              <a:t>1</a:t>
            </a:r>
            <a:endParaRPr lang="ko-KR" altLang="en-US" sz="1050" dirty="0" smtClean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95422" y="557936"/>
            <a:ext cx="7305689" cy="4633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950" y="642918"/>
            <a:ext cx="1447800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9" name="직사각형 28"/>
          <p:cNvSpPr/>
          <p:nvPr/>
        </p:nvSpPr>
        <p:spPr>
          <a:xfrm>
            <a:off x="223860" y="990597"/>
            <a:ext cx="633364" cy="2571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6" name="모서리가 둥근 사각형 설명선 45"/>
          <p:cNvSpPr/>
          <p:nvPr/>
        </p:nvSpPr>
        <p:spPr>
          <a:xfrm>
            <a:off x="1019150" y="1000108"/>
            <a:ext cx="242657" cy="214314"/>
          </a:xfrm>
          <a:prstGeom prst="wedgeRoundRectCallout">
            <a:avLst>
              <a:gd name="adj1" fmla="val -107181"/>
              <a:gd name="adj2" fmla="val 4597"/>
              <a:gd name="adj3" fmla="val 16667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50" dirty="0" smtClean="0"/>
              <a:t>1</a:t>
            </a:r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747687" y="13467"/>
            <a:ext cx="7643866" cy="499950"/>
          </a:xfrm>
        </p:spPr>
        <p:txBody>
          <a:bodyPr/>
          <a:lstStyle/>
          <a:p>
            <a:r>
              <a:rPr smtClean="0"/>
              <a:t>학생학사행정 </a:t>
            </a:r>
            <a:r>
              <a:rPr lang="en-US" dirty="0" smtClean="0"/>
              <a:t>– </a:t>
            </a:r>
            <a:r>
              <a:rPr smtClean="0"/>
              <a:t>개인정보관리</a:t>
            </a:r>
            <a:r>
              <a:rPr lang="en-US" dirty="0" smtClean="0"/>
              <a:t>(2/2)</a:t>
            </a:r>
            <a:endParaRPr lang="en-US" altLang="ko-KR" dirty="0"/>
          </a:p>
        </p:txBody>
      </p:sp>
      <p:grpSp>
        <p:nvGrpSpPr>
          <p:cNvPr id="32" name="그룹 31"/>
          <p:cNvGrpSpPr/>
          <p:nvPr/>
        </p:nvGrpSpPr>
        <p:grpSpPr>
          <a:xfrm>
            <a:off x="0" y="642918"/>
            <a:ext cx="9144000" cy="6215082"/>
            <a:chOff x="0" y="642918"/>
            <a:chExt cx="9144000" cy="6215082"/>
          </a:xfrm>
        </p:grpSpPr>
        <p:sp>
          <p:nvSpPr>
            <p:cNvPr id="30" name="직사각형 29"/>
            <p:cNvSpPr/>
            <p:nvPr/>
          </p:nvSpPr>
          <p:spPr>
            <a:xfrm>
              <a:off x="0" y="5410200"/>
              <a:ext cx="9144000" cy="1447800"/>
            </a:xfrm>
            <a:prstGeom prst="rect">
              <a:avLst/>
            </a:prstGeom>
            <a:solidFill>
              <a:schemeClr val="accent1">
                <a:alpha val="14000"/>
              </a:schemeClr>
            </a:solidFill>
            <a:ln w="19050"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6773" tIns="38387" rIns="76773" bIns="38387" rtlCol="0" anchor="t"/>
            <a:lstStyle/>
            <a:p>
              <a:pPr marL="342900" indent="-342900" fontAlgn="auto">
                <a:spcBef>
                  <a:spcPct val="20000"/>
                </a:spcBef>
                <a:spcAft>
                  <a:spcPts val="0"/>
                </a:spcAft>
              </a:pPr>
              <a:r>
                <a:rPr kumimoji="0" lang="en-US" altLang="ko-KR" sz="1400" dirty="0" smtClean="0">
                  <a:solidFill>
                    <a:prstClr val="black"/>
                  </a:solidFill>
                </a:rPr>
                <a:t>	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지급받은 교재를 클릭하면 과정 진행 중에 지급받은 교재 목록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(     )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을 확인 할 수 있습니다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. </a:t>
              </a:r>
            </a:p>
            <a:p>
              <a:pPr marL="342900" indent="-342900" fontAlgn="auto">
                <a:spcBef>
                  <a:spcPct val="20000"/>
                </a:spcBef>
                <a:spcAft>
                  <a:spcPts val="0"/>
                </a:spcAft>
              </a:pPr>
              <a:r>
                <a:rPr kumimoji="0" lang="en-US" altLang="ko-KR" sz="1400" dirty="0" smtClean="0">
                  <a:solidFill>
                    <a:prstClr val="black"/>
                  </a:solidFill>
                </a:rPr>
                <a:t>	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지급받은 소모품을 클릭하면 과정 진행 중에 지급받은 소모품 목록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(     )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을 확인 할 수 있습니다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. </a:t>
              </a:r>
            </a:p>
            <a:p>
              <a:pPr marL="342900" indent="-342900" fontAlgn="auto">
                <a:spcBef>
                  <a:spcPct val="20000"/>
                </a:spcBef>
                <a:spcAft>
                  <a:spcPts val="0"/>
                </a:spcAft>
              </a:pPr>
              <a:endParaRPr kumimoji="0" lang="en-US" altLang="ko-KR" sz="1400" dirty="0" smtClean="0">
                <a:solidFill>
                  <a:prstClr val="black"/>
                </a:solidFill>
              </a:endParaRPr>
            </a:p>
            <a:p>
              <a:pPr marL="342900" indent="-342900" fontAlgn="auto">
                <a:spcBef>
                  <a:spcPct val="20000"/>
                </a:spcBef>
                <a:spcAft>
                  <a:spcPts val="0"/>
                </a:spcAft>
              </a:pPr>
              <a:r>
                <a:rPr kumimoji="0" lang="en-US" altLang="ko-KR" sz="1400" dirty="0" smtClean="0">
                  <a:solidFill>
                    <a:prstClr val="black"/>
                  </a:solidFill>
                </a:rPr>
                <a:t>	</a:t>
              </a:r>
            </a:p>
          </p:txBody>
        </p:sp>
        <p:sp>
          <p:nvSpPr>
            <p:cNvPr id="56" name="모서리가 둥근 직사각형 55"/>
            <p:cNvSpPr/>
            <p:nvPr/>
          </p:nvSpPr>
          <p:spPr>
            <a:xfrm>
              <a:off x="98215" y="5476889"/>
              <a:ext cx="214314" cy="142876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 smtClean="0"/>
                <a:t>1</a:t>
              </a:r>
              <a:endParaRPr lang="ko-KR" altLang="en-US" sz="1050" dirty="0" smtClean="0"/>
            </a:p>
          </p:txBody>
        </p:sp>
        <p:pic>
          <p:nvPicPr>
            <p:cNvPr id="8196" name="Picture 4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07950" y="642918"/>
              <a:ext cx="1447800" cy="1285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9" name="직사각형 28"/>
            <p:cNvSpPr/>
            <p:nvPr/>
          </p:nvSpPr>
          <p:spPr>
            <a:xfrm>
              <a:off x="223860" y="1314449"/>
              <a:ext cx="919116" cy="257163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6" name="모서리가 둥근 사각형 설명선 45"/>
            <p:cNvSpPr/>
            <p:nvPr/>
          </p:nvSpPr>
          <p:spPr>
            <a:xfrm>
              <a:off x="1362052" y="1357298"/>
              <a:ext cx="242657" cy="214314"/>
            </a:xfrm>
            <a:prstGeom prst="wedgeRoundRectCallout">
              <a:avLst>
                <a:gd name="adj1" fmla="val -107181"/>
                <a:gd name="adj2" fmla="val 4597"/>
                <a:gd name="adj3" fmla="val 16667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 smtClean="0"/>
                <a:t>1</a:t>
              </a:r>
              <a:endParaRPr lang="ko-KR" altLang="en-US" dirty="0"/>
            </a:p>
          </p:txBody>
        </p:sp>
        <p:pic>
          <p:nvPicPr>
            <p:cNvPr id="9219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647927" y="1147743"/>
              <a:ext cx="7245248" cy="41529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3" name="직사각형 22"/>
            <p:cNvSpPr/>
            <p:nvPr/>
          </p:nvSpPr>
          <p:spPr>
            <a:xfrm>
              <a:off x="4714875" y="2071678"/>
              <a:ext cx="4178299" cy="135732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7" name="모서리가 둥근 직사각형 26"/>
            <p:cNvSpPr/>
            <p:nvPr/>
          </p:nvSpPr>
          <p:spPr>
            <a:xfrm>
              <a:off x="99981" y="5762639"/>
              <a:ext cx="214314" cy="142876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 smtClean="0"/>
                <a:t>3</a:t>
              </a:r>
              <a:endParaRPr lang="ko-KR" altLang="en-US" sz="1050" dirty="0" smtClean="0"/>
            </a:p>
          </p:txBody>
        </p:sp>
        <p:pic>
          <p:nvPicPr>
            <p:cNvPr id="9221" name="Picture 5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678333" y="3571876"/>
              <a:ext cx="4214842" cy="11430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6" name="모서리가 둥근 사각형 설명선 25"/>
            <p:cNvSpPr/>
            <p:nvPr/>
          </p:nvSpPr>
          <p:spPr>
            <a:xfrm>
              <a:off x="6600839" y="4843473"/>
              <a:ext cx="230655" cy="178949"/>
            </a:xfrm>
            <a:prstGeom prst="wedgeRoundRectCallout">
              <a:avLst>
                <a:gd name="adj1" fmla="val -6389"/>
                <a:gd name="adj2" fmla="val -131363"/>
                <a:gd name="adj3" fmla="val 16667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 smtClean="0"/>
                <a:t>4</a:t>
              </a:r>
              <a:endParaRPr lang="ko-KR" altLang="en-US" dirty="0"/>
            </a:p>
          </p:txBody>
        </p:sp>
        <p:sp>
          <p:nvSpPr>
            <p:cNvPr id="31" name="모서리가 둥근 사각형 설명선 30"/>
            <p:cNvSpPr/>
            <p:nvPr/>
          </p:nvSpPr>
          <p:spPr>
            <a:xfrm>
              <a:off x="6548453" y="1624000"/>
              <a:ext cx="233948" cy="245879"/>
            </a:xfrm>
            <a:prstGeom prst="wedgeRoundRectCallout">
              <a:avLst>
                <a:gd name="adj1" fmla="val -6783"/>
                <a:gd name="adj2" fmla="val 108964"/>
                <a:gd name="adj3" fmla="val 16667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 smtClean="0"/>
                <a:t>2</a:t>
              </a:r>
              <a:endParaRPr lang="ko-KR" altLang="en-US" dirty="0"/>
            </a:p>
          </p:txBody>
        </p:sp>
        <p:sp>
          <p:nvSpPr>
            <p:cNvPr id="34" name="직사각형 33"/>
            <p:cNvSpPr/>
            <p:nvPr/>
          </p:nvSpPr>
          <p:spPr>
            <a:xfrm>
              <a:off x="219075" y="1609726"/>
              <a:ext cx="981075" cy="257163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5" name="모서리가 둥근 사각형 설명선 34"/>
            <p:cNvSpPr/>
            <p:nvPr/>
          </p:nvSpPr>
          <p:spPr>
            <a:xfrm>
              <a:off x="1362052" y="1681148"/>
              <a:ext cx="242657" cy="214314"/>
            </a:xfrm>
            <a:prstGeom prst="wedgeRoundRectCallout">
              <a:avLst>
                <a:gd name="adj1" fmla="val -107181"/>
                <a:gd name="adj2" fmla="val 4597"/>
                <a:gd name="adj3" fmla="val 16667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 smtClean="0"/>
                <a:t>3</a:t>
              </a:r>
              <a:endParaRPr lang="ko-KR" altLang="en-US" dirty="0"/>
            </a:p>
          </p:txBody>
        </p:sp>
        <p:sp>
          <p:nvSpPr>
            <p:cNvPr id="36" name="모서리가 둥근 직사각형 35"/>
            <p:cNvSpPr/>
            <p:nvPr/>
          </p:nvSpPr>
          <p:spPr>
            <a:xfrm>
              <a:off x="5462556" y="5481634"/>
              <a:ext cx="214314" cy="142876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 smtClean="0"/>
                <a:t>2</a:t>
              </a:r>
              <a:endParaRPr lang="ko-KR" altLang="en-US" sz="1050" dirty="0" smtClean="0"/>
            </a:p>
          </p:txBody>
        </p:sp>
        <p:sp>
          <p:nvSpPr>
            <p:cNvPr id="37" name="모서리가 둥근 직사각형 36"/>
            <p:cNvSpPr/>
            <p:nvPr/>
          </p:nvSpPr>
          <p:spPr>
            <a:xfrm>
              <a:off x="5814981" y="5738809"/>
              <a:ext cx="214314" cy="142876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 smtClean="0"/>
                <a:t>4</a:t>
              </a:r>
              <a:endParaRPr lang="ko-KR" altLang="en-US" sz="1050" dirty="0" smtClean="0"/>
            </a:p>
          </p:txBody>
        </p:sp>
        <p:sp>
          <p:nvSpPr>
            <p:cNvPr id="38" name="직사각형 37"/>
            <p:cNvSpPr/>
            <p:nvPr/>
          </p:nvSpPr>
          <p:spPr>
            <a:xfrm>
              <a:off x="4681532" y="3576627"/>
              <a:ext cx="4178299" cy="1066819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747687" y="13467"/>
            <a:ext cx="7643866" cy="499950"/>
          </a:xfrm>
        </p:spPr>
        <p:txBody>
          <a:bodyPr/>
          <a:lstStyle/>
          <a:p>
            <a:r>
              <a:rPr dirty="0" smtClean="0"/>
              <a:t>학생학사행정 </a:t>
            </a:r>
            <a:r>
              <a:rPr lang="en-US" dirty="0" smtClean="0"/>
              <a:t>– </a:t>
            </a:r>
            <a:r>
              <a:rPr lang="en-US" altLang="ko-KR" dirty="0"/>
              <a:t>[NCS]</a:t>
            </a:r>
            <a:r>
              <a:rPr lang="ko-KR" altLang="en-US" dirty="0"/>
              <a:t>훈련성과평가</a:t>
            </a:r>
            <a:r>
              <a:rPr lang="en-US" altLang="ko-KR" dirty="0"/>
              <a:t>(1/4)</a:t>
            </a:r>
          </a:p>
        </p:txBody>
      </p:sp>
      <p:grpSp>
        <p:nvGrpSpPr>
          <p:cNvPr id="36" name="그룹 35"/>
          <p:cNvGrpSpPr/>
          <p:nvPr/>
        </p:nvGrpSpPr>
        <p:grpSpPr>
          <a:xfrm>
            <a:off x="0" y="5410200"/>
            <a:ext cx="9144000" cy="1447800"/>
            <a:chOff x="0" y="5410200"/>
            <a:chExt cx="9144000" cy="1447800"/>
          </a:xfrm>
        </p:grpSpPr>
        <p:sp>
          <p:nvSpPr>
            <p:cNvPr id="30" name="직사각형 29"/>
            <p:cNvSpPr/>
            <p:nvPr/>
          </p:nvSpPr>
          <p:spPr>
            <a:xfrm>
              <a:off x="0" y="5410200"/>
              <a:ext cx="9144000" cy="1447800"/>
            </a:xfrm>
            <a:prstGeom prst="rect">
              <a:avLst/>
            </a:prstGeom>
            <a:solidFill>
              <a:schemeClr val="accent1">
                <a:alpha val="14000"/>
              </a:schemeClr>
            </a:solidFill>
            <a:ln w="19050"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6773" tIns="38387" rIns="76773" bIns="38387" rtlCol="0" anchor="t"/>
            <a:lstStyle/>
            <a:p>
              <a:pPr marL="342900" indent="-342900" fontAlgn="auto">
                <a:spcBef>
                  <a:spcPct val="20000"/>
                </a:spcBef>
                <a:spcAft>
                  <a:spcPts val="0"/>
                </a:spcAft>
              </a:pPr>
              <a:r>
                <a:rPr kumimoji="0" lang="en-US" altLang="ko-KR" sz="1400" dirty="0" smtClean="0">
                  <a:solidFill>
                    <a:prstClr val="black"/>
                  </a:solidFill>
                </a:rPr>
                <a:t>	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응시하지 않은 경우 응시 미완료 상태가 표시되며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, 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해당 과목의</a:t>
              </a:r>
              <a:endParaRPr kumimoji="0" lang="en-US" altLang="ko-KR" sz="1400" dirty="0" smtClean="0">
                <a:solidFill>
                  <a:prstClr val="black"/>
                </a:solidFill>
              </a:endParaRPr>
            </a:p>
            <a:p>
              <a:pPr marL="342900" indent="-342900" fontAlgn="auto">
                <a:spcBef>
                  <a:spcPct val="20000"/>
                </a:spcBef>
                <a:spcAft>
                  <a:spcPts val="0"/>
                </a:spcAft>
              </a:pPr>
              <a:r>
                <a:rPr kumimoji="0" lang="en-US" altLang="ko-KR" sz="1400" dirty="0" smtClean="0">
                  <a:solidFill>
                    <a:prstClr val="black"/>
                  </a:solidFill>
                </a:rPr>
                <a:t>	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진행중인 평가의 교과목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,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 능력단위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, 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평가분류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, 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평가방식이 표시됩니다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.</a:t>
              </a:r>
            </a:p>
            <a:p>
              <a:pPr marL="342900" indent="-342900" fontAlgn="auto">
                <a:spcBef>
                  <a:spcPct val="20000"/>
                </a:spcBef>
                <a:spcAft>
                  <a:spcPts val="0"/>
                </a:spcAft>
              </a:pPr>
              <a:r>
                <a:rPr kumimoji="0" lang="en-US" altLang="ko-KR" sz="1400" dirty="0" smtClean="0">
                  <a:solidFill>
                    <a:prstClr val="black"/>
                  </a:solidFill>
                </a:rPr>
                <a:t>	[NCS]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평가실행부분에서 설정한 시간이 표시되며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, 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이 기간내에만 응시가 가능합니다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.</a:t>
              </a:r>
            </a:p>
            <a:p>
              <a:pPr marL="342900" indent="-342900" fontAlgn="auto">
                <a:spcBef>
                  <a:spcPct val="20000"/>
                </a:spcBef>
                <a:spcAft>
                  <a:spcPts val="0"/>
                </a:spcAft>
              </a:pPr>
              <a:r>
                <a:rPr kumimoji="0" lang="en-US" altLang="ko-KR" sz="1400" dirty="0" smtClean="0">
                  <a:solidFill>
                    <a:prstClr val="black"/>
                  </a:solidFill>
                </a:rPr>
                <a:t>	 	    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버튼을 클릭하여 </a:t>
              </a:r>
              <a:r>
                <a:rPr kumimoji="0" lang="ko-KR" altLang="en-US" sz="1400" b="1" dirty="0" smtClean="0">
                  <a:solidFill>
                    <a:prstClr val="black"/>
                  </a:solidFill>
                </a:rPr>
                <a:t>평가를 시작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합니다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. </a:t>
              </a:r>
            </a:p>
            <a:p>
              <a:pPr marL="342900" indent="-342900" fontAlgn="auto">
                <a:spcBef>
                  <a:spcPct val="20000"/>
                </a:spcBef>
                <a:spcAft>
                  <a:spcPts val="0"/>
                </a:spcAft>
              </a:pPr>
              <a:r>
                <a:rPr kumimoji="0" lang="en-US" altLang="ko-KR" sz="1400" dirty="0" smtClean="0">
                  <a:solidFill>
                    <a:prstClr val="black"/>
                  </a:solidFill>
                </a:rPr>
                <a:t>	</a:t>
              </a:r>
            </a:p>
          </p:txBody>
        </p:sp>
        <p:sp>
          <p:nvSpPr>
            <p:cNvPr id="56" name="모서리가 둥근 직사각형 55"/>
            <p:cNvSpPr/>
            <p:nvPr/>
          </p:nvSpPr>
          <p:spPr>
            <a:xfrm>
              <a:off x="98215" y="5476889"/>
              <a:ext cx="214314" cy="142876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 smtClean="0"/>
                <a:t>1</a:t>
              </a:r>
              <a:endParaRPr lang="ko-KR" altLang="en-US" sz="1050" dirty="0" smtClean="0"/>
            </a:p>
          </p:txBody>
        </p:sp>
        <p:sp>
          <p:nvSpPr>
            <p:cNvPr id="41" name="모서리가 둥근 직사각형 40"/>
            <p:cNvSpPr/>
            <p:nvPr/>
          </p:nvSpPr>
          <p:spPr>
            <a:xfrm>
              <a:off x="99981" y="5734064"/>
              <a:ext cx="214314" cy="142876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 smtClean="0"/>
                <a:t>2</a:t>
              </a:r>
              <a:endParaRPr lang="ko-KR" altLang="en-US" sz="1050" dirty="0" smtClean="0"/>
            </a:p>
          </p:txBody>
        </p:sp>
        <p:sp>
          <p:nvSpPr>
            <p:cNvPr id="69" name="모서리가 둥근 직사각형 68"/>
            <p:cNvSpPr/>
            <p:nvPr/>
          </p:nvSpPr>
          <p:spPr>
            <a:xfrm>
              <a:off x="104744" y="6000768"/>
              <a:ext cx="214314" cy="142876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 smtClean="0"/>
                <a:t>3</a:t>
              </a:r>
              <a:endParaRPr lang="ko-KR" altLang="en-US" sz="1050" dirty="0" smtClean="0"/>
            </a:p>
          </p:txBody>
        </p:sp>
        <p:sp>
          <p:nvSpPr>
            <p:cNvPr id="42" name="모서리가 둥근 직사각형 41"/>
            <p:cNvSpPr/>
            <p:nvPr/>
          </p:nvSpPr>
          <p:spPr>
            <a:xfrm>
              <a:off x="99981" y="6257943"/>
              <a:ext cx="214314" cy="142876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 smtClean="0"/>
                <a:t>4</a:t>
              </a:r>
              <a:endParaRPr lang="ko-KR" altLang="en-US" sz="1050" dirty="0" smtClean="0"/>
            </a:p>
          </p:txBody>
        </p:sp>
        <p:pic>
          <p:nvPicPr>
            <p:cNvPr id="6148" name="Picture 4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90496" y="6215082"/>
              <a:ext cx="771525" cy="247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50" name="그룹 49"/>
          <p:cNvGrpSpPr/>
          <p:nvPr/>
        </p:nvGrpSpPr>
        <p:grpSpPr>
          <a:xfrm>
            <a:off x="361911" y="692696"/>
            <a:ext cx="8593200" cy="4593796"/>
            <a:chOff x="361911" y="692696"/>
            <a:chExt cx="8593200" cy="4593796"/>
          </a:xfrm>
        </p:grpSpPr>
        <p:pic>
          <p:nvPicPr>
            <p:cNvPr id="6146" name="Picture 2"/>
            <p:cNvPicPr preferRelativeResize="0"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61911" y="692696"/>
              <a:ext cx="8593200" cy="457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5" name="모서리가 둥근 사각형 설명선 34"/>
            <p:cNvSpPr/>
            <p:nvPr/>
          </p:nvSpPr>
          <p:spPr>
            <a:xfrm>
              <a:off x="1835696" y="5085747"/>
              <a:ext cx="230655" cy="178949"/>
            </a:xfrm>
            <a:prstGeom prst="wedgeRoundRectCallout">
              <a:avLst>
                <a:gd name="adj1" fmla="val -6389"/>
                <a:gd name="adj2" fmla="val -131363"/>
                <a:gd name="adj3" fmla="val 16667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 smtClean="0"/>
                <a:t>1</a:t>
              </a:r>
              <a:endParaRPr lang="ko-KR" altLang="en-US" dirty="0"/>
            </a:p>
          </p:txBody>
        </p:sp>
        <p:sp>
          <p:nvSpPr>
            <p:cNvPr id="38" name="모서리가 둥근 사각형 설명선 37"/>
            <p:cNvSpPr/>
            <p:nvPr/>
          </p:nvSpPr>
          <p:spPr>
            <a:xfrm>
              <a:off x="545603" y="5107543"/>
              <a:ext cx="230655" cy="178949"/>
            </a:xfrm>
            <a:prstGeom prst="wedgeRoundRectCallout">
              <a:avLst>
                <a:gd name="adj1" fmla="val -6389"/>
                <a:gd name="adj2" fmla="val -131363"/>
                <a:gd name="adj3" fmla="val 16667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 smtClean="0"/>
                <a:t>4</a:t>
              </a:r>
              <a:endParaRPr lang="ko-KR" altLang="en-US" dirty="0"/>
            </a:p>
          </p:txBody>
        </p:sp>
        <p:sp>
          <p:nvSpPr>
            <p:cNvPr id="46" name="모서리가 둥근 사각형 설명선 45"/>
            <p:cNvSpPr/>
            <p:nvPr/>
          </p:nvSpPr>
          <p:spPr>
            <a:xfrm>
              <a:off x="3143240" y="5090513"/>
              <a:ext cx="230655" cy="178949"/>
            </a:xfrm>
            <a:prstGeom prst="wedgeRoundRectCallout">
              <a:avLst>
                <a:gd name="adj1" fmla="val -6389"/>
                <a:gd name="adj2" fmla="val -131363"/>
                <a:gd name="adj3" fmla="val 16667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 smtClean="0"/>
                <a:t>2</a:t>
              </a:r>
              <a:endParaRPr lang="ko-KR" altLang="en-US" dirty="0"/>
            </a:p>
          </p:txBody>
        </p:sp>
        <p:sp>
          <p:nvSpPr>
            <p:cNvPr id="48" name="모서리가 둥근 사각형 설명선 47"/>
            <p:cNvSpPr/>
            <p:nvPr/>
          </p:nvSpPr>
          <p:spPr>
            <a:xfrm>
              <a:off x="6516216" y="5003778"/>
              <a:ext cx="230655" cy="178949"/>
            </a:xfrm>
            <a:prstGeom prst="wedgeRoundRectCallout">
              <a:avLst>
                <a:gd name="adj1" fmla="val -6389"/>
                <a:gd name="adj2" fmla="val -131363"/>
                <a:gd name="adj3" fmla="val 16667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 smtClean="0"/>
                <a:t>3</a:t>
              </a:r>
              <a:endParaRPr lang="ko-KR" altLang="en-US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0" y="-24"/>
            <a:ext cx="9144000" cy="6953250"/>
          </a:xfrm>
          <a:prstGeom prst="rect">
            <a:avLst/>
          </a:prstGeom>
          <a:solidFill>
            <a:schemeClr val="bg1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773" tIns="38387" rIns="76773" bIns="38387" rtlCol="0" anchor="ctr"/>
          <a:lstStyle/>
          <a:p>
            <a:pPr algn="ctr"/>
            <a:endParaRPr lang="ko-KR" altLang="en-US"/>
          </a:p>
        </p:txBody>
      </p:sp>
      <p:sp>
        <p:nvSpPr>
          <p:cNvPr id="2" name="제목 1"/>
          <p:cNvSpPr>
            <a:spLocks noGrp="1"/>
          </p:cNvSpPr>
          <p:nvPr>
            <p:ph type="ctrTitle" idx="4294967295"/>
          </p:nvPr>
        </p:nvSpPr>
        <p:spPr>
          <a:xfrm>
            <a:off x="700115" y="-355600"/>
            <a:ext cx="7772400" cy="1470025"/>
          </a:xfrm>
        </p:spPr>
        <p:txBody>
          <a:bodyPr>
            <a:noAutofit/>
          </a:bodyPr>
          <a:lstStyle/>
          <a:p>
            <a:r>
              <a:rPr lang="ko-KR" altLang="en-US" sz="4800" dirty="0" smtClean="0">
                <a:ea typeface="HY헤드라인M" pitchFamily="18" charset="-127"/>
              </a:rPr>
              <a:t>목 차</a:t>
            </a:r>
            <a:r>
              <a:rPr lang="ko-KR" altLang="en-US" sz="4600" dirty="0" smtClean="0"/>
              <a:t> </a:t>
            </a:r>
            <a:endParaRPr lang="ko-KR" altLang="en-US" sz="4600" dirty="0"/>
          </a:p>
        </p:txBody>
      </p:sp>
      <p:sp>
        <p:nvSpPr>
          <p:cNvPr id="14" name="TextBox 13"/>
          <p:cNvSpPr txBox="1"/>
          <p:nvPr/>
        </p:nvSpPr>
        <p:spPr>
          <a:xfrm>
            <a:off x="4660118" y="892769"/>
            <a:ext cx="4394009" cy="1924183"/>
          </a:xfrm>
          <a:prstGeom prst="rect">
            <a:avLst/>
          </a:prstGeom>
          <a:noFill/>
        </p:spPr>
        <p:txBody>
          <a:bodyPr wrap="square" lIns="76773" tIns="38387" rIns="76773" bIns="38387" rtlCol="0">
            <a:spAutoFit/>
          </a:bodyPr>
          <a:lstStyle/>
          <a:p>
            <a:pPr>
              <a:buNone/>
              <a:defRPr lang="ko-KR" altLang="en-US"/>
            </a:pPr>
            <a:endParaRPr lang="en-US" altLang="ko-KR" sz="1700" dirty="0" smtClean="0">
              <a:solidFill>
                <a:schemeClr val="bg1">
                  <a:lumMod val="30000"/>
                </a:schemeClr>
              </a:solidFill>
              <a:latin typeface="맑은 고딕"/>
              <a:ea typeface="맑은 고딕"/>
              <a:cs typeface="맑은 고딕"/>
            </a:endParaRPr>
          </a:p>
          <a:p>
            <a:pPr>
              <a:buNone/>
              <a:defRPr lang="ko-KR" altLang="en-US"/>
            </a:pPr>
            <a:endParaRPr lang="en-US" altLang="ko-KR" sz="1700" dirty="0" smtClean="0">
              <a:solidFill>
                <a:schemeClr val="bg1">
                  <a:lumMod val="30000"/>
                </a:schemeClr>
              </a:solidFill>
              <a:latin typeface="맑은 고딕"/>
              <a:ea typeface="맑은 고딕"/>
              <a:cs typeface="맑은 고딕"/>
            </a:endParaRPr>
          </a:p>
          <a:p>
            <a:pPr>
              <a:buNone/>
              <a:defRPr lang="ko-KR" altLang="en-US"/>
            </a:pPr>
            <a:endParaRPr lang="en-US" altLang="ko-KR" sz="1700" dirty="0" smtClean="0">
              <a:solidFill>
                <a:schemeClr val="bg1">
                  <a:lumMod val="30000"/>
                </a:schemeClr>
              </a:solidFill>
              <a:latin typeface="맑은 고딕"/>
              <a:ea typeface="맑은 고딕"/>
              <a:cs typeface="맑은 고딕"/>
            </a:endParaRPr>
          </a:p>
          <a:p>
            <a:pPr>
              <a:buNone/>
              <a:defRPr lang="ko-KR" altLang="en-US"/>
            </a:pPr>
            <a:endParaRPr lang="en-US" altLang="ko-KR" sz="1700" dirty="0" smtClean="0">
              <a:solidFill>
                <a:schemeClr val="bg1">
                  <a:lumMod val="30000"/>
                </a:schemeClr>
              </a:solidFill>
              <a:latin typeface="맑은 고딕"/>
              <a:ea typeface="맑은 고딕"/>
              <a:cs typeface="맑은 고딕"/>
            </a:endParaRPr>
          </a:p>
          <a:p>
            <a:pPr>
              <a:buNone/>
              <a:defRPr lang="ko-KR" altLang="en-US"/>
            </a:pPr>
            <a:endParaRPr lang="en-US" altLang="ko-KR" sz="1700" dirty="0" smtClean="0">
              <a:solidFill>
                <a:schemeClr val="bg1">
                  <a:lumMod val="30000"/>
                </a:schemeClr>
              </a:solidFill>
              <a:latin typeface="맑은 고딕"/>
              <a:ea typeface="맑은 고딕"/>
              <a:cs typeface="맑은 고딕"/>
            </a:endParaRPr>
          </a:p>
          <a:p>
            <a:pPr>
              <a:buNone/>
              <a:defRPr lang="ko-KR" altLang="en-US"/>
            </a:pPr>
            <a:endParaRPr lang="ko-KR" altLang="en-US" sz="1700" dirty="0" smtClean="0">
              <a:solidFill>
                <a:schemeClr val="bg1">
                  <a:lumMod val="30000"/>
                </a:schemeClr>
              </a:solidFill>
              <a:latin typeface="맑은 고딕"/>
              <a:ea typeface="맑은 고딕"/>
              <a:cs typeface="맑은 고딕"/>
            </a:endParaRPr>
          </a:p>
          <a:p>
            <a:endParaRPr lang="ko-KR" altLang="en-US" dirty="0"/>
          </a:p>
        </p:txBody>
      </p:sp>
      <p:grpSp>
        <p:nvGrpSpPr>
          <p:cNvPr id="4" name="그룹 17"/>
          <p:cNvGrpSpPr/>
          <p:nvPr/>
        </p:nvGrpSpPr>
        <p:grpSpPr>
          <a:xfrm>
            <a:off x="1" y="821349"/>
            <a:ext cx="9161235" cy="5775422"/>
            <a:chOff x="0" y="929464"/>
            <a:chExt cx="12213389" cy="5429288"/>
          </a:xfrm>
        </p:grpSpPr>
        <p:cxnSp>
          <p:nvCxnSpPr>
            <p:cNvPr id="8" name="직선 연결선 7"/>
            <p:cNvCxnSpPr/>
            <p:nvPr/>
          </p:nvCxnSpPr>
          <p:spPr>
            <a:xfrm>
              <a:off x="0" y="929464"/>
              <a:ext cx="12190413" cy="1588"/>
            </a:xfrm>
            <a:prstGeom prst="line">
              <a:avLst/>
            </a:prstGeom>
            <a:ln w="317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직선 연결선 8"/>
            <p:cNvCxnSpPr/>
            <p:nvPr/>
          </p:nvCxnSpPr>
          <p:spPr>
            <a:xfrm rot="16200000" flipH="1">
              <a:off x="3380563" y="3644107"/>
              <a:ext cx="5429288" cy="2"/>
            </a:xfrm>
            <a:prstGeom prst="line">
              <a:avLst/>
            </a:prstGeom>
            <a:ln w="317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직선 연결선 16"/>
            <p:cNvCxnSpPr/>
            <p:nvPr/>
          </p:nvCxnSpPr>
          <p:spPr>
            <a:xfrm>
              <a:off x="22976" y="6338114"/>
              <a:ext cx="12190413" cy="1588"/>
            </a:xfrm>
            <a:prstGeom prst="line">
              <a:avLst/>
            </a:prstGeom>
            <a:ln w="317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12" name="표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8996503"/>
              </p:ext>
            </p:extLst>
          </p:nvPr>
        </p:nvGraphicFramePr>
        <p:xfrm>
          <a:off x="104767" y="836741"/>
          <a:ext cx="4411134" cy="44741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105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06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2002">
                <a:tc>
                  <a:txBody>
                    <a:bodyPr/>
                    <a:lstStyle/>
                    <a:p>
                      <a:pPr marL="0" marR="0" lvl="0" indent="0" algn="l" defTabSz="768004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7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맑은 고딕"/>
                        </a:rPr>
                        <a:t>11</a:t>
                      </a:r>
                      <a:r>
                        <a:rPr kumimoji="1" lang="ko-KR" altLang="en-US" sz="17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맑은 고딕"/>
                        </a:rPr>
                        <a:t>. 역량 </a:t>
                      </a:r>
                      <a:r>
                        <a:rPr kumimoji="1" lang="en-US" altLang="ko-KR" sz="17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맑은 고딕"/>
                        </a:rPr>
                        <a:t>· </a:t>
                      </a:r>
                      <a:r>
                        <a:rPr kumimoji="1" lang="ko-KR" altLang="en-US" sz="17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맑은 고딕"/>
                        </a:rPr>
                        <a:t>평가설문 </a:t>
                      </a:r>
                      <a:r>
                        <a:rPr kumimoji="1" lang="en-US" altLang="ko-KR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맑은 고딕"/>
                        </a:rPr>
                        <a:t> · · · · · · · · · · · · · ·</a:t>
                      </a:r>
                      <a:endParaRPr kumimoji="1" lang="ko-KR" altLang="en-US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맑은 고딕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400" b="1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p.118</a:t>
                      </a:r>
                      <a:endParaRPr lang="ko-KR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 marL="43200" marR="432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2002">
                <a:tc>
                  <a:txBody>
                    <a:bodyPr/>
                    <a:lstStyle/>
                    <a:p>
                      <a:pPr marL="0" marR="0" indent="0" algn="l" defTabSz="768004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5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맑은 고딕"/>
                        </a:rPr>
                        <a:t>     </a:t>
                      </a:r>
                      <a:r>
                        <a:rPr kumimoji="1" lang="ko-KR" altLang="en-US" sz="15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맑은 고딕"/>
                        </a:rPr>
                        <a:t>역량 </a:t>
                      </a:r>
                      <a:r>
                        <a:rPr kumimoji="1" lang="en-US" altLang="ko-KR" sz="15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맑은 고딕"/>
                          <a:ea typeface="맑은 고딕"/>
                          <a:cs typeface="맑은 고딕"/>
                        </a:rPr>
                        <a:t>· </a:t>
                      </a:r>
                      <a:r>
                        <a:rPr kumimoji="1" lang="ko-KR" altLang="en-US" sz="15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맑은 고딕"/>
                        </a:rPr>
                        <a:t>평가 설문 메인 화면 </a:t>
                      </a:r>
                      <a:r>
                        <a:rPr kumimoji="1" lang="en-US" altLang="ko-KR" sz="1500" b="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· · · · · · · · · </a:t>
                      </a:r>
                      <a:endParaRPr kumimoji="1" lang="ko-KR" altLang="en-US" sz="1500" b="0" kern="1200" noProof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맑은 고딕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400" b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p. 119</a:t>
                      </a:r>
                      <a:endParaRPr lang="ko-KR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43200" marR="432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2002">
                <a:tc>
                  <a:txBody>
                    <a:bodyPr/>
                    <a:lstStyle/>
                    <a:p>
                      <a:pPr algn="l" latinLnBrk="1"/>
                      <a:r>
                        <a:rPr kumimoji="1" lang="en-US" altLang="ko-KR" sz="150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     </a:t>
                      </a:r>
                      <a:r>
                        <a:rPr kumimoji="1" lang="ko-KR" altLang="en-US" sz="150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평가 및 설문 </a:t>
                      </a:r>
                      <a:r>
                        <a:rPr kumimoji="1" lang="en-US" altLang="ko-KR" sz="150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– </a:t>
                      </a:r>
                      <a:r>
                        <a:rPr kumimoji="1" lang="ko-KR" altLang="en-US" sz="1500" b="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평가 설정</a:t>
                      </a:r>
                      <a:r>
                        <a:rPr kumimoji="1" lang="en-US" altLang="ko-KR" sz="1500" b="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(1/4)· · · · · · </a:t>
                      </a:r>
                      <a:endParaRPr kumimoji="1" lang="ko-KR" altLang="en-US" sz="1500" b="0" kern="1200" noProof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맑은 고딕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4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p. 120</a:t>
                      </a:r>
                      <a:endParaRPr lang="ko-KR" altLang="en-US" dirty="0">
                        <a:solidFill>
                          <a:schemeClr val="tx1"/>
                        </a:solidFill>
                      </a:endParaRPr>
                    </a:p>
                  </a:txBody>
                  <a:tcPr marL="43200" marR="432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2002">
                <a:tc>
                  <a:txBody>
                    <a:bodyPr/>
                    <a:lstStyle/>
                    <a:p>
                      <a:pPr algn="l" latinLnBrk="1"/>
                      <a:r>
                        <a:rPr kumimoji="1" lang="en-US" altLang="ko-KR" sz="150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     </a:t>
                      </a:r>
                      <a:r>
                        <a:rPr kumimoji="1" lang="ko-KR" altLang="en-US" sz="150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평가 및 설문 </a:t>
                      </a:r>
                      <a:r>
                        <a:rPr kumimoji="1" lang="en-US" altLang="ko-KR" sz="150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– </a:t>
                      </a:r>
                      <a:r>
                        <a:rPr kumimoji="1" lang="ko-KR" altLang="en-US" sz="1500" b="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평가 설정</a:t>
                      </a:r>
                      <a:r>
                        <a:rPr kumimoji="1" lang="en-US" altLang="ko-KR" sz="1500" b="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(2/4)· · · · · · </a:t>
                      </a:r>
                      <a:endParaRPr kumimoji="1" lang="ko-KR" altLang="en-US" sz="1500" b="0" kern="1200" noProof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맑은 고딕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4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p. 121</a:t>
                      </a:r>
                      <a:endParaRPr lang="ko-KR" altLang="en-US" dirty="0">
                        <a:solidFill>
                          <a:schemeClr val="tx1"/>
                        </a:solidFill>
                      </a:endParaRPr>
                    </a:p>
                  </a:txBody>
                  <a:tcPr marL="43200" marR="432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0523">
                <a:tc>
                  <a:txBody>
                    <a:bodyPr/>
                    <a:lstStyle/>
                    <a:p>
                      <a:pPr algn="l" latinLnBrk="1"/>
                      <a:r>
                        <a:rPr kumimoji="1" lang="en-US" altLang="ko-KR" sz="150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     </a:t>
                      </a:r>
                      <a:r>
                        <a:rPr kumimoji="1" lang="ko-KR" altLang="en-US" sz="150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평가 및 설문 </a:t>
                      </a:r>
                      <a:r>
                        <a:rPr kumimoji="1" lang="en-US" altLang="ko-KR" sz="150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– </a:t>
                      </a:r>
                      <a:r>
                        <a:rPr kumimoji="1" lang="ko-KR" altLang="en-US" sz="1500" b="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평가 설정</a:t>
                      </a:r>
                      <a:r>
                        <a:rPr kumimoji="1" lang="en-US" altLang="ko-KR" sz="1500" b="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(3/4)· · · · · · </a:t>
                      </a:r>
                      <a:endParaRPr kumimoji="1" lang="ko-KR" altLang="en-US" sz="1500" b="0" kern="1200" noProof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맑은 고딕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4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p. 122</a:t>
                      </a:r>
                      <a:endParaRPr lang="ko-KR" altLang="en-US" dirty="0">
                        <a:solidFill>
                          <a:schemeClr val="tx1"/>
                        </a:solidFill>
                      </a:endParaRPr>
                    </a:p>
                  </a:txBody>
                  <a:tcPr marL="43200" marR="4320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2002">
                <a:tc>
                  <a:txBody>
                    <a:bodyPr/>
                    <a:lstStyle/>
                    <a:p>
                      <a:pPr algn="l" latinLnBrk="1"/>
                      <a:r>
                        <a:rPr kumimoji="1" lang="en-US" altLang="ko-KR" sz="150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     </a:t>
                      </a:r>
                      <a:r>
                        <a:rPr kumimoji="1" lang="ko-KR" altLang="en-US" sz="150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평가 및 설문 </a:t>
                      </a:r>
                      <a:r>
                        <a:rPr kumimoji="1" lang="en-US" altLang="ko-KR" sz="150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– </a:t>
                      </a:r>
                      <a:r>
                        <a:rPr kumimoji="1" lang="ko-KR" altLang="en-US" sz="1500" b="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평가 설정</a:t>
                      </a:r>
                      <a:r>
                        <a:rPr kumimoji="1" lang="en-US" altLang="ko-KR" sz="1500" b="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(4/4)· · · · · · </a:t>
                      </a:r>
                      <a:endParaRPr kumimoji="1" lang="ko-KR" altLang="en-US" sz="1500" b="0" kern="1200" noProof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맑은 고딕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4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p. 123</a:t>
                      </a:r>
                      <a:endParaRPr lang="ko-KR" altLang="en-US" dirty="0">
                        <a:solidFill>
                          <a:schemeClr val="tx1"/>
                        </a:solidFill>
                      </a:endParaRPr>
                    </a:p>
                  </a:txBody>
                  <a:tcPr marL="43200" marR="432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0523">
                <a:tc>
                  <a:txBody>
                    <a:bodyPr/>
                    <a:lstStyle/>
                    <a:p>
                      <a:pPr algn="l" latinLnBrk="1"/>
                      <a:r>
                        <a:rPr kumimoji="1" lang="en-US" altLang="ko-KR" sz="150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     </a:t>
                      </a:r>
                      <a:r>
                        <a:rPr kumimoji="1" lang="ko-KR" altLang="en-US" sz="150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평가 및 설문 </a:t>
                      </a:r>
                      <a:r>
                        <a:rPr kumimoji="1" lang="en-US" altLang="ko-KR" sz="150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– </a:t>
                      </a:r>
                      <a:r>
                        <a:rPr kumimoji="1" lang="ko-KR" altLang="en-US" sz="150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평가 통계</a:t>
                      </a:r>
                      <a:r>
                        <a:rPr kumimoji="1" lang="en-US" altLang="ko-KR" sz="1500" b="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· · · · · · · · · ·</a:t>
                      </a:r>
                      <a:endParaRPr kumimoji="1" lang="ko-KR" altLang="en-US" sz="1500" b="0" kern="1200" noProof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맑은 고딕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4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p. 124</a:t>
                      </a:r>
                      <a:endParaRPr lang="ko-KR" altLang="en-US" dirty="0">
                        <a:solidFill>
                          <a:schemeClr val="tx1"/>
                        </a:solidFill>
                      </a:endParaRPr>
                    </a:p>
                  </a:txBody>
                  <a:tcPr marL="43200" marR="432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0523">
                <a:tc>
                  <a:txBody>
                    <a:bodyPr/>
                    <a:lstStyle/>
                    <a:p>
                      <a:pPr marL="0" marR="0" lvl="0" indent="0" algn="l" defTabSz="768004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7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맑은 고딕"/>
                        </a:rPr>
                        <a:t>8</a:t>
                      </a:r>
                      <a:r>
                        <a:rPr kumimoji="1" lang="ko-KR" altLang="en-US" sz="17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맑은 고딕"/>
                        </a:rPr>
                        <a:t>. 연동 홈페이지</a:t>
                      </a:r>
                      <a:r>
                        <a:rPr kumimoji="1" lang="en-US" altLang="ko-KR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맑은 고딕"/>
                        </a:rPr>
                        <a:t>· · · · · · · · · · · · · · · ·</a:t>
                      </a:r>
                      <a:endParaRPr kumimoji="1" lang="ko-KR" altLang="en-US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맑은 고딕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400" b="1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p.125</a:t>
                      </a:r>
                      <a:endParaRPr lang="ko-KR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 marL="43200" marR="432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0523">
                <a:tc>
                  <a:txBody>
                    <a:bodyPr/>
                    <a:lstStyle/>
                    <a:p>
                      <a:pPr algn="l" latinLnBrk="1"/>
                      <a:r>
                        <a:rPr kumimoji="1" lang="en-US" altLang="ko-KR" sz="150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     </a:t>
                      </a:r>
                      <a:r>
                        <a:rPr kumimoji="1" lang="ko-KR" altLang="en-US" sz="150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연동 홈페이지 필독 사항 </a:t>
                      </a:r>
                      <a:r>
                        <a:rPr kumimoji="1" lang="en-US" altLang="ko-KR" sz="1500" b="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· · · · · · · · · ·</a:t>
                      </a:r>
                      <a:endParaRPr kumimoji="1" lang="ko-KR" altLang="en-US" sz="1500" b="0" kern="1200" noProof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맑은 고딕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4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p. 126</a:t>
                      </a:r>
                      <a:endParaRPr lang="ko-KR" altLang="en-US" dirty="0">
                        <a:solidFill>
                          <a:schemeClr val="tx1"/>
                        </a:solidFill>
                      </a:endParaRPr>
                    </a:p>
                  </a:txBody>
                  <a:tcPr marL="43200" marR="432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0523">
                <a:tc>
                  <a:txBody>
                    <a:bodyPr/>
                    <a:lstStyle/>
                    <a:p>
                      <a:pPr algn="l" latinLnBrk="1"/>
                      <a:r>
                        <a:rPr kumimoji="1" lang="en-US" altLang="ko-KR" sz="150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     </a:t>
                      </a:r>
                      <a:r>
                        <a:rPr kumimoji="1" lang="ko-KR" altLang="en-US" sz="150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홈페이지 제작 관련</a:t>
                      </a:r>
                      <a:r>
                        <a:rPr kumimoji="1" lang="en-US" altLang="ko-KR" sz="150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(1/2)</a:t>
                      </a:r>
                      <a:r>
                        <a:rPr kumimoji="1" lang="ko-KR" altLang="en-US" sz="150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 </a:t>
                      </a:r>
                      <a:r>
                        <a:rPr kumimoji="1" lang="en-US" altLang="ko-KR" sz="1500" b="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· · · · · · · · · ·</a:t>
                      </a:r>
                      <a:endParaRPr kumimoji="1" lang="ko-KR" altLang="en-US" sz="1500" b="0" kern="1200" noProof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맑은 고딕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4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p. 127</a:t>
                      </a:r>
                      <a:endParaRPr lang="ko-KR" altLang="en-US" dirty="0">
                        <a:solidFill>
                          <a:schemeClr val="tx1"/>
                        </a:solidFill>
                      </a:endParaRPr>
                    </a:p>
                  </a:txBody>
                  <a:tcPr marL="43200" marR="432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30523">
                <a:tc>
                  <a:txBody>
                    <a:bodyPr/>
                    <a:lstStyle/>
                    <a:p>
                      <a:pPr algn="l" latinLnBrk="1"/>
                      <a:r>
                        <a:rPr kumimoji="1" lang="en-US" altLang="ko-KR" sz="150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     </a:t>
                      </a:r>
                      <a:r>
                        <a:rPr kumimoji="1" lang="ko-KR" altLang="en-US" sz="150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홈페이지 제작 관련</a:t>
                      </a:r>
                      <a:r>
                        <a:rPr kumimoji="1" lang="en-US" altLang="ko-KR" sz="150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(2/2)</a:t>
                      </a:r>
                      <a:r>
                        <a:rPr kumimoji="1" lang="ko-KR" altLang="en-US" sz="150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 </a:t>
                      </a:r>
                      <a:r>
                        <a:rPr kumimoji="1" lang="en-US" altLang="ko-KR" sz="1500" b="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· · · · · · · · · ·</a:t>
                      </a:r>
                      <a:endParaRPr kumimoji="1" lang="ko-KR" altLang="en-US" sz="1500" b="0" kern="1200" noProof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맑은 고딕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4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p. 128</a:t>
                      </a:r>
                      <a:endParaRPr lang="ko-KR" altLang="en-US" dirty="0">
                        <a:solidFill>
                          <a:schemeClr val="tx1"/>
                        </a:solidFill>
                      </a:endParaRPr>
                    </a:p>
                  </a:txBody>
                  <a:tcPr marL="43200" marR="432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30523">
                <a:tc>
                  <a:txBody>
                    <a:bodyPr/>
                    <a:lstStyle/>
                    <a:p>
                      <a:pPr algn="l" latinLnBrk="1"/>
                      <a:r>
                        <a:rPr kumimoji="1" lang="en-US" altLang="ko-KR" sz="150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     </a:t>
                      </a:r>
                      <a:r>
                        <a:rPr kumimoji="1" lang="ko-KR" altLang="en-US" sz="150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학사 행정에서 홈페이지 관리</a:t>
                      </a:r>
                      <a:r>
                        <a:rPr kumimoji="1" lang="ko-KR" altLang="en-US" sz="1500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 </a:t>
                      </a:r>
                      <a:r>
                        <a:rPr kumimoji="1" lang="en-US" altLang="ko-KR" sz="1500" b="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 · · · · · ·</a:t>
                      </a:r>
                      <a:endParaRPr kumimoji="1" lang="ko-KR" altLang="en-US" sz="1500" b="0" kern="1200" noProof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맑은 고딕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4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p. 129</a:t>
                      </a:r>
                      <a:endParaRPr lang="ko-KR" altLang="en-US" dirty="0">
                        <a:solidFill>
                          <a:schemeClr val="tx1"/>
                        </a:solidFill>
                      </a:endParaRPr>
                    </a:p>
                  </a:txBody>
                  <a:tcPr marL="43200" marR="432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30523">
                <a:tc>
                  <a:txBody>
                    <a:bodyPr/>
                    <a:lstStyle/>
                    <a:p>
                      <a:pPr algn="l" latinLnBrk="1"/>
                      <a:r>
                        <a:rPr kumimoji="1" lang="en-US" altLang="ko-KR" sz="150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    </a:t>
                      </a:r>
                      <a:r>
                        <a:rPr kumimoji="1" lang="ko-KR" altLang="en-US" sz="150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기능 이용하기</a:t>
                      </a:r>
                      <a:r>
                        <a:rPr kumimoji="1" lang="ko-KR" altLang="en-US" sz="1500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 </a:t>
                      </a:r>
                      <a:r>
                        <a:rPr kumimoji="1" lang="en-US" altLang="ko-KR" sz="1500" b="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· · · · · · · · · · · · · · · · · ·</a:t>
                      </a:r>
                      <a:endParaRPr kumimoji="1" lang="ko-KR" altLang="en-US" sz="1500" b="0" kern="1200" noProof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맑은 고딕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4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p. </a:t>
                      </a:r>
                      <a:r>
                        <a:rPr lang="en-US" altLang="ko-KR" sz="140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맑은 고딕"/>
                        </a:rPr>
                        <a:t>130</a:t>
                      </a:r>
                      <a:endParaRPr lang="ko-KR" altLang="en-US" dirty="0">
                        <a:solidFill>
                          <a:schemeClr val="tx1"/>
                        </a:solidFill>
                      </a:endParaRPr>
                    </a:p>
                  </a:txBody>
                  <a:tcPr marL="43200" marR="432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graphicFrame>
        <p:nvGraphicFramePr>
          <p:cNvPr id="11" name="표 10"/>
          <p:cNvGraphicFramePr>
            <a:graphicFrameLocks noGrp="1"/>
          </p:cNvGraphicFramePr>
          <p:nvPr/>
        </p:nvGraphicFramePr>
        <p:xfrm>
          <a:off x="4628123" y="852469"/>
          <a:ext cx="4411134" cy="57380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105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06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2002">
                <a:tc>
                  <a:txBody>
                    <a:bodyPr/>
                    <a:lstStyle/>
                    <a:p>
                      <a:pPr algn="l" latinLnBrk="1"/>
                      <a:endParaRPr kumimoji="1" lang="ko-KR" altLang="en-US" sz="1500" b="0" kern="1200" noProof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맑은 고딕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endParaRPr kumimoji="1" lang="ko-KR" altLang="en-US" sz="1500" b="0" kern="120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맑은 고딕"/>
                      </a:endParaRPr>
                    </a:p>
                  </a:txBody>
                  <a:tcPr marL="43200" marR="432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0523">
                <a:tc>
                  <a:txBody>
                    <a:bodyPr/>
                    <a:lstStyle/>
                    <a:p>
                      <a:pPr algn="l" latinLnBrk="1"/>
                      <a:endParaRPr kumimoji="1" lang="ko-KR" altLang="en-US" sz="1500" b="0" kern="1200" noProof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맑은 고딕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endParaRPr kumimoji="1" lang="ko-KR" altLang="en-US" sz="1500" b="0" kern="120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맑은 고딕"/>
                      </a:endParaRPr>
                    </a:p>
                  </a:txBody>
                  <a:tcPr marL="43200" marR="4320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2002">
                <a:tc>
                  <a:txBody>
                    <a:bodyPr/>
                    <a:lstStyle/>
                    <a:p>
                      <a:pPr algn="l" latinLnBrk="1"/>
                      <a:endParaRPr kumimoji="1" lang="ko-KR" altLang="en-US" sz="1500" b="0" kern="1200" noProof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맑은 고딕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endParaRPr kumimoji="1" lang="ko-KR" altLang="en-US" sz="1500" b="0" kern="120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맑은 고딕"/>
                      </a:endParaRPr>
                    </a:p>
                  </a:txBody>
                  <a:tcPr marL="43200" marR="432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0523">
                <a:tc>
                  <a:txBody>
                    <a:bodyPr/>
                    <a:lstStyle/>
                    <a:p>
                      <a:pPr marL="0" marR="0" lvl="0" indent="0" algn="l" defTabSz="768004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ko-KR" altLang="en-US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맑은 고딕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endParaRPr lang="ko-KR" alt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43200" marR="432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0523">
                <a:tc>
                  <a:txBody>
                    <a:bodyPr/>
                    <a:lstStyle/>
                    <a:p>
                      <a:pPr algn="l" latinLnBrk="1"/>
                      <a:endParaRPr kumimoji="1" lang="ko-KR" altLang="en-US" sz="1500" kern="1200" noProof="0" dirty="0" smtClean="0">
                        <a:solidFill>
                          <a:schemeClr val="tx1"/>
                        </a:solidFill>
                        <a:latin typeface="맑은 고딕"/>
                        <a:ea typeface="맑은 고딕"/>
                        <a:cs typeface="맑은 고딕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endParaRPr lang="ko-KR" altLang="en-US" dirty="0">
                        <a:solidFill>
                          <a:schemeClr val="tx1"/>
                        </a:solidFill>
                      </a:endParaRPr>
                    </a:p>
                  </a:txBody>
                  <a:tcPr marL="43200" marR="432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0523">
                <a:tc>
                  <a:txBody>
                    <a:bodyPr/>
                    <a:lstStyle/>
                    <a:p>
                      <a:pPr marL="0" marR="0" indent="0" algn="l" defTabSz="768004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ko-KR" altLang="en-US" sz="1500" kern="1200" noProof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맑은 고딕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endParaRPr kumimoji="1" lang="ko-KR" altLang="en-US" sz="1500" b="0" kern="120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맑은 고딕"/>
                      </a:endParaRPr>
                    </a:p>
                  </a:txBody>
                  <a:tcPr marL="43200" marR="432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2002">
                <a:tc>
                  <a:txBody>
                    <a:bodyPr/>
                    <a:lstStyle/>
                    <a:p>
                      <a:pPr algn="l" latinLnBrk="1"/>
                      <a:endParaRPr kumimoji="1" lang="ko-KR" altLang="en-US" sz="1500" kern="1200" noProof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맑은 고딕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endParaRPr kumimoji="1" lang="ko-KR" altLang="en-US" sz="1500" b="0" kern="120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맑은 고딕"/>
                      </a:endParaRPr>
                    </a:p>
                  </a:txBody>
                  <a:tcPr marL="43200" marR="432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0523">
                <a:tc>
                  <a:txBody>
                    <a:bodyPr/>
                    <a:lstStyle/>
                    <a:p>
                      <a:pPr algn="l" latinLnBrk="1"/>
                      <a:endParaRPr kumimoji="1" lang="ko-KR" altLang="en-US" sz="1500" kern="1200" noProof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맑은 고딕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endParaRPr kumimoji="1" lang="ko-KR" altLang="en-US" sz="1500" b="0" kern="120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맑은 고딕"/>
                      </a:endParaRPr>
                    </a:p>
                  </a:txBody>
                  <a:tcPr marL="43200" marR="432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0523">
                <a:tc>
                  <a:txBody>
                    <a:bodyPr/>
                    <a:lstStyle/>
                    <a:p>
                      <a:pPr algn="l" latinLnBrk="1"/>
                      <a:endParaRPr kumimoji="1" lang="ko-KR" altLang="en-US" sz="1500" kern="1200" noProof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맑은 고딕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endParaRPr kumimoji="1" lang="ko-KR" altLang="en-US" sz="1500" b="0" kern="120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맑은 고딕"/>
                      </a:endParaRPr>
                    </a:p>
                  </a:txBody>
                  <a:tcPr marL="43200" marR="432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0523">
                <a:tc>
                  <a:txBody>
                    <a:bodyPr/>
                    <a:lstStyle/>
                    <a:p>
                      <a:pPr algn="l" latinLnBrk="1"/>
                      <a:endParaRPr kumimoji="1" lang="ko-KR" altLang="en-US" sz="1500" kern="1200" noProof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맑은 고딕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endParaRPr kumimoji="1" lang="ko-KR" altLang="en-US" sz="1500" b="0" kern="120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맑은 고딕"/>
                      </a:endParaRPr>
                    </a:p>
                  </a:txBody>
                  <a:tcPr marL="43200" marR="432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30523">
                <a:tc>
                  <a:txBody>
                    <a:bodyPr/>
                    <a:lstStyle/>
                    <a:p>
                      <a:pPr marL="0" marR="0" indent="0" algn="l" defTabSz="768004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ko-KR" altLang="en-US" sz="1500" b="1" kern="1200" noProof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맑은 고딕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endParaRPr lang="ko-KR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43200" marR="432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30523">
                <a:tc>
                  <a:txBody>
                    <a:bodyPr/>
                    <a:lstStyle/>
                    <a:p>
                      <a:pPr algn="l" latinLnBrk="1"/>
                      <a:endParaRPr kumimoji="1" lang="ko-KR" altLang="en-US" sz="1500" kern="1200" dirty="0" smtClean="0">
                        <a:solidFill>
                          <a:schemeClr val="tx1"/>
                        </a:solidFill>
                        <a:latin typeface="맑은 고딕"/>
                        <a:ea typeface="맑은 고딕"/>
                        <a:cs typeface="맑은 고딕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endParaRPr lang="ko-KR" altLang="en-US" dirty="0">
                        <a:solidFill>
                          <a:schemeClr val="tx1"/>
                        </a:solidFill>
                      </a:endParaRPr>
                    </a:p>
                  </a:txBody>
                  <a:tcPr marL="43200" marR="432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30523">
                <a:tc>
                  <a:txBody>
                    <a:bodyPr/>
                    <a:lstStyle/>
                    <a:p>
                      <a:pPr algn="l" latinLnBrk="1"/>
                      <a:endParaRPr kumimoji="1" lang="ko-KR" altLang="en-US" sz="1500" kern="1200" dirty="0" smtClean="0">
                        <a:solidFill>
                          <a:schemeClr val="tx1"/>
                        </a:solidFill>
                        <a:latin typeface="맑은 고딕"/>
                        <a:ea typeface="맑은 고딕"/>
                        <a:cs typeface="맑은 고딕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endParaRPr lang="ko-KR" altLang="en-US" dirty="0">
                        <a:solidFill>
                          <a:schemeClr val="tx1"/>
                        </a:solidFill>
                      </a:endParaRPr>
                    </a:p>
                  </a:txBody>
                  <a:tcPr marL="43200" marR="432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30523">
                <a:tc>
                  <a:txBody>
                    <a:bodyPr/>
                    <a:lstStyle/>
                    <a:p>
                      <a:pPr algn="l" latinLnBrk="1"/>
                      <a:endParaRPr kumimoji="1" lang="ko-KR" altLang="en-US" sz="1500" kern="1200" dirty="0" smtClean="0">
                        <a:solidFill>
                          <a:schemeClr val="tx1"/>
                        </a:solidFill>
                        <a:latin typeface="맑은 고딕"/>
                        <a:ea typeface="맑은 고딕"/>
                        <a:cs typeface="맑은 고딕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endParaRPr lang="ko-KR" altLang="en-US" dirty="0">
                        <a:solidFill>
                          <a:schemeClr val="tx1"/>
                        </a:solidFill>
                      </a:endParaRPr>
                    </a:p>
                  </a:txBody>
                  <a:tcPr marL="43200" marR="432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30523">
                <a:tc>
                  <a:txBody>
                    <a:bodyPr/>
                    <a:lstStyle/>
                    <a:p>
                      <a:pPr marL="0" marR="0" lvl="0" indent="0" algn="l" defTabSz="768004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ko-KR" altLang="en-US" sz="17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맑은 고딕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endParaRPr lang="ko-KR" alt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43200" marR="432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30523">
                <a:tc>
                  <a:txBody>
                    <a:bodyPr/>
                    <a:lstStyle/>
                    <a:p>
                      <a:pPr algn="l" latinLnBrk="1"/>
                      <a:endParaRPr kumimoji="1" lang="ko-KR" altLang="en-US" sz="1500" kern="1200" noProof="0" dirty="0" smtClean="0">
                        <a:solidFill>
                          <a:schemeClr val="tx1"/>
                        </a:solidFill>
                        <a:latin typeface="맑은 고딕"/>
                        <a:ea typeface="맑은 고딕"/>
                        <a:cs typeface="맑은 고딕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endParaRPr lang="ko-KR" altLang="en-US" dirty="0">
                        <a:solidFill>
                          <a:schemeClr val="tx1"/>
                        </a:solidFill>
                      </a:endParaRPr>
                    </a:p>
                  </a:txBody>
                  <a:tcPr marL="43200" marR="432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30523">
                <a:tc>
                  <a:txBody>
                    <a:bodyPr/>
                    <a:lstStyle/>
                    <a:p>
                      <a:pPr algn="l" latinLnBrk="1"/>
                      <a:endParaRPr kumimoji="1" lang="ko-KR" altLang="en-US" sz="1500" kern="1200" noProof="0" dirty="0" smtClean="0">
                        <a:solidFill>
                          <a:schemeClr val="tx1"/>
                        </a:solidFill>
                        <a:latin typeface="맑은 고딕"/>
                        <a:ea typeface="맑은 고딕"/>
                        <a:cs typeface="맑은 고딕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endParaRPr lang="ko-KR" altLang="en-US" dirty="0">
                        <a:solidFill>
                          <a:schemeClr val="tx1"/>
                        </a:solidFill>
                      </a:endParaRPr>
                    </a:p>
                  </a:txBody>
                  <a:tcPr marL="43200" marR="432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747687" y="13467"/>
            <a:ext cx="7643866" cy="499950"/>
          </a:xfrm>
        </p:spPr>
        <p:txBody>
          <a:bodyPr/>
          <a:lstStyle/>
          <a:p>
            <a:r>
              <a:rPr dirty="0" smtClean="0"/>
              <a:t>학생학사행정 </a:t>
            </a:r>
            <a:r>
              <a:rPr lang="en-US" dirty="0" smtClean="0"/>
              <a:t>– [NCS]</a:t>
            </a:r>
            <a:r>
              <a:rPr lang="ko-KR" altLang="en-US" dirty="0" smtClean="0"/>
              <a:t>훈련성과평가</a:t>
            </a:r>
            <a:r>
              <a:rPr lang="en-US" altLang="ko-KR" dirty="0" smtClean="0"/>
              <a:t>(2/4)</a:t>
            </a:r>
            <a:endParaRPr lang="en-US" altLang="ko-KR" dirty="0"/>
          </a:p>
        </p:txBody>
      </p:sp>
      <p:grpSp>
        <p:nvGrpSpPr>
          <p:cNvPr id="31" name="그룹 30"/>
          <p:cNvGrpSpPr/>
          <p:nvPr/>
        </p:nvGrpSpPr>
        <p:grpSpPr>
          <a:xfrm>
            <a:off x="0" y="765176"/>
            <a:ext cx="9144000" cy="6092824"/>
            <a:chOff x="0" y="765176"/>
            <a:chExt cx="9144000" cy="6092824"/>
          </a:xfrm>
        </p:grpSpPr>
        <p:grpSp>
          <p:nvGrpSpPr>
            <p:cNvPr id="2" name="그룹 35"/>
            <p:cNvGrpSpPr/>
            <p:nvPr/>
          </p:nvGrpSpPr>
          <p:grpSpPr>
            <a:xfrm>
              <a:off x="0" y="5410200"/>
              <a:ext cx="9144000" cy="1447800"/>
              <a:chOff x="0" y="5410200"/>
              <a:chExt cx="9144000" cy="1447800"/>
            </a:xfrm>
          </p:grpSpPr>
          <p:sp>
            <p:nvSpPr>
              <p:cNvPr id="30" name="직사각형 29"/>
              <p:cNvSpPr/>
              <p:nvPr/>
            </p:nvSpPr>
            <p:spPr>
              <a:xfrm>
                <a:off x="0" y="5410200"/>
                <a:ext cx="9144000" cy="1447800"/>
              </a:xfrm>
              <a:prstGeom prst="rect">
                <a:avLst/>
              </a:prstGeom>
              <a:solidFill>
                <a:schemeClr val="accent1">
                  <a:alpha val="14000"/>
                </a:schemeClr>
              </a:solidFill>
              <a:ln w="19050"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6773" tIns="38387" rIns="76773" bIns="38387" rtlCol="0" anchor="t"/>
              <a:lstStyle/>
              <a:p>
                <a:pPr marL="342900" indent="-342900" fontAlgn="auto">
                  <a:spcBef>
                    <a:spcPct val="20000"/>
                  </a:spcBef>
                  <a:spcAft>
                    <a:spcPts val="0"/>
                  </a:spcAft>
                </a:pPr>
                <a:r>
                  <a:rPr kumimoji="0" lang="en-US" altLang="ko-KR" sz="1400" dirty="0" smtClean="0">
                    <a:solidFill>
                      <a:prstClr val="black"/>
                    </a:solidFill>
                  </a:rPr>
                  <a:t>	</a:t>
                </a:r>
                <a:r>
                  <a:rPr kumimoji="0" lang="ko-KR" altLang="en-US" sz="1400" dirty="0" smtClean="0">
                    <a:solidFill>
                      <a:prstClr val="black"/>
                    </a:solidFill>
                  </a:rPr>
                  <a:t>평가를 시작하면 위 화면으로 전환되며</a:t>
                </a:r>
                <a:r>
                  <a:rPr kumimoji="0" lang="en-US" altLang="ko-KR" sz="1400" dirty="0" smtClean="0">
                    <a:solidFill>
                      <a:prstClr val="black"/>
                    </a:solidFill>
                  </a:rPr>
                  <a:t>, </a:t>
                </a:r>
                <a:r>
                  <a:rPr kumimoji="0" lang="ko-KR" altLang="en-US" sz="1400" dirty="0" smtClean="0">
                    <a:solidFill>
                      <a:prstClr val="black"/>
                    </a:solidFill>
                  </a:rPr>
                  <a:t>응시시작 및 종료시간을 확인 할 수 있습니다</a:t>
                </a:r>
                <a:r>
                  <a:rPr kumimoji="0" lang="en-US" altLang="ko-KR" sz="1400" dirty="0" smtClean="0">
                    <a:solidFill>
                      <a:prstClr val="black"/>
                    </a:solidFill>
                  </a:rPr>
                  <a:t>.</a:t>
                </a:r>
              </a:p>
              <a:p>
                <a:pPr marL="342900" indent="-342900" fontAlgn="auto">
                  <a:spcBef>
                    <a:spcPct val="20000"/>
                  </a:spcBef>
                  <a:spcAft>
                    <a:spcPts val="0"/>
                  </a:spcAft>
                </a:pPr>
                <a:r>
                  <a:rPr kumimoji="0" lang="en-US" altLang="ko-KR" sz="1400" dirty="0" smtClean="0">
                    <a:solidFill>
                      <a:prstClr val="black"/>
                    </a:solidFill>
                  </a:rPr>
                  <a:t>	[NCS]</a:t>
                </a:r>
                <a:r>
                  <a:rPr kumimoji="0" lang="ko-KR" altLang="en-US" sz="1400" dirty="0" smtClean="0">
                    <a:solidFill>
                      <a:prstClr val="black"/>
                    </a:solidFill>
                  </a:rPr>
                  <a:t>평가계획 </a:t>
                </a:r>
                <a:r>
                  <a:rPr kumimoji="0" lang="en-US" altLang="ko-KR" sz="1400" dirty="0" smtClean="0">
                    <a:solidFill>
                      <a:prstClr val="black"/>
                    </a:solidFill>
                  </a:rPr>
                  <a:t>– </a:t>
                </a:r>
                <a:r>
                  <a:rPr kumimoji="0" lang="ko-KR" altLang="en-US" sz="1400" b="1" dirty="0" smtClean="0">
                    <a:solidFill>
                      <a:prstClr val="black"/>
                    </a:solidFill>
                  </a:rPr>
                  <a:t>평가문항제작</a:t>
                </a:r>
                <a:r>
                  <a:rPr kumimoji="0" lang="ko-KR" altLang="en-US" sz="1400" dirty="0" smtClean="0">
                    <a:solidFill>
                      <a:prstClr val="black"/>
                    </a:solidFill>
                  </a:rPr>
                  <a:t>에서 작성한 이미지와 문항설명 및 평가 기준이 나타납니다</a:t>
                </a:r>
                <a:r>
                  <a:rPr kumimoji="0" lang="en-US" altLang="ko-KR" sz="1400" dirty="0" smtClean="0">
                    <a:solidFill>
                      <a:prstClr val="black"/>
                    </a:solidFill>
                  </a:rPr>
                  <a:t>. </a:t>
                </a:r>
              </a:p>
              <a:p>
                <a:pPr marL="342900" indent="-342900" fontAlgn="auto">
                  <a:spcBef>
                    <a:spcPct val="20000"/>
                  </a:spcBef>
                  <a:spcAft>
                    <a:spcPts val="0"/>
                  </a:spcAft>
                </a:pPr>
                <a:r>
                  <a:rPr kumimoji="0" lang="en-US" altLang="ko-KR" sz="1400" dirty="0" smtClean="0">
                    <a:solidFill>
                      <a:prstClr val="black"/>
                    </a:solidFill>
                  </a:rPr>
                  <a:t>	</a:t>
                </a:r>
                <a:r>
                  <a:rPr kumimoji="0" lang="ko-KR" altLang="en-US" sz="1400" dirty="0" smtClean="0">
                    <a:solidFill>
                      <a:prstClr val="black"/>
                    </a:solidFill>
                  </a:rPr>
                  <a:t>평가문항은 훈련생이 수정할 수 없으며 참고하여 아래쪽 답변을 작성합니다</a:t>
                </a:r>
                <a:r>
                  <a:rPr kumimoji="0" lang="en-US" altLang="ko-KR" sz="1400" dirty="0" smtClean="0">
                    <a:solidFill>
                      <a:prstClr val="black"/>
                    </a:solidFill>
                  </a:rPr>
                  <a:t>.(</a:t>
                </a:r>
                <a:r>
                  <a:rPr kumimoji="0" lang="ko-KR" altLang="en-US" sz="1400" dirty="0" smtClean="0">
                    <a:solidFill>
                      <a:prstClr val="black"/>
                    </a:solidFill>
                  </a:rPr>
                  <a:t>다음페이지 참고</a:t>
                </a:r>
                <a:r>
                  <a:rPr kumimoji="0" lang="en-US" altLang="ko-KR" sz="1400" dirty="0" smtClean="0">
                    <a:solidFill>
                      <a:prstClr val="black"/>
                    </a:solidFill>
                  </a:rPr>
                  <a:t>)</a:t>
                </a:r>
              </a:p>
              <a:p>
                <a:pPr marL="342900" indent="-342900" fontAlgn="auto">
                  <a:spcBef>
                    <a:spcPct val="20000"/>
                  </a:spcBef>
                  <a:spcAft>
                    <a:spcPts val="0"/>
                  </a:spcAft>
                </a:pPr>
                <a:r>
                  <a:rPr kumimoji="0" lang="en-US" altLang="ko-KR" sz="1400" dirty="0" smtClean="0">
                    <a:solidFill>
                      <a:prstClr val="black"/>
                    </a:solidFill>
                  </a:rPr>
                  <a:t>	</a:t>
                </a:r>
              </a:p>
            </p:txBody>
          </p:sp>
          <p:sp>
            <p:nvSpPr>
              <p:cNvPr id="56" name="모서리가 둥근 직사각형 55"/>
              <p:cNvSpPr/>
              <p:nvPr/>
            </p:nvSpPr>
            <p:spPr>
              <a:xfrm>
                <a:off x="98215" y="5476889"/>
                <a:ext cx="214314" cy="142876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sz="1050" dirty="0" smtClean="0"/>
                  <a:t>1</a:t>
                </a:r>
                <a:endParaRPr lang="ko-KR" altLang="en-US" sz="1050" dirty="0" smtClean="0"/>
              </a:p>
            </p:txBody>
          </p:sp>
          <p:sp>
            <p:nvSpPr>
              <p:cNvPr id="41" name="모서리가 둥근 직사각형 40"/>
              <p:cNvSpPr/>
              <p:nvPr/>
            </p:nvSpPr>
            <p:spPr>
              <a:xfrm>
                <a:off x="99981" y="5734064"/>
                <a:ext cx="214314" cy="142876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sz="1050" dirty="0" smtClean="0"/>
                  <a:t>2</a:t>
                </a:r>
                <a:endParaRPr lang="ko-KR" altLang="en-US" sz="1050" dirty="0" smtClean="0"/>
              </a:p>
            </p:txBody>
          </p:sp>
        </p:grpSp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01975" y="765176"/>
              <a:ext cx="8340049" cy="44640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6" name="모서리가 둥근 사각형 설명선 25"/>
            <p:cNvSpPr/>
            <p:nvPr/>
          </p:nvSpPr>
          <p:spPr>
            <a:xfrm>
              <a:off x="1115616" y="2333610"/>
              <a:ext cx="251365" cy="214314"/>
            </a:xfrm>
            <a:prstGeom prst="wedgeRoundRectCallout">
              <a:avLst>
                <a:gd name="adj1" fmla="val 103612"/>
                <a:gd name="adj2" fmla="val -8609"/>
                <a:gd name="adj3" fmla="val 16667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 smtClean="0"/>
                <a:t>1</a:t>
              </a:r>
              <a:endParaRPr lang="ko-KR" altLang="en-US" dirty="0"/>
            </a:p>
          </p:txBody>
        </p:sp>
        <p:sp>
          <p:nvSpPr>
            <p:cNvPr id="29" name="모서리가 둥근 사각형 설명선 28"/>
            <p:cNvSpPr/>
            <p:nvPr/>
          </p:nvSpPr>
          <p:spPr>
            <a:xfrm>
              <a:off x="539750" y="3416866"/>
              <a:ext cx="230655" cy="178949"/>
            </a:xfrm>
            <a:prstGeom prst="wedgeRoundRectCallout">
              <a:avLst>
                <a:gd name="adj1" fmla="val -6389"/>
                <a:gd name="adj2" fmla="val -131363"/>
                <a:gd name="adj3" fmla="val 16667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 smtClean="0"/>
                <a:t>2</a:t>
              </a:r>
              <a:endParaRPr lang="ko-KR" altLang="en-US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747687" y="13467"/>
            <a:ext cx="7643866" cy="499950"/>
          </a:xfrm>
        </p:spPr>
        <p:txBody>
          <a:bodyPr/>
          <a:lstStyle/>
          <a:p>
            <a:r>
              <a:rPr dirty="0" smtClean="0"/>
              <a:t>학생학사행정 </a:t>
            </a:r>
            <a:r>
              <a:rPr lang="en-US" dirty="0" smtClean="0"/>
              <a:t>– </a:t>
            </a:r>
            <a:r>
              <a:rPr lang="en-US" altLang="ko-KR" dirty="0"/>
              <a:t>[NCS]</a:t>
            </a:r>
            <a:r>
              <a:rPr lang="ko-KR" altLang="en-US" dirty="0"/>
              <a:t>훈련성과평가</a:t>
            </a:r>
            <a:r>
              <a:rPr lang="en-US" altLang="ko-KR" dirty="0" smtClean="0"/>
              <a:t>(3/4</a:t>
            </a:r>
            <a:r>
              <a:rPr lang="en-US" altLang="ko-KR" dirty="0"/>
              <a:t>)</a:t>
            </a:r>
          </a:p>
        </p:txBody>
      </p:sp>
      <p:grpSp>
        <p:nvGrpSpPr>
          <p:cNvPr id="2" name="그룹 35"/>
          <p:cNvGrpSpPr/>
          <p:nvPr/>
        </p:nvGrpSpPr>
        <p:grpSpPr>
          <a:xfrm>
            <a:off x="0" y="5411788"/>
            <a:ext cx="9144000" cy="1447800"/>
            <a:chOff x="0" y="5411788"/>
            <a:chExt cx="9144000" cy="1447800"/>
          </a:xfrm>
        </p:grpSpPr>
        <p:sp>
          <p:nvSpPr>
            <p:cNvPr id="30" name="직사각형 29"/>
            <p:cNvSpPr/>
            <p:nvPr/>
          </p:nvSpPr>
          <p:spPr>
            <a:xfrm>
              <a:off x="0" y="5411788"/>
              <a:ext cx="9144000" cy="1447800"/>
            </a:xfrm>
            <a:prstGeom prst="rect">
              <a:avLst/>
            </a:prstGeom>
            <a:solidFill>
              <a:schemeClr val="accent1">
                <a:alpha val="14000"/>
              </a:schemeClr>
            </a:solidFill>
            <a:ln w="19050"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6773" tIns="38387" rIns="76773" bIns="38387" rtlCol="0" anchor="t"/>
            <a:lstStyle/>
            <a:p>
              <a:pPr marL="342900" indent="-342900" fontAlgn="auto">
                <a:spcBef>
                  <a:spcPct val="20000"/>
                </a:spcBef>
                <a:spcAft>
                  <a:spcPts val="0"/>
                </a:spcAft>
              </a:pPr>
              <a:r>
                <a:rPr kumimoji="0" lang="en-US" altLang="ko-KR" sz="1400" dirty="0" smtClean="0">
                  <a:solidFill>
                    <a:prstClr val="black"/>
                  </a:solidFill>
                </a:rPr>
                <a:t>	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문항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(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문제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)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에 대한 답을 훈련생 작성합니다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.</a:t>
              </a:r>
            </a:p>
            <a:p>
              <a:pPr marL="342900" indent="-342900" fontAlgn="auto">
                <a:spcBef>
                  <a:spcPct val="20000"/>
                </a:spcBef>
                <a:spcAft>
                  <a:spcPts val="0"/>
                </a:spcAft>
              </a:pPr>
              <a:r>
                <a:rPr kumimoji="0" lang="en-US" altLang="ko-KR" sz="1400" dirty="0" smtClean="0">
                  <a:solidFill>
                    <a:prstClr val="black"/>
                  </a:solidFill>
                </a:rPr>
                <a:t>	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사진파일 및 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Word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나 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PPT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파일 등을 첨부하여 제출 할 수 있습니다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.</a:t>
              </a:r>
            </a:p>
            <a:p>
              <a:pPr marL="342900" indent="-342900" fontAlgn="auto">
                <a:spcBef>
                  <a:spcPct val="20000"/>
                </a:spcBef>
                <a:spcAft>
                  <a:spcPts val="0"/>
                </a:spcAft>
              </a:pPr>
              <a:r>
                <a:rPr kumimoji="0" lang="en-US" altLang="ko-KR" sz="1400" dirty="0" smtClean="0">
                  <a:solidFill>
                    <a:prstClr val="black"/>
                  </a:solidFill>
                </a:rPr>
                <a:t>	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제출하기 버튼을 클릭하여 해당평가를 완료하며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, 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제출한 이후에는 수정 또는 삭제가 불가능합니다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. </a:t>
              </a:r>
            </a:p>
            <a:p>
              <a:pPr marL="342900" indent="-342900" fontAlgn="auto">
                <a:spcBef>
                  <a:spcPct val="20000"/>
                </a:spcBef>
                <a:spcAft>
                  <a:spcPts val="0"/>
                </a:spcAft>
              </a:pPr>
              <a:r>
                <a:rPr kumimoji="0" lang="en-US" altLang="ko-KR" sz="1400" dirty="0" smtClean="0">
                  <a:solidFill>
                    <a:prstClr val="black"/>
                  </a:solidFill>
                </a:rPr>
                <a:t>	(“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평가문항제작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”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에서 양식을 선택 할 수 있으며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, 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선택한 양식에 따라 제출형식이 위 화면과 다를 수 있습니다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.)</a:t>
              </a:r>
            </a:p>
            <a:p>
              <a:pPr marL="342900" indent="-342900" fontAlgn="auto">
                <a:spcBef>
                  <a:spcPct val="20000"/>
                </a:spcBef>
                <a:spcAft>
                  <a:spcPts val="0"/>
                </a:spcAft>
              </a:pPr>
              <a:endParaRPr kumimoji="0" lang="en-US" altLang="ko-KR" sz="1400" dirty="0" smtClean="0">
                <a:solidFill>
                  <a:prstClr val="black"/>
                </a:solidFill>
              </a:endParaRPr>
            </a:p>
            <a:p>
              <a:pPr marL="342900" indent="-342900" fontAlgn="auto">
                <a:spcBef>
                  <a:spcPct val="20000"/>
                </a:spcBef>
                <a:spcAft>
                  <a:spcPts val="0"/>
                </a:spcAft>
              </a:pPr>
              <a:r>
                <a:rPr kumimoji="0" lang="en-US" altLang="ko-KR" sz="1400" dirty="0" smtClean="0">
                  <a:solidFill>
                    <a:prstClr val="black"/>
                  </a:solidFill>
                </a:rPr>
                <a:t>	 		</a:t>
              </a:r>
            </a:p>
          </p:txBody>
        </p:sp>
        <p:sp>
          <p:nvSpPr>
            <p:cNvPr id="56" name="모서리가 둥근 직사각형 55"/>
            <p:cNvSpPr/>
            <p:nvPr/>
          </p:nvSpPr>
          <p:spPr>
            <a:xfrm>
              <a:off x="98215" y="5476889"/>
              <a:ext cx="214314" cy="142876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 smtClean="0"/>
                <a:t>1</a:t>
              </a:r>
              <a:endParaRPr lang="ko-KR" altLang="en-US" sz="1050" dirty="0" smtClean="0"/>
            </a:p>
          </p:txBody>
        </p:sp>
        <p:sp>
          <p:nvSpPr>
            <p:cNvPr id="41" name="모서리가 둥근 직사각형 40"/>
            <p:cNvSpPr/>
            <p:nvPr/>
          </p:nvSpPr>
          <p:spPr>
            <a:xfrm>
              <a:off x="99981" y="5734064"/>
              <a:ext cx="214314" cy="142876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 smtClean="0"/>
                <a:t>2</a:t>
              </a:r>
              <a:endParaRPr lang="ko-KR" altLang="en-US" sz="1050" dirty="0" smtClean="0"/>
            </a:p>
          </p:txBody>
        </p:sp>
      </p:grpSp>
      <p:grpSp>
        <p:nvGrpSpPr>
          <p:cNvPr id="29" name="그룹 28"/>
          <p:cNvGrpSpPr/>
          <p:nvPr/>
        </p:nvGrpSpPr>
        <p:grpSpPr>
          <a:xfrm>
            <a:off x="618193" y="765175"/>
            <a:ext cx="7685542" cy="4464050"/>
            <a:chOff x="618193" y="765175"/>
            <a:chExt cx="7685542" cy="4464050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844993" y="765175"/>
              <a:ext cx="7458742" cy="4464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6" name="모서리가 둥근 사각형 설명선 25"/>
            <p:cNvSpPr/>
            <p:nvPr/>
          </p:nvSpPr>
          <p:spPr>
            <a:xfrm>
              <a:off x="634165" y="769926"/>
              <a:ext cx="251365" cy="214314"/>
            </a:xfrm>
            <a:prstGeom prst="wedgeRoundRectCallout">
              <a:avLst>
                <a:gd name="adj1" fmla="val 103612"/>
                <a:gd name="adj2" fmla="val -8609"/>
                <a:gd name="adj3" fmla="val 16667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 smtClean="0"/>
                <a:t>1</a:t>
              </a:r>
              <a:endParaRPr lang="ko-KR" altLang="en-US" dirty="0"/>
            </a:p>
          </p:txBody>
        </p:sp>
        <p:sp>
          <p:nvSpPr>
            <p:cNvPr id="32" name="모서리가 둥근 사각형 설명선 31"/>
            <p:cNvSpPr/>
            <p:nvPr/>
          </p:nvSpPr>
          <p:spPr>
            <a:xfrm>
              <a:off x="618193" y="2564904"/>
              <a:ext cx="251365" cy="214314"/>
            </a:xfrm>
            <a:prstGeom prst="wedgeRoundRectCallout">
              <a:avLst>
                <a:gd name="adj1" fmla="val 103612"/>
                <a:gd name="adj2" fmla="val -8609"/>
                <a:gd name="adj3" fmla="val 16667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 smtClean="0"/>
                <a:t>2</a:t>
              </a:r>
              <a:endParaRPr lang="ko-KR" altLang="en-US" dirty="0"/>
            </a:p>
          </p:txBody>
        </p:sp>
        <p:sp>
          <p:nvSpPr>
            <p:cNvPr id="35" name="모서리가 둥근 사각형 설명선 34"/>
            <p:cNvSpPr/>
            <p:nvPr/>
          </p:nvSpPr>
          <p:spPr>
            <a:xfrm>
              <a:off x="4322999" y="4898227"/>
              <a:ext cx="251365" cy="214314"/>
            </a:xfrm>
            <a:prstGeom prst="wedgeRoundRectCallout">
              <a:avLst>
                <a:gd name="adj1" fmla="val 103612"/>
                <a:gd name="adj2" fmla="val -8609"/>
                <a:gd name="adj3" fmla="val 16667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 smtClean="0"/>
                <a:t>3</a:t>
              </a:r>
              <a:endParaRPr lang="ko-KR" altLang="en-US" dirty="0"/>
            </a:p>
          </p:txBody>
        </p:sp>
      </p:grpSp>
      <p:sp>
        <p:nvSpPr>
          <p:cNvPr id="37" name="모서리가 둥근 직사각형 36"/>
          <p:cNvSpPr/>
          <p:nvPr/>
        </p:nvSpPr>
        <p:spPr>
          <a:xfrm>
            <a:off x="109506" y="6000768"/>
            <a:ext cx="214314" cy="142876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50" dirty="0" smtClean="0"/>
              <a:t>3</a:t>
            </a:r>
            <a:endParaRPr lang="ko-KR" altLang="en-US" sz="105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747687" y="13467"/>
            <a:ext cx="7643866" cy="499950"/>
          </a:xfrm>
        </p:spPr>
        <p:txBody>
          <a:bodyPr/>
          <a:lstStyle/>
          <a:p>
            <a:r>
              <a:rPr dirty="0" smtClean="0"/>
              <a:t>학생학사행정 </a:t>
            </a:r>
            <a:r>
              <a:rPr lang="en-US" dirty="0" smtClean="0"/>
              <a:t>– </a:t>
            </a:r>
            <a:r>
              <a:rPr lang="en-US" altLang="ko-KR" dirty="0"/>
              <a:t>[NCS]</a:t>
            </a:r>
            <a:r>
              <a:rPr lang="ko-KR" altLang="en-US" dirty="0"/>
              <a:t>훈련성과평가</a:t>
            </a:r>
            <a:r>
              <a:rPr lang="en-US" altLang="ko-KR" dirty="0" smtClean="0"/>
              <a:t>(4/4</a:t>
            </a:r>
            <a:r>
              <a:rPr lang="en-US" altLang="ko-KR" dirty="0"/>
              <a:t>)</a:t>
            </a:r>
          </a:p>
        </p:txBody>
      </p:sp>
      <p:grpSp>
        <p:nvGrpSpPr>
          <p:cNvPr id="35" name="그룹 34"/>
          <p:cNvGrpSpPr/>
          <p:nvPr/>
        </p:nvGrpSpPr>
        <p:grpSpPr>
          <a:xfrm>
            <a:off x="0" y="808881"/>
            <a:ext cx="9144000" cy="6049119"/>
            <a:chOff x="0" y="808881"/>
            <a:chExt cx="9144000" cy="6049119"/>
          </a:xfrm>
        </p:grpSpPr>
        <p:grpSp>
          <p:nvGrpSpPr>
            <p:cNvPr id="2" name="그룹 35"/>
            <p:cNvGrpSpPr/>
            <p:nvPr/>
          </p:nvGrpSpPr>
          <p:grpSpPr>
            <a:xfrm>
              <a:off x="0" y="5410200"/>
              <a:ext cx="9144000" cy="1447800"/>
              <a:chOff x="0" y="5410200"/>
              <a:chExt cx="9144000" cy="1447800"/>
            </a:xfrm>
          </p:grpSpPr>
          <p:sp>
            <p:nvSpPr>
              <p:cNvPr id="30" name="직사각형 29"/>
              <p:cNvSpPr/>
              <p:nvPr/>
            </p:nvSpPr>
            <p:spPr>
              <a:xfrm>
                <a:off x="0" y="5410200"/>
                <a:ext cx="9144000" cy="1447800"/>
              </a:xfrm>
              <a:prstGeom prst="rect">
                <a:avLst/>
              </a:prstGeom>
              <a:solidFill>
                <a:schemeClr val="accent1">
                  <a:alpha val="14000"/>
                </a:schemeClr>
              </a:solidFill>
              <a:ln w="19050"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6773" tIns="38387" rIns="76773" bIns="38387" rtlCol="0" anchor="t"/>
              <a:lstStyle/>
              <a:p>
                <a:pPr marL="342900" indent="-342900" fontAlgn="auto">
                  <a:spcBef>
                    <a:spcPct val="20000"/>
                  </a:spcBef>
                  <a:spcAft>
                    <a:spcPts val="0"/>
                  </a:spcAft>
                </a:pPr>
                <a:r>
                  <a:rPr kumimoji="0" lang="en-US" altLang="ko-KR" sz="1400" dirty="0" smtClean="0">
                    <a:solidFill>
                      <a:prstClr val="black"/>
                    </a:solidFill>
                  </a:rPr>
                  <a:t>	</a:t>
                </a:r>
                <a:r>
                  <a:rPr kumimoji="0" lang="ko-KR" altLang="en-US" sz="1400" b="1" dirty="0" smtClean="0">
                    <a:solidFill>
                      <a:prstClr val="black"/>
                    </a:solidFill>
                  </a:rPr>
                  <a:t>종료된 평가의</a:t>
                </a:r>
                <a:r>
                  <a:rPr kumimoji="0" lang="ko-KR" altLang="en-US" sz="1400" dirty="0" smtClean="0">
                    <a:solidFill>
                      <a:prstClr val="black"/>
                    </a:solidFill>
                  </a:rPr>
                  <a:t> 응시여부가 표시됩니다</a:t>
                </a:r>
                <a:r>
                  <a:rPr kumimoji="0" lang="en-US" altLang="ko-KR" sz="1400" dirty="0" smtClean="0">
                    <a:solidFill>
                      <a:prstClr val="black"/>
                    </a:solidFill>
                  </a:rPr>
                  <a:t>. 	</a:t>
                </a:r>
              </a:p>
              <a:p>
                <a:pPr marL="342900" indent="-342900" fontAlgn="auto">
                  <a:spcBef>
                    <a:spcPct val="20000"/>
                  </a:spcBef>
                  <a:spcAft>
                    <a:spcPts val="0"/>
                  </a:spcAft>
                </a:pPr>
                <a:r>
                  <a:rPr kumimoji="0" lang="en-US" altLang="ko-KR" sz="1400" dirty="0" smtClean="0">
                    <a:solidFill>
                      <a:prstClr val="black"/>
                    </a:solidFill>
                  </a:rPr>
                  <a:t>	</a:t>
                </a:r>
                <a:r>
                  <a:rPr kumimoji="0" lang="ko-KR" altLang="en-US" sz="1400" dirty="0" smtClean="0">
                    <a:solidFill>
                      <a:prstClr val="black"/>
                    </a:solidFill>
                  </a:rPr>
                  <a:t>응시확인 버튼을 눌러 종료된 평가과목의 제출결과를 확인 할 수 있습니다</a:t>
                </a:r>
                <a:r>
                  <a:rPr kumimoji="0" lang="en-US" altLang="ko-KR" sz="1400" dirty="0" smtClean="0">
                    <a:solidFill>
                      <a:prstClr val="black"/>
                    </a:solidFill>
                  </a:rPr>
                  <a:t>.</a:t>
                </a:r>
              </a:p>
              <a:p>
                <a:pPr marL="342900" indent="-342900" fontAlgn="auto">
                  <a:spcBef>
                    <a:spcPct val="20000"/>
                  </a:spcBef>
                  <a:spcAft>
                    <a:spcPts val="0"/>
                  </a:spcAft>
                </a:pPr>
                <a:r>
                  <a:rPr kumimoji="0" lang="en-US" altLang="ko-KR" sz="1400" dirty="0" smtClean="0">
                    <a:solidFill>
                      <a:prstClr val="black"/>
                    </a:solidFill>
                  </a:rPr>
                  <a:t>	</a:t>
                </a:r>
                <a:r>
                  <a:rPr kumimoji="0" lang="ko-KR" altLang="en-US" sz="1400" dirty="0" smtClean="0">
                    <a:solidFill>
                      <a:prstClr val="black"/>
                    </a:solidFill>
                  </a:rPr>
                  <a:t>기간 내에 응시하지 않은 경우 </a:t>
                </a:r>
                <a:r>
                  <a:rPr kumimoji="0" lang="ko-KR" altLang="en-US" sz="1400" b="1" dirty="0" smtClean="0">
                    <a:solidFill>
                      <a:prstClr val="black"/>
                    </a:solidFill>
                  </a:rPr>
                  <a:t>기간종료</a:t>
                </a:r>
                <a:r>
                  <a:rPr kumimoji="0" lang="ko-KR" altLang="en-US" sz="1400" dirty="0" smtClean="0">
                    <a:solidFill>
                      <a:prstClr val="black"/>
                    </a:solidFill>
                  </a:rPr>
                  <a:t> 표시가 뜨며</a:t>
                </a:r>
                <a:r>
                  <a:rPr kumimoji="0" lang="en-US" altLang="ko-KR" sz="1400" dirty="0" smtClean="0">
                    <a:solidFill>
                      <a:prstClr val="black"/>
                    </a:solidFill>
                  </a:rPr>
                  <a:t>, </a:t>
                </a:r>
                <a:r>
                  <a:rPr kumimoji="0" lang="ko-KR" altLang="en-US" sz="1400" b="1" dirty="0" smtClean="0">
                    <a:solidFill>
                      <a:prstClr val="black"/>
                    </a:solidFill>
                  </a:rPr>
                  <a:t>응시할 수 없습니다</a:t>
                </a:r>
                <a:r>
                  <a:rPr kumimoji="0" lang="en-US" altLang="ko-KR" sz="1400" dirty="0" smtClean="0">
                    <a:solidFill>
                      <a:prstClr val="black"/>
                    </a:solidFill>
                  </a:rPr>
                  <a:t>.</a:t>
                </a:r>
              </a:p>
              <a:p>
                <a:pPr marL="342900" indent="-342900" fontAlgn="auto">
                  <a:spcBef>
                    <a:spcPct val="20000"/>
                  </a:spcBef>
                  <a:spcAft>
                    <a:spcPts val="0"/>
                  </a:spcAft>
                </a:pPr>
                <a:r>
                  <a:rPr kumimoji="0" lang="en-US" altLang="ko-KR" sz="1400" dirty="0" smtClean="0">
                    <a:solidFill>
                      <a:prstClr val="black"/>
                    </a:solidFill>
                  </a:rPr>
                  <a:t>	(</a:t>
                </a:r>
                <a:r>
                  <a:rPr kumimoji="0" lang="ko-KR" altLang="en-US" sz="1400" dirty="0" smtClean="0">
                    <a:solidFill>
                      <a:prstClr val="black"/>
                    </a:solidFill>
                  </a:rPr>
                  <a:t>데이터 입력이 불가피한 경우 관리자 아이디로 접속하여</a:t>
                </a:r>
                <a:r>
                  <a:rPr kumimoji="0" lang="en-US" altLang="ko-KR" sz="1400" dirty="0" smtClean="0">
                    <a:solidFill>
                      <a:prstClr val="black"/>
                    </a:solidFill>
                  </a:rPr>
                  <a:t>, </a:t>
                </a:r>
                <a:r>
                  <a:rPr kumimoji="0" lang="ko-KR" altLang="en-US" sz="1400" dirty="0" smtClean="0">
                    <a:solidFill>
                      <a:prstClr val="black"/>
                    </a:solidFill>
                  </a:rPr>
                  <a:t>해당 훈련생을 선택해서 직접 입력해줘야 합니다</a:t>
                </a:r>
                <a:r>
                  <a:rPr kumimoji="0" lang="en-US" altLang="ko-KR" sz="1400" dirty="0" smtClean="0">
                    <a:solidFill>
                      <a:prstClr val="black"/>
                    </a:solidFill>
                  </a:rPr>
                  <a:t>.)	</a:t>
                </a:r>
              </a:p>
            </p:txBody>
          </p:sp>
          <p:sp>
            <p:nvSpPr>
              <p:cNvPr id="56" name="모서리가 둥근 직사각형 55"/>
              <p:cNvSpPr/>
              <p:nvPr/>
            </p:nvSpPr>
            <p:spPr>
              <a:xfrm>
                <a:off x="98215" y="5476889"/>
                <a:ext cx="214314" cy="142876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sz="1050" dirty="0" smtClean="0"/>
                  <a:t>1</a:t>
                </a:r>
                <a:endParaRPr lang="ko-KR" altLang="en-US" sz="1050" dirty="0" smtClean="0"/>
              </a:p>
            </p:txBody>
          </p:sp>
          <p:sp>
            <p:nvSpPr>
              <p:cNvPr id="69" name="모서리가 둥근 직사각형 68"/>
              <p:cNvSpPr/>
              <p:nvPr/>
            </p:nvSpPr>
            <p:spPr>
              <a:xfrm>
                <a:off x="104744" y="6000768"/>
                <a:ext cx="214314" cy="142876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sz="1050" dirty="0" smtClean="0"/>
                  <a:t>2</a:t>
                </a:r>
                <a:endParaRPr lang="ko-KR" altLang="en-US" sz="1050" dirty="0" smtClean="0"/>
              </a:p>
            </p:txBody>
          </p:sp>
        </p:grpSp>
        <p:pic>
          <p:nvPicPr>
            <p:cNvPr id="7170" name="Picture 2"/>
            <p:cNvPicPr preferRelativeResize="0"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93931" y="808881"/>
              <a:ext cx="8593200" cy="457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7" name="모서리가 둥근 사각형 설명선 26"/>
            <p:cNvSpPr/>
            <p:nvPr/>
          </p:nvSpPr>
          <p:spPr>
            <a:xfrm>
              <a:off x="538602" y="4421333"/>
              <a:ext cx="230655" cy="178949"/>
            </a:xfrm>
            <a:prstGeom prst="wedgeRoundRectCallout">
              <a:avLst>
                <a:gd name="adj1" fmla="val -6389"/>
                <a:gd name="adj2" fmla="val -131363"/>
                <a:gd name="adj3" fmla="val 16667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 smtClean="0"/>
                <a:t>1</a:t>
              </a:r>
              <a:endParaRPr lang="ko-KR" altLang="en-US" dirty="0"/>
            </a:p>
          </p:txBody>
        </p:sp>
        <p:sp>
          <p:nvSpPr>
            <p:cNvPr id="32" name="모서리가 둥근 사각형 설명선 31"/>
            <p:cNvSpPr/>
            <p:nvPr/>
          </p:nvSpPr>
          <p:spPr>
            <a:xfrm>
              <a:off x="6478116" y="4390017"/>
              <a:ext cx="230655" cy="178949"/>
            </a:xfrm>
            <a:prstGeom prst="wedgeRoundRectCallout">
              <a:avLst>
                <a:gd name="adj1" fmla="val -6389"/>
                <a:gd name="adj2" fmla="val -131363"/>
                <a:gd name="adj3" fmla="val 16667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/>
                <a:t>2</a:t>
              </a:r>
              <a:endParaRPr lang="ko-KR" altLang="en-US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 txBox="1">
            <a:spLocks/>
          </p:cNvSpPr>
          <p:nvPr/>
        </p:nvSpPr>
        <p:spPr>
          <a:xfrm>
            <a:off x="428596" y="1500174"/>
            <a:ext cx="8229600" cy="1154113"/>
          </a:xfrm>
          <a:prstGeom prst="rect">
            <a:avLst/>
          </a:prstGeom>
        </p:spPr>
        <p:txBody>
          <a:bodyPr vert="horz" lIns="76773" tIns="38387" rIns="76773" bIns="38387" rtlCol="0" anchor="ctr">
            <a:noAutofit/>
          </a:bodyPr>
          <a:lstStyle/>
          <a:p>
            <a:pPr marL="0" marR="0" lvl="0" indent="0" algn="ctr" defTabSz="768004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HY헤드라인M" pitchFamily="18" charset="-127"/>
                <a:cs typeface="+mj-cs"/>
              </a:rPr>
              <a:t>과 정</a:t>
            </a:r>
            <a:endParaRPr kumimoji="0" lang="ko-KR" altLang="en-US" sz="6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HY헤드라인M" pitchFamily="18" charset="-127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403" y="4047316"/>
            <a:ext cx="8593200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747687" y="13467"/>
            <a:ext cx="7643866" cy="499950"/>
          </a:xfrm>
        </p:spPr>
        <p:txBody>
          <a:bodyPr/>
          <a:lstStyle/>
          <a:p>
            <a:r>
              <a:rPr smtClean="0"/>
              <a:t>과정등록 </a:t>
            </a:r>
            <a:r>
              <a:rPr lang="en-US" dirty="0" smtClean="0"/>
              <a:t>– </a:t>
            </a:r>
            <a:r>
              <a:rPr smtClean="0"/>
              <a:t>과정분류 관리</a:t>
            </a:r>
            <a:endParaRPr lang="en-US" altLang="ko-KR" dirty="0"/>
          </a:p>
        </p:txBody>
      </p:sp>
      <p:pic>
        <p:nvPicPr>
          <p:cNvPr id="7170" name="Picture 2"/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1403" y="620688"/>
            <a:ext cx="8593200" cy="341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5" name="그룹 34"/>
          <p:cNvGrpSpPr/>
          <p:nvPr/>
        </p:nvGrpSpPr>
        <p:grpSpPr>
          <a:xfrm>
            <a:off x="0" y="2500306"/>
            <a:ext cx="9144000" cy="4357694"/>
            <a:chOff x="0" y="2500306"/>
            <a:chExt cx="9144000" cy="4357694"/>
          </a:xfrm>
        </p:grpSpPr>
        <p:grpSp>
          <p:nvGrpSpPr>
            <p:cNvPr id="2" name="그룹 35"/>
            <p:cNvGrpSpPr/>
            <p:nvPr/>
          </p:nvGrpSpPr>
          <p:grpSpPr>
            <a:xfrm>
              <a:off x="0" y="5410200"/>
              <a:ext cx="9144000" cy="1447800"/>
              <a:chOff x="0" y="5410200"/>
              <a:chExt cx="9144000" cy="1447800"/>
            </a:xfrm>
          </p:grpSpPr>
          <p:sp>
            <p:nvSpPr>
              <p:cNvPr id="30" name="직사각형 29"/>
              <p:cNvSpPr/>
              <p:nvPr/>
            </p:nvSpPr>
            <p:spPr>
              <a:xfrm>
                <a:off x="0" y="5410200"/>
                <a:ext cx="9144000" cy="1447800"/>
              </a:xfrm>
              <a:prstGeom prst="rect">
                <a:avLst/>
              </a:prstGeom>
              <a:solidFill>
                <a:schemeClr val="accent1">
                  <a:alpha val="14000"/>
                </a:schemeClr>
              </a:solidFill>
              <a:ln w="19050"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6773" tIns="38387" rIns="76773" bIns="38387" rtlCol="0" anchor="t"/>
              <a:lstStyle/>
              <a:p>
                <a:pPr marL="342900" indent="-342900" fontAlgn="auto">
                  <a:spcBef>
                    <a:spcPct val="20000"/>
                  </a:spcBef>
                  <a:spcAft>
                    <a:spcPts val="0"/>
                  </a:spcAft>
                </a:pPr>
                <a:r>
                  <a:rPr kumimoji="0" lang="en-US" altLang="ko-KR" sz="1400" dirty="0" smtClean="0">
                    <a:solidFill>
                      <a:prstClr val="black"/>
                    </a:solidFill>
                  </a:rPr>
                  <a:t>	</a:t>
                </a:r>
                <a:r>
                  <a:rPr kumimoji="0" lang="ko-KR" altLang="en-US" sz="1400" dirty="0" smtClean="0">
                    <a:solidFill>
                      <a:prstClr val="black"/>
                    </a:solidFill>
                  </a:rPr>
                  <a:t>기본값으로 들어가 있는 과정분류명은 수정하거나 삭제 할 수 없습니다</a:t>
                </a:r>
                <a:r>
                  <a:rPr kumimoji="0" lang="en-US" altLang="ko-KR" sz="1400" dirty="0" smtClean="0">
                    <a:solidFill>
                      <a:prstClr val="black"/>
                    </a:solidFill>
                  </a:rPr>
                  <a:t>. </a:t>
                </a:r>
                <a:endParaRPr kumimoji="0" lang="en-US" altLang="ko-KR" sz="1400" b="1" dirty="0" smtClean="0">
                  <a:solidFill>
                    <a:prstClr val="black"/>
                  </a:solidFill>
                </a:endParaRPr>
              </a:p>
              <a:p>
                <a:pPr marL="342900" indent="-342900" fontAlgn="auto">
                  <a:spcBef>
                    <a:spcPct val="20000"/>
                  </a:spcBef>
                  <a:spcAft>
                    <a:spcPts val="0"/>
                  </a:spcAft>
                </a:pPr>
                <a:r>
                  <a:rPr kumimoji="0" lang="en-US" altLang="ko-KR" sz="1400" dirty="0" smtClean="0">
                    <a:solidFill>
                      <a:prstClr val="black"/>
                    </a:solidFill>
                  </a:rPr>
                  <a:t>	</a:t>
                </a:r>
                <a:r>
                  <a:rPr kumimoji="0" lang="ko-KR" altLang="en-US" sz="1400" dirty="0" smtClean="0">
                    <a:solidFill>
                      <a:prstClr val="black"/>
                    </a:solidFill>
                  </a:rPr>
                  <a:t>등록된 과정분류명은 수정</a:t>
                </a:r>
                <a:r>
                  <a:rPr kumimoji="0" lang="en-US" altLang="ko-KR" sz="1400" dirty="0" smtClean="0">
                    <a:solidFill>
                      <a:prstClr val="black"/>
                    </a:solidFill>
                  </a:rPr>
                  <a:t>,</a:t>
                </a:r>
                <a:r>
                  <a:rPr kumimoji="0" lang="ko-KR" altLang="en-US" sz="1400" dirty="0" smtClean="0">
                    <a:solidFill>
                      <a:prstClr val="black"/>
                    </a:solidFill>
                  </a:rPr>
                  <a:t>삭제가 가능하지만</a:t>
                </a:r>
                <a:r>
                  <a:rPr kumimoji="0" lang="en-US" altLang="ko-KR" sz="1400" dirty="0" smtClean="0">
                    <a:solidFill>
                      <a:prstClr val="black"/>
                    </a:solidFill>
                  </a:rPr>
                  <a:t> </a:t>
                </a:r>
                <a:r>
                  <a:rPr kumimoji="0" lang="ko-KR" altLang="en-US" sz="1400" dirty="0" smtClean="0">
                    <a:solidFill>
                      <a:prstClr val="black"/>
                    </a:solidFill>
                  </a:rPr>
                  <a:t>화면과 같이 </a:t>
                </a:r>
                <a:r>
                  <a:rPr kumimoji="0" lang="ko-KR" altLang="en-US" sz="1400" b="1" dirty="0" smtClean="0">
                    <a:solidFill>
                      <a:prstClr val="black"/>
                    </a:solidFill>
                  </a:rPr>
                  <a:t>사용중인 경우에는 삭제가 불가능하며 수정만 가능</a:t>
                </a:r>
                <a:r>
                  <a:rPr kumimoji="0" lang="ko-KR" altLang="en-US" sz="1400" dirty="0" smtClean="0">
                    <a:solidFill>
                      <a:prstClr val="black"/>
                    </a:solidFill>
                  </a:rPr>
                  <a:t>합니다</a:t>
                </a:r>
                <a:r>
                  <a:rPr kumimoji="0" lang="en-US" altLang="ko-KR" sz="1400" dirty="0" smtClean="0">
                    <a:solidFill>
                      <a:prstClr val="black"/>
                    </a:solidFill>
                  </a:rPr>
                  <a:t>.</a:t>
                </a:r>
              </a:p>
              <a:p>
                <a:pPr marL="342900" indent="-342900" fontAlgn="auto">
                  <a:spcBef>
                    <a:spcPct val="20000"/>
                  </a:spcBef>
                  <a:spcAft>
                    <a:spcPts val="0"/>
                  </a:spcAft>
                </a:pPr>
                <a:endParaRPr kumimoji="0" lang="en-US" altLang="ko-KR" sz="1400" dirty="0" smtClean="0">
                  <a:solidFill>
                    <a:prstClr val="black"/>
                  </a:solidFill>
                </a:endParaRPr>
              </a:p>
              <a:p>
                <a:pPr marL="342900" indent="-342900" fontAlgn="auto">
                  <a:spcBef>
                    <a:spcPct val="20000"/>
                  </a:spcBef>
                  <a:spcAft>
                    <a:spcPts val="0"/>
                  </a:spcAft>
                </a:pPr>
                <a:r>
                  <a:rPr kumimoji="0" lang="en-US" altLang="ko-KR" sz="1400" dirty="0" smtClean="0">
                    <a:solidFill>
                      <a:prstClr val="black"/>
                    </a:solidFill>
                  </a:rPr>
                  <a:t>	</a:t>
                </a:r>
                <a:r>
                  <a:rPr kumimoji="0" lang="ko-KR" altLang="en-US" sz="1400" dirty="0" smtClean="0">
                    <a:solidFill>
                      <a:prstClr val="black"/>
                    </a:solidFill>
                  </a:rPr>
                  <a:t>새로운 과정분류명이 필요할 경우 분류명을 직접 기입하여 등록이 가능합니다</a:t>
                </a:r>
                <a:r>
                  <a:rPr kumimoji="0" lang="en-US" altLang="ko-KR" sz="1400" dirty="0" smtClean="0">
                    <a:solidFill>
                      <a:prstClr val="black"/>
                    </a:solidFill>
                  </a:rPr>
                  <a:t>.</a:t>
                </a:r>
              </a:p>
            </p:txBody>
          </p:sp>
          <p:sp>
            <p:nvSpPr>
              <p:cNvPr id="56" name="모서리가 둥근 직사각형 55"/>
              <p:cNvSpPr/>
              <p:nvPr/>
            </p:nvSpPr>
            <p:spPr>
              <a:xfrm>
                <a:off x="98215" y="5476889"/>
                <a:ext cx="214314" cy="142876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sz="1050" dirty="0" smtClean="0"/>
                  <a:t>1</a:t>
                </a:r>
                <a:endParaRPr lang="ko-KR" altLang="en-US" sz="1050" dirty="0" smtClean="0"/>
              </a:p>
            </p:txBody>
          </p:sp>
          <p:sp>
            <p:nvSpPr>
              <p:cNvPr id="41" name="모서리가 둥근 직사각형 40"/>
              <p:cNvSpPr/>
              <p:nvPr/>
            </p:nvSpPr>
            <p:spPr>
              <a:xfrm>
                <a:off x="99981" y="5734064"/>
                <a:ext cx="214314" cy="142876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sz="1050" dirty="0" smtClean="0"/>
                  <a:t>2</a:t>
                </a:r>
                <a:endParaRPr lang="ko-KR" altLang="en-US" sz="1050" dirty="0" smtClean="0"/>
              </a:p>
            </p:txBody>
          </p:sp>
          <p:sp>
            <p:nvSpPr>
              <p:cNvPr id="69" name="모서리가 둥근 직사각형 68"/>
              <p:cNvSpPr/>
              <p:nvPr/>
            </p:nvSpPr>
            <p:spPr>
              <a:xfrm>
                <a:off x="104744" y="6443684"/>
                <a:ext cx="214314" cy="142876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sz="1050" dirty="0" smtClean="0"/>
                  <a:t>3</a:t>
                </a:r>
                <a:endParaRPr lang="ko-KR" altLang="en-US" sz="1050" dirty="0" smtClean="0"/>
              </a:p>
            </p:txBody>
          </p:sp>
        </p:grpSp>
        <p:sp>
          <p:nvSpPr>
            <p:cNvPr id="29" name="모서리가 둥근 사각형 설명선 28"/>
            <p:cNvSpPr/>
            <p:nvPr/>
          </p:nvSpPr>
          <p:spPr>
            <a:xfrm>
              <a:off x="8465688" y="3573016"/>
              <a:ext cx="242657" cy="214314"/>
            </a:xfrm>
            <a:prstGeom prst="wedgeRoundRectCallout">
              <a:avLst>
                <a:gd name="adj1" fmla="val -107181"/>
                <a:gd name="adj2" fmla="val 4597"/>
                <a:gd name="adj3" fmla="val 16667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 smtClean="0"/>
                <a:t>1</a:t>
              </a:r>
              <a:endParaRPr lang="ko-KR" altLang="en-US" dirty="0"/>
            </a:p>
          </p:txBody>
        </p:sp>
        <p:sp>
          <p:nvSpPr>
            <p:cNvPr id="31" name="모서리가 둥근 사각형 설명선 30"/>
            <p:cNvSpPr/>
            <p:nvPr/>
          </p:nvSpPr>
          <p:spPr>
            <a:xfrm>
              <a:off x="8344359" y="4293096"/>
              <a:ext cx="242657" cy="214314"/>
            </a:xfrm>
            <a:prstGeom prst="wedgeRoundRectCallout">
              <a:avLst>
                <a:gd name="adj1" fmla="val -107181"/>
                <a:gd name="adj2" fmla="val 4597"/>
                <a:gd name="adj3" fmla="val 16667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 smtClean="0"/>
                <a:t>2</a:t>
              </a:r>
              <a:endParaRPr lang="ko-KR" altLang="en-US" dirty="0"/>
            </a:p>
          </p:txBody>
        </p:sp>
        <p:sp>
          <p:nvSpPr>
            <p:cNvPr id="34" name="모서리가 둥근 사각형 설명선 33"/>
            <p:cNvSpPr/>
            <p:nvPr/>
          </p:nvSpPr>
          <p:spPr>
            <a:xfrm>
              <a:off x="2786050" y="2500306"/>
              <a:ext cx="233948" cy="245879"/>
            </a:xfrm>
            <a:prstGeom prst="wedgeRoundRectCallout">
              <a:avLst>
                <a:gd name="adj1" fmla="val -6783"/>
                <a:gd name="adj2" fmla="val 108964"/>
                <a:gd name="adj3" fmla="val 16667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 smtClean="0"/>
                <a:t>3</a:t>
              </a:r>
              <a:endParaRPr lang="ko-KR" altLang="en-US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747687" y="13467"/>
            <a:ext cx="7643866" cy="499950"/>
          </a:xfrm>
        </p:spPr>
        <p:txBody>
          <a:bodyPr/>
          <a:lstStyle/>
          <a:p>
            <a:r>
              <a:rPr lang="ko-KR" altLang="en-US" dirty="0" smtClean="0"/>
              <a:t>승인 받은 과정 </a:t>
            </a:r>
            <a:r>
              <a:rPr lang="en-US" altLang="ko-KR" dirty="0" smtClean="0"/>
              <a:t>- </a:t>
            </a:r>
            <a:r>
              <a:rPr lang="ko-KR" altLang="en-US" dirty="0" smtClean="0"/>
              <a:t>등록</a:t>
            </a:r>
            <a:endParaRPr lang="en-US" altLang="ko-KR" dirty="0"/>
          </a:p>
        </p:txBody>
      </p:sp>
      <p:grpSp>
        <p:nvGrpSpPr>
          <p:cNvPr id="2" name="그룹 35"/>
          <p:cNvGrpSpPr/>
          <p:nvPr/>
        </p:nvGrpSpPr>
        <p:grpSpPr>
          <a:xfrm>
            <a:off x="0" y="5410200"/>
            <a:ext cx="9144000" cy="1447800"/>
            <a:chOff x="0" y="5410200"/>
            <a:chExt cx="9144000" cy="1447800"/>
          </a:xfrm>
        </p:grpSpPr>
        <p:sp>
          <p:nvSpPr>
            <p:cNvPr id="30" name="직사각형 29"/>
            <p:cNvSpPr/>
            <p:nvPr/>
          </p:nvSpPr>
          <p:spPr>
            <a:xfrm>
              <a:off x="0" y="5410200"/>
              <a:ext cx="9144000" cy="1447800"/>
            </a:xfrm>
            <a:prstGeom prst="rect">
              <a:avLst/>
            </a:prstGeom>
            <a:solidFill>
              <a:schemeClr val="accent1">
                <a:alpha val="14000"/>
              </a:schemeClr>
            </a:solidFill>
            <a:ln w="19050"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6773" tIns="38387" rIns="76773" bIns="38387" rtlCol="0" anchor="t"/>
            <a:lstStyle/>
            <a:p>
              <a:pPr marL="342900" indent="-342900" fontAlgn="auto">
                <a:spcBef>
                  <a:spcPct val="20000"/>
                </a:spcBef>
                <a:spcAft>
                  <a:spcPts val="0"/>
                </a:spcAft>
              </a:pPr>
              <a:r>
                <a:rPr kumimoji="0" lang="en-US" altLang="ko-KR" sz="1400" dirty="0">
                  <a:solidFill>
                    <a:prstClr val="black"/>
                  </a:solidFill>
                </a:rPr>
                <a:t>	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하단에 위치한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		  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버튼을 클릭합니다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.</a:t>
              </a:r>
            </a:p>
            <a:p>
              <a:pPr marL="342900" indent="-342900" fontAlgn="auto">
                <a:spcBef>
                  <a:spcPct val="20000"/>
                </a:spcBef>
                <a:spcAft>
                  <a:spcPts val="0"/>
                </a:spcAft>
              </a:pPr>
              <a:r>
                <a:rPr kumimoji="0" lang="en-US" altLang="ko-KR" sz="1400" dirty="0">
                  <a:solidFill>
                    <a:prstClr val="black"/>
                  </a:solidFill>
                </a:rPr>
                <a:t>	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기본 정보에 해당하는 내용 중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, “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필수 등록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” 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내용은 꼭 입력해 주셔야 합니다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.	</a:t>
              </a:r>
            </a:p>
            <a:p>
              <a:pPr marL="342900" indent="-342900" fontAlgn="auto">
                <a:spcBef>
                  <a:spcPct val="20000"/>
                </a:spcBef>
                <a:spcAft>
                  <a:spcPts val="0"/>
                </a:spcAft>
              </a:pPr>
              <a:r>
                <a:rPr kumimoji="0" lang="en-US" altLang="ko-KR" sz="1400" dirty="0">
                  <a:solidFill>
                    <a:prstClr val="black"/>
                  </a:solidFill>
                </a:rPr>
                <a:t>	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아래 시간 설정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, 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강사 선택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, 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교재 선택의 내용을 입력하시면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,		  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에 내용이 반영됩니다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.            </a:t>
              </a:r>
            </a:p>
          </p:txBody>
        </p:sp>
        <p:sp>
          <p:nvSpPr>
            <p:cNvPr id="56" name="모서리가 둥근 직사각형 55"/>
            <p:cNvSpPr/>
            <p:nvPr/>
          </p:nvSpPr>
          <p:spPr>
            <a:xfrm>
              <a:off x="98215" y="5476889"/>
              <a:ext cx="214314" cy="142876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 smtClean="0"/>
                <a:t>1</a:t>
              </a:r>
              <a:endParaRPr lang="ko-KR" altLang="en-US" sz="1050" dirty="0" smtClean="0"/>
            </a:p>
          </p:txBody>
        </p:sp>
        <p:sp>
          <p:nvSpPr>
            <p:cNvPr id="41" name="모서리가 둥근 직사각형 40"/>
            <p:cNvSpPr/>
            <p:nvPr/>
          </p:nvSpPr>
          <p:spPr>
            <a:xfrm>
              <a:off x="99981" y="5734064"/>
              <a:ext cx="214314" cy="142876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 smtClean="0"/>
                <a:t>2</a:t>
              </a:r>
              <a:endParaRPr lang="ko-KR" altLang="en-US" sz="1050" dirty="0" smtClean="0"/>
            </a:p>
          </p:txBody>
        </p:sp>
        <p:sp>
          <p:nvSpPr>
            <p:cNvPr id="69" name="모서리가 둥근 직사각형 68"/>
            <p:cNvSpPr/>
            <p:nvPr/>
          </p:nvSpPr>
          <p:spPr>
            <a:xfrm>
              <a:off x="104744" y="5986484"/>
              <a:ext cx="214314" cy="142876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 smtClean="0"/>
                <a:t>3</a:t>
              </a:r>
              <a:endParaRPr lang="ko-KR" altLang="en-US" sz="1050" dirty="0" smtClean="0"/>
            </a:p>
          </p:txBody>
        </p:sp>
      </p:grp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8680"/>
            <a:ext cx="9144000" cy="3669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218236"/>
            <a:ext cx="4644008" cy="1191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9" y="4282629"/>
            <a:ext cx="4499991" cy="1120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4721" y="5402957"/>
            <a:ext cx="1219200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5891234"/>
            <a:ext cx="1390650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4539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747687" y="13467"/>
            <a:ext cx="7643866" cy="499950"/>
          </a:xfrm>
        </p:spPr>
        <p:txBody>
          <a:bodyPr/>
          <a:lstStyle/>
          <a:p>
            <a:r>
              <a:rPr lang="ko-KR" altLang="en-US" dirty="0"/>
              <a:t>승인 받은 과정 </a:t>
            </a:r>
            <a:r>
              <a:rPr lang="en-US" altLang="ko-KR" dirty="0" smtClean="0"/>
              <a:t>– </a:t>
            </a:r>
            <a:r>
              <a:rPr lang="ko-KR" altLang="en-US" dirty="0" smtClean="0"/>
              <a:t>훈련 과정 정보</a:t>
            </a:r>
            <a:endParaRPr lang="en-US" altLang="ko-KR" dirty="0"/>
          </a:p>
        </p:txBody>
      </p:sp>
      <p:grpSp>
        <p:nvGrpSpPr>
          <p:cNvPr id="2" name="그룹 35"/>
          <p:cNvGrpSpPr/>
          <p:nvPr/>
        </p:nvGrpSpPr>
        <p:grpSpPr>
          <a:xfrm>
            <a:off x="0" y="5410200"/>
            <a:ext cx="9144000" cy="1447800"/>
            <a:chOff x="0" y="5410200"/>
            <a:chExt cx="9144000" cy="1447800"/>
          </a:xfrm>
        </p:grpSpPr>
        <p:sp>
          <p:nvSpPr>
            <p:cNvPr id="30" name="직사각형 29"/>
            <p:cNvSpPr/>
            <p:nvPr/>
          </p:nvSpPr>
          <p:spPr>
            <a:xfrm>
              <a:off x="0" y="5410200"/>
              <a:ext cx="9144000" cy="1447800"/>
            </a:xfrm>
            <a:prstGeom prst="rect">
              <a:avLst/>
            </a:prstGeom>
            <a:solidFill>
              <a:schemeClr val="accent1">
                <a:alpha val="14000"/>
              </a:schemeClr>
            </a:solidFill>
            <a:ln w="19050"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6773" tIns="38387" rIns="76773" bIns="38387" rtlCol="0" anchor="t"/>
            <a:lstStyle/>
            <a:p>
              <a:pPr marL="342900" indent="-342900" fontAlgn="auto">
                <a:spcBef>
                  <a:spcPct val="20000"/>
                </a:spcBef>
                <a:spcAft>
                  <a:spcPts val="0"/>
                </a:spcAft>
              </a:pPr>
              <a:r>
                <a:rPr kumimoji="0" lang="en-US" altLang="ko-KR" sz="1400" dirty="0">
                  <a:solidFill>
                    <a:prstClr val="black"/>
                  </a:solidFill>
                </a:rPr>
                <a:t>	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	</a:t>
              </a:r>
              <a:r>
                <a:rPr kumimoji="0" lang="en-US" altLang="ko-KR" sz="1400" dirty="0">
                  <a:solidFill>
                    <a:prstClr val="black"/>
                  </a:solidFill>
                </a:rPr>
                <a:t>	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버튼을 클릭합니다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. 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해당 과정의 과정 개요 및 직종을 선택합니다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.</a:t>
              </a:r>
            </a:p>
            <a:p>
              <a:pPr marL="342900" indent="-342900" fontAlgn="auto">
                <a:spcBef>
                  <a:spcPct val="20000"/>
                </a:spcBef>
                <a:spcAft>
                  <a:spcPts val="0"/>
                </a:spcAft>
              </a:pPr>
              <a:r>
                <a:rPr kumimoji="0" lang="en-US" altLang="ko-KR" sz="1400" dirty="0">
                  <a:solidFill>
                    <a:prstClr val="black"/>
                  </a:solidFill>
                </a:rPr>
                <a:t>	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NCS 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훈련 과정이면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, 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왼쪽 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2. 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훈련 이수 </a:t>
              </a:r>
              <a:r>
                <a:rPr kumimoji="0" lang="ko-KR" altLang="en-US" sz="1400" dirty="0" err="1" smtClean="0">
                  <a:solidFill>
                    <a:prstClr val="black"/>
                  </a:solidFill>
                </a:rPr>
                <a:t>체계도를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 작성합니다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.</a:t>
              </a:r>
            </a:p>
            <a:p>
              <a:pPr marL="342900" indent="-342900" fontAlgn="auto">
                <a:spcBef>
                  <a:spcPct val="20000"/>
                </a:spcBef>
                <a:spcAft>
                  <a:spcPts val="0"/>
                </a:spcAft>
              </a:pPr>
              <a:r>
                <a:rPr kumimoji="0" lang="en-US" altLang="ko-KR" sz="1400" dirty="0">
                  <a:solidFill>
                    <a:prstClr val="black"/>
                  </a:solidFill>
                </a:rPr>
                <a:t>	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비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NCS 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과정은 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3. 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교과목 편성으로 넘어갑니다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.</a:t>
              </a:r>
              <a:r>
                <a:rPr kumimoji="0" lang="en-US" altLang="ko-KR" sz="1400" dirty="0">
                  <a:solidFill>
                    <a:prstClr val="black"/>
                  </a:solidFill>
                </a:rPr>
                <a:t> (</a:t>
              </a:r>
              <a:r>
                <a:rPr kumimoji="0" lang="ko-KR" altLang="en-US" sz="1400" dirty="0">
                  <a:solidFill>
                    <a:prstClr val="black"/>
                  </a:solidFill>
                </a:rPr>
                <a:t>비</a:t>
              </a:r>
              <a:r>
                <a:rPr kumimoji="0" lang="en-US" altLang="ko-KR" sz="1400" dirty="0">
                  <a:solidFill>
                    <a:prstClr val="black"/>
                  </a:solidFill>
                </a:rPr>
                <a:t>NCS</a:t>
              </a:r>
              <a:r>
                <a:rPr kumimoji="0" lang="ko-KR" altLang="en-US" sz="1400" dirty="0">
                  <a:solidFill>
                    <a:prstClr val="black"/>
                  </a:solidFill>
                </a:rPr>
                <a:t>과정은 안내에 따르면 됩니다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.)</a:t>
              </a:r>
            </a:p>
            <a:p>
              <a:pPr marL="342900" indent="-342900" fontAlgn="auto">
                <a:spcBef>
                  <a:spcPct val="20000"/>
                </a:spcBef>
                <a:spcAft>
                  <a:spcPts val="0"/>
                </a:spcAft>
              </a:pPr>
              <a:r>
                <a:rPr kumimoji="0" lang="en-US" altLang="ko-KR" sz="1400" dirty="0">
                  <a:solidFill>
                    <a:prstClr val="black"/>
                  </a:solidFill>
                </a:rPr>
                <a:t>	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왼쪽 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1 ~ 6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번 중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, 6. 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시설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,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장비는 나중에 등록하셔도 무관하지만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, </a:t>
              </a:r>
              <a:r>
                <a:rPr kumimoji="0" lang="en-US" altLang="ko-KR" sz="1400" b="1" dirty="0" smtClean="0">
                  <a:solidFill>
                    <a:prstClr val="black"/>
                  </a:solidFill>
                </a:rPr>
                <a:t>5</a:t>
              </a:r>
              <a:r>
                <a:rPr kumimoji="0" lang="ko-KR" altLang="en-US" sz="1400" b="1" dirty="0" smtClean="0">
                  <a:solidFill>
                    <a:prstClr val="black"/>
                  </a:solidFill>
                </a:rPr>
                <a:t>번까지는 누락하지 마시고 꼭 등록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하시기 바랍니다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.</a:t>
              </a:r>
            </a:p>
          </p:txBody>
        </p:sp>
        <p:sp>
          <p:nvSpPr>
            <p:cNvPr id="56" name="모서리가 둥근 직사각형 55"/>
            <p:cNvSpPr/>
            <p:nvPr/>
          </p:nvSpPr>
          <p:spPr>
            <a:xfrm>
              <a:off x="98215" y="5476889"/>
              <a:ext cx="214314" cy="142876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 smtClean="0"/>
                <a:t>1</a:t>
              </a:r>
              <a:endParaRPr lang="ko-KR" altLang="en-US" sz="1050" dirty="0" smtClean="0"/>
            </a:p>
          </p:txBody>
        </p:sp>
        <p:sp>
          <p:nvSpPr>
            <p:cNvPr id="41" name="모서리가 둥근 직사각형 40"/>
            <p:cNvSpPr/>
            <p:nvPr/>
          </p:nvSpPr>
          <p:spPr>
            <a:xfrm>
              <a:off x="99981" y="5734064"/>
              <a:ext cx="214314" cy="142876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 smtClean="0"/>
                <a:t>2</a:t>
              </a:r>
              <a:endParaRPr lang="ko-KR" altLang="en-US" sz="1050" dirty="0" smtClean="0"/>
            </a:p>
          </p:txBody>
        </p:sp>
        <p:sp>
          <p:nvSpPr>
            <p:cNvPr id="69" name="모서리가 둥근 직사각형 68"/>
            <p:cNvSpPr/>
            <p:nvPr/>
          </p:nvSpPr>
          <p:spPr>
            <a:xfrm>
              <a:off x="104744" y="5986484"/>
              <a:ext cx="214314" cy="142876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 smtClean="0"/>
                <a:t>3</a:t>
              </a:r>
              <a:endParaRPr lang="ko-KR" altLang="en-US" sz="1050" dirty="0" smtClean="0"/>
            </a:p>
          </p:txBody>
        </p:sp>
        <p:sp>
          <p:nvSpPr>
            <p:cNvPr id="17" name="모서리가 둥근 직사각형 16"/>
            <p:cNvSpPr/>
            <p:nvPr/>
          </p:nvSpPr>
          <p:spPr>
            <a:xfrm>
              <a:off x="104744" y="6237312"/>
              <a:ext cx="214314" cy="142876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 smtClean="0"/>
                <a:t>4</a:t>
              </a:r>
              <a:endParaRPr lang="ko-KR" altLang="en-US" sz="1050" dirty="0" smtClean="0"/>
            </a:p>
          </p:txBody>
        </p:sp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0075"/>
            <a:ext cx="2638425" cy="282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8425" y="581024"/>
            <a:ext cx="6505575" cy="2343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3106639"/>
            <a:ext cx="9156700" cy="2296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433" y="5429263"/>
            <a:ext cx="1390650" cy="25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8535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747687" y="13467"/>
            <a:ext cx="7643866" cy="499950"/>
          </a:xfrm>
        </p:spPr>
        <p:txBody>
          <a:bodyPr/>
          <a:lstStyle/>
          <a:p>
            <a:r>
              <a:rPr lang="en-US" altLang="ko-KR" dirty="0" smtClean="0"/>
              <a:t>NCS</a:t>
            </a:r>
            <a:r>
              <a:rPr lang="ko-KR" altLang="en-US" dirty="0" smtClean="0"/>
              <a:t>훈련 과정 정보 </a:t>
            </a:r>
            <a:r>
              <a:rPr lang="en-US" altLang="ko-KR" dirty="0" smtClean="0"/>
              <a:t>– 3. </a:t>
            </a:r>
            <a:r>
              <a:rPr lang="ko-KR" altLang="en-US" dirty="0" smtClean="0"/>
              <a:t>교과목 편성</a:t>
            </a:r>
            <a:endParaRPr lang="en-US" altLang="ko-KR" dirty="0"/>
          </a:p>
        </p:txBody>
      </p:sp>
      <p:grpSp>
        <p:nvGrpSpPr>
          <p:cNvPr id="2" name="그룹 35"/>
          <p:cNvGrpSpPr/>
          <p:nvPr/>
        </p:nvGrpSpPr>
        <p:grpSpPr>
          <a:xfrm>
            <a:off x="0" y="5410200"/>
            <a:ext cx="9144000" cy="1447800"/>
            <a:chOff x="0" y="5410200"/>
            <a:chExt cx="9144000" cy="1447800"/>
          </a:xfrm>
        </p:grpSpPr>
        <p:sp>
          <p:nvSpPr>
            <p:cNvPr id="30" name="직사각형 29"/>
            <p:cNvSpPr/>
            <p:nvPr/>
          </p:nvSpPr>
          <p:spPr>
            <a:xfrm>
              <a:off x="0" y="5410200"/>
              <a:ext cx="9144000" cy="1447800"/>
            </a:xfrm>
            <a:prstGeom prst="rect">
              <a:avLst/>
            </a:prstGeom>
            <a:solidFill>
              <a:schemeClr val="accent1">
                <a:alpha val="14000"/>
              </a:schemeClr>
            </a:solidFill>
            <a:ln w="19050"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6773" tIns="38387" rIns="76773" bIns="38387" rtlCol="0" anchor="t"/>
            <a:lstStyle/>
            <a:p>
              <a:pPr marL="342900" indent="-342900" fontAlgn="auto">
                <a:spcBef>
                  <a:spcPct val="20000"/>
                </a:spcBef>
                <a:spcAft>
                  <a:spcPts val="0"/>
                </a:spcAft>
              </a:pPr>
              <a:r>
                <a:rPr kumimoji="0" lang="en-US" altLang="ko-KR" sz="1400" dirty="0" smtClean="0">
                  <a:solidFill>
                    <a:prstClr val="black"/>
                  </a:solidFill>
                </a:rPr>
                <a:t>	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교과목을 편성할 때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, </a:t>
              </a:r>
              <a:r>
                <a:rPr kumimoji="0" lang="ko-KR" altLang="en-US" sz="1400" b="1" u="sng" dirty="0" smtClean="0">
                  <a:solidFill>
                    <a:prstClr val="black"/>
                  </a:solidFill>
                </a:rPr>
                <a:t>직종 하위에 능력단위가 여러 개 있어도 한 개 선택 후</a:t>
              </a:r>
              <a:r>
                <a:rPr kumimoji="0" lang="en-US" altLang="ko-KR" sz="1400" b="1" u="sng" dirty="0" smtClean="0">
                  <a:solidFill>
                    <a:prstClr val="black"/>
                  </a:solidFill>
                </a:rPr>
                <a:t>, </a:t>
              </a:r>
              <a:r>
                <a:rPr kumimoji="0" lang="ko-KR" altLang="en-US" sz="1400" b="1" u="sng" dirty="0" smtClean="0">
                  <a:solidFill>
                    <a:prstClr val="black"/>
                  </a:solidFill>
                </a:rPr>
                <a:t>하위 요소를 선택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합니다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.</a:t>
              </a:r>
            </a:p>
            <a:p>
              <a:pPr marL="342900" indent="-342900" fontAlgn="auto">
                <a:spcBef>
                  <a:spcPct val="20000"/>
                </a:spcBef>
                <a:spcAft>
                  <a:spcPts val="0"/>
                </a:spcAft>
              </a:pPr>
              <a:r>
                <a:rPr kumimoji="0" lang="en-US" altLang="ko-KR" sz="1400" dirty="0">
                  <a:solidFill>
                    <a:prstClr val="black"/>
                  </a:solidFill>
                </a:rPr>
                <a:t>	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예를 들어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, 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응용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SW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엔지니어링 직종 하위에 요구사항확인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, 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통합구현 등 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6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개의 능력단위가 있으면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, 6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개 전부를 선택하고 요소를 선택하는 것이 아니라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, “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요구사항확인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”1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개 선택 후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, 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하위 요소를 선택하는 방법으로 진행하시면 됩니다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.</a:t>
              </a:r>
            </a:p>
            <a:p>
              <a:pPr marL="342900" indent="-342900" fontAlgn="auto">
                <a:spcBef>
                  <a:spcPct val="20000"/>
                </a:spcBef>
                <a:spcAft>
                  <a:spcPts val="0"/>
                </a:spcAft>
              </a:pPr>
              <a:r>
                <a:rPr kumimoji="0" lang="en-US" altLang="ko-KR" sz="1400" dirty="0">
                  <a:solidFill>
                    <a:prstClr val="black"/>
                  </a:solidFill>
                </a:rPr>
                <a:t>	</a:t>
              </a:r>
              <a:r>
                <a:rPr kumimoji="0" lang="ko-KR" altLang="en-US" sz="1400" b="1" dirty="0" smtClean="0">
                  <a:solidFill>
                    <a:prstClr val="black"/>
                  </a:solidFill>
                </a:rPr>
                <a:t>비</a:t>
              </a:r>
              <a:r>
                <a:rPr kumimoji="0" lang="en-US" altLang="ko-KR" sz="1400" b="1" dirty="0" smtClean="0">
                  <a:solidFill>
                    <a:prstClr val="black"/>
                  </a:solidFill>
                </a:rPr>
                <a:t>NCS</a:t>
              </a:r>
              <a:r>
                <a:rPr kumimoji="0" lang="ko-KR" altLang="en-US" sz="1400" b="1" dirty="0" smtClean="0">
                  <a:solidFill>
                    <a:prstClr val="black"/>
                  </a:solidFill>
                </a:rPr>
                <a:t>교과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는 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“</a:t>
              </a:r>
              <a:r>
                <a:rPr kumimoji="0" lang="ko-KR" altLang="en-US" sz="1400" dirty="0" err="1" smtClean="0">
                  <a:solidFill>
                    <a:prstClr val="black"/>
                  </a:solidFill>
                </a:rPr>
                <a:t>교과목명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”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을 입력하시고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, 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단원과 학습 목표를 입력하시면 됩니다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. 1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개의 교과목에 시험 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1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번입니다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. </a:t>
              </a:r>
              <a:r>
                <a:rPr kumimoji="0" lang="ko-KR" altLang="en-US" sz="1400" b="1" dirty="0" smtClean="0">
                  <a:solidFill>
                    <a:prstClr val="black"/>
                  </a:solidFill>
                </a:rPr>
                <a:t>단원을 여러 개 추가하는 경우</a:t>
              </a:r>
              <a:r>
                <a:rPr kumimoji="0" lang="en-US" altLang="ko-KR" sz="1400" b="1" dirty="0" smtClean="0">
                  <a:solidFill>
                    <a:prstClr val="black"/>
                  </a:solidFill>
                </a:rPr>
                <a:t> </a:t>
              </a:r>
              <a:r>
                <a:rPr kumimoji="0" lang="ko-KR" altLang="en-US" sz="1400" b="1" dirty="0" smtClean="0">
                  <a:solidFill>
                    <a:prstClr val="black"/>
                  </a:solidFill>
                </a:rPr>
                <a:t>시험 문제 제작 시</a:t>
              </a:r>
              <a:r>
                <a:rPr kumimoji="0" lang="en-US" altLang="ko-KR" sz="1400" b="1" dirty="0" smtClean="0">
                  <a:solidFill>
                    <a:prstClr val="black"/>
                  </a:solidFill>
                </a:rPr>
                <a:t>, </a:t>
              </a:r>
              <a:r>
                <a:rPr kumimoji="0" lang="ko-KR" altLang="en-US" sz="1400" b="1" dirty="0" smtClean="0">
                  <a:solidFill>
                    <a:prstClr val="black"/>
                  </a:solidFill>
                </a:rPr>
                <a:t>최대 점수 </a:t>
              </a:r>
              <a:r>
                <a:rPr kumimoji="0" lang="en-US" altLang="ko-KR" sz="1400" b="1" dirty="0" smtClean="0">
                  <a:solidFill>
                    <a:prstClr val="black"/>
                  </a:solidFill>
                </a:rPr>
                <a:t>100</a:t>
              </a:r>
              <a:r>
                <a:rPr kumimoji="0" lang="ko-KR" altLang="en-US" sz="1400" b="1" dirty="0" smtClean="0">
                  <a:solidFill>
                    <a:prstClr val="black"/>
                  </a:solidFill>
                </a:rPr>
                <a:t>점을 고려해서 제작해야 합니다</a:t>
              </a:r>
              <a:r>
                <a:rPr kumimoji="0" lang="en-US" altLang="ko-KR" sz="1400" b="1" dirty="0" smtClean="0">
                  <a:solidFill>
                    <a:prstClr val="black"/>
                  </a:solidFill>
                </a:rPr>
                <a:t>.</a:t>
              </a:r>
            </a:p>
            <a:p>
              <a:pPr marL="342900" indent="-342900" fontAlgn="auto">
                <a:spcBef>
                  <a:spcPct val="20000"/>
                </a:spcBef>
                <a:spcAft>
                  <a:spcPts val="0"/>
                </a:spcAft>
              </a:pPr>
              <a:r>
                <a:rPr kumimoji="0" lang="en-US" altLang="ko-KR" sz="1400" dirty="0" smtClean="0">
                  <a:solidFill>
                    <a:prstClr val="black"/>
                  </a:solidFill>
                </a:rPr>
                <a:t>	</a:t>
              </a:r>
            </a:p>
          </p:txBody>
        </p:sp>
        <p:sp>
          <p:nvSpPr>
            <p:cNvPr id="56" name="모서리가 둥근 직사각형 55"/>
            <p:cNvSpPr/>
            <p:nvPr/>
          </p:nvSpPr>
          <p:spPr>
            <a:xfrm>
              <a:off x="98215" y="5476889"/>
              <a:ext cx="214314" cy="142876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 smtClean="0"/>
                <a:t>1</a:t>
              </a:r>
              <a:endParaRPr lang="ko-KR" altLang="en-US" sz="1050" dirty="0" smtClean="0"/>
            </a:p>
          </p:txBody>
        </p:sp>
        <p:sp>
          <p:nvSpPr>
            <p:cNvPr id="14" name="모서리가 둥근 직사각형 13"/>
            <p:cNvSpPr/>
            <p:nvPr/>
          </p:nvSpPr>
          <p:spPr>
            <a:xfrm>
              <a:off x="98215" y="6414095"/>
              <a:ext cx="214314" cy="142876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 smtClean="0"/>
                <a:t>2</a:t>
              </a:r>
              <a:endParaRPr lang="ko-KR" altLang="en-US" sz="1050" dirty="0" smtClean="0"/>
            </a:p>
          </p:txBody>
        </p:sp>
      </p:grp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9928"/>
            <a:ext cx="9036496" cy="4597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113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747687" y="13467"/>
            <a:ext cx="7643866" cy="499950"/>
          </a:xfrm>
        </p:spPr>
        <p:txBody>
          <a:bodyPr/>
          <a:lstStyle/>
          <a:p>
            <a:r>
              <a:rPr lang="en-US" altLang="ko-KR" dirty="0"/>
              <a:t>NCS</a:t>
            </a:r>
            <a:r>
              <a:rPr lang="ko-KR" altLang="en-US" dirty="0"/>
              <a:t>훈련 과정 정보 </a:t>
            </a:r>
            <a:r>
              <a:rPr lang="en-US" altLang="ko-KR" dirty="0"/>
              <a:t>– </a:t>
            </a:r>
            <a:r>
              <a:rPr lang="en-US" altLang="ko-KR" dirty="0" smtClean="0"/>
              <a:t>4. </a:t>
            </a:r>
            <a:r>
              <a:rPr lang="ko-KR" altLang="en-US" dirty="0" smtClean="0"/>
              <a:t>훈련 시간 설정</a:t>
            </a:r>
            <a:endParaRPr lang="en-US" altLang="ko-KR" dirty="0"/>
          </a:p>
        </p:txBody>
      </p:sp>
      <p:grpSp>
        <p:nvGrpSpPr>
          <p:cNvPr id="2" name="그룹 35"/>
          <p:cNvGrpSpPr/>
          <p:nvPr/>
        </p:nvGrpSpPr>
        <p:grpSpPr>
          <a:xfrm>
            <a:off x="0" y="5410200"/>
            <a:ext cx="9144000" cy="1447800"/>
            <a:chOff x="0" y="5410200"/>
            <a:chExt cx="9144000" cy="1447800"/>
          </a:xfrm>
        </p:grpSpPr>
        <p:sp>
          <p:nvSpPr>
            <p:cNvPr id="30" name="직사각형 29"/>
            <p:cNvSpPr/>
            <p:nvPr/>
          </p:nvSpPr>
          <p:spPr>
            <a:xfrm>
              <a:off x="0" y="5410200"/>
              <a:ext cx="9144000" cy="1447800"/>
            </a:xfrm>
            <a:prstGeom prst="rect">
              <a:avLst/>
            </a:prstGeom>
            <a:solidFill>
              <a:schemeClr val="accent1">
                <a:alpha val="14000"/>
              </a:schemeClr>
            </a:solidFill>
            <a:ln w="19050"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6773" tIns="38387" rIns="76773" bIns="38387" rtlCol="0" anchor="t"/>
            <a:lstStyle/>
            <a:p>
              <a:pPr marL="342900" indent="-342900" fontAlgn="auto">
                <a:spcBef>
                  <a:spcPct val="20000"/>
                </a:spcBef>
                <a:spcAft>
                  <a:spcPts val="0"/>
                </a:spcAft>
              </a:pPr>
              <a:r>
                <a:rPr kumimoji="0" lang="en-US" altLang="ko-KR" sz="1400" dirty="0">
                  <a:solidFill>
                    <a:prstClr val="black"/>
                  </a:solidFill>
                </a:rPr>
                <a:t>	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“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승인 받은 과정 상세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”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의 훈련 시간 설정에 입력한 정보가 보여집니다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.</a:t>
              </a:r>
            </a:p>
            <a:p>
              <a:pPr marL="342900" indent="-342900" fontAlgn="auto">
                <a:spcBef>
                  <a:spcPct val="20000"/>
                </a:spcBef>
                <a:spcAft>
                  <a:spcPts val="0"/>
                </a:spcAft>
              </a:pPr>
              <a:r>
                <a:rPr kumimoji="0" lang="en-US" altLang="ko-KR" sz="1400" dirty="0">
                  <a:solidFill>
                    <a:prstClr val="black"/>
                  </a:solidFill>
                </a:rPr>
                <a:t>	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각 교과목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(NCS,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비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NCS 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등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)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에 알맞은 시간을 입력하고 하단에 교과목 별 시간을 분배해 줍니다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.</a:t>
              </a:r>
            </a:p>
            <a:p>
              <a:pPr marL="342900" indent="-342900" fontAlgn="auto">
                <a:spcBef>
                  <a:spcPct val="20000"/>
                </a:spcBef>
                <a:spcAft>
                  <a:spcPts val="0"/>
                </a:spcAft>
              </a:pPr>
              <a:r>
                <a:rPr kumimoji="0" lang="en-US" altLang="ko-KR" sz="1400" dirty="0">
                  <a:solidFill>
                    <a:prstClr val="black"/>
                  </a:solidFill>
                </a:rPr>
                <a:t>	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비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NCS</a:t>
              </a:r>
              <a:r>
                <a:rPr kumimoji="0" lang="ko-KR" altLang="en-US" sz="1400" dirty="0">
                  <a:solidFill>
                    <a:prstClr val="black"/>
                  </a:solidFill>
                </a:rPr>
                <a:t> 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교과목도 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3. 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교과목 편성 메뉴에 입력한 교과목이 보여집니다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. 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비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NCS 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교과도 시간을 분배해 줍니다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.</a:t>
              </a:r>
            </a:p>
          </p:txBody>
        </p:sp>
        <p:sp>
          <p:nvSpPr>
            <p:cNvPr id="56" name="모서리가 둥근 직사각형 55"/>
            <p:cNvSpPr/>
            <p:nvPr/>
          </p:nvSpPr>
          <p:spPr>
            <a:xfrm>
              <a:off x="98215" y="5476889"/>
              <a:ext cx="214314" cy="142876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 smtClean="0"/>
                <a:t>1</a:t>
              </a:r>
              <a:endParaRPr lang="ko-KR" altLang="en-US" sz="1050" dirty="0" smtClean="0"/>
            </a:p>
          </p:txBody>
        </p:sp>
        <p:sp>
          <p:nvSpPr>
            <p:cNvPr id="41" name="모서리가 둥근 직사각형 40"/>
            <p:cNvSpPr/>
            <p:nvPr/>
          </p:nvSpPr>
          <p:spPr>
            <a:xfrm>
              <a:off x="99981" y="5734064"/>
              <a:ext cx="214314" cy="142876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 smtClean="0"/>
                <a:t>2</a:t>
              </a:r>
              <a:endParaRPr lang="ko-KR" altLang="en-US" sz="1050" dirty="0" smtClean="0"/>
            </a:p>
          </p:txBody>
        </p:sp>
        <p:sp>
          <p:nvSpPr>
            <p:cNvPr id="69" name="모서리가 둥근 직사각형 68"/>
            <p:cNvSpPr/>
            <p:nvPr/>
          </p:nvSpPr>
          <p:spPr>
            <a:xfrm>
              <a:off x="104744" y="5986484"/>
              <a:ext cx="214314" cy="142876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 smtClean="0"/>
                <a:t>3</a:t>
              </a:r>
              <a:endParaRPr lang="ko-KR" altLang="en-US" sz="1050" dirty="0" smtClean="0"/>
            </a:p>
          </p:txBody>
        </p:sp>
      </p:grp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0688"/>
            <a:ext cx="9143999" cy="3168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05064"/>
            <a:ext cx="9028347" cy="1256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2555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747687" y="13467"/>
            <a:ext cx="7643866" cy="499950"/>
          </a:xfrm>
        </p:spPr>
        <p:txBody>
          <a:bodyPr/>
          <a:lstStyle/>
          <a:p>
            <a:r>
              <a:rPr lang="en-US" altLang="ko-KR" dirty="0"/>
              <a:t>NCS</a:t>
            </a:r>
            <a:r>
              <a:rPr lang="ko-KR" altLang="en-US" dirty="0"/>
              <a:t>훈련 과정 정보 </a:t>
            </a:r>
            <a:r>
              <a:rPr lang="en-US" altLang="ko-KR" dirty="0"/>
              <a:t>–</a:t>
            </a:r>
            <a:r>
              <a:rPr lang="en-US" altLang="ko-KR" sz="3000" dirty="0"/>
              <a:t> </a:t>
            </a:r>
            <a:r>
              <a:rPr lang="en-US" altLang="ko-KR" sz="3000" dirty="0" smtClean="0"/>
              <a:t>5. </a:t>
            </a:r>
            <a:r>
              <a:rPr lang="ko-KR" altLang="en-US" sz="3000" dirty="0" smtClean="0"/>
              <a:t>평가</a:t>
            </a:r>
            <a:r>
              <a:rPr lang="en-US" altLang="ko-KR" sz="3000" dirty="0" smtClean="0">
                <a:latin typeface="맑은 고딕"/>
                <a:ea typeface="맑은 고딕"/>
              </a:rPr>
              <a:t>·</a:t>
            </a:r>
            <a:r>
              <a:rPr lang="ko-KR" altLang="en-US" sz="3000" dirty="0" smtClean="0"/>
              <a:t>교수학습방법</a:t>
            </a:r>
            <a:endParaRPr lang="en-US" altLang="ko-KR" sz="3000" dirty="0"/>
          </a:p>
        </p:txBody>
      </p:sp>
      <p:grpSp>
        <p:nvGrpSpPr>
          <p:cNvPr id="2" name="그룹 35"/>
          <p:cNvGrpSpPr/>
          <p:nvPr/>
        </p:nvGrpSpPr>
        <p:grpSpPr>
          <a:xfrm>
            <a:off x="0" y="5410200"/>
            <a:ext cx="9144000" cy="1447800"/>
            <a:chOff x="0" y="5410200"/>
            <a:chExt cx="9144000" cy="1447800"/>
          </a:xfrm>
        </p:grpSpPr>
        <p:sp>
          <p:nvSpPr>
            <p:cNvPr id="30" name="직사각형 29"/>
            <p:cNvSpPr/>
            <p:nvPr/>
          </p:nvSpPr>
          <p:spPr>
            <a:xfrm>
              <a:off x="0" y="5410200"/>
              <a:ext cx="9144000" cy="1447800"/>
            </a:xfrm>
            <a:prstGeom prst="rect">
              <a:avLst/>
            </a:prstGeom>
            <a:solidFill>
              <a:schemeClr val="accent1">
                <a:alpha val="14000"/>
              </a:schemeClr>
            </a:solidFill>
            <a:ln w="19050"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6773" tIns="38387" rIns="76773" bIns="38387" rtlCol="0" anchor="t"/>
            <a:lstStyle/>
            <a:p>
              <a:pPr marL="342900" indent="-342900" fontAlgn="auto">
                <a:spcBef>
                  <a:spcPct val="20000"/>
                </a:spcBef>
                <a:spcAft>
                  <a:spcPts val="0"/>
                </a:spcAft>
              </a:pPr>
              <a:r>
                <a:rPr kumimoji="0" lang="en-US" altLang="ko-KR" sz="1400" dirty="0" smtClean="0">
                  <a:solidFill>
                    <a:prstClr val="black"/>
                  </a:solidFill>
                </a:rPr>
                <a:t>	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단원 별 교수 학습 방법 및 평가 방법을 선택합니다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. 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평가 방법이 여러 가지인 경우</a:t>
              </a:r>
              <a:r>
                <a:rPr kumimoji="0" lang="en-US" altLang="ko-KR" sz="1400" dirty="0">
                  <a:solidFill>
                    <a:prstClr val="black"/>
                  </a:solidFill>
                </a:rPr>
                <a:t> 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    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버튼을 클릭하여 추가할 수 있습니다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. 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평가 방법이 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4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지 선다 또는 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5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지 </a:t>
              </a:r>
              <a:r>
                <a:rPr kumimoji="0" lang="ko-KR" altLang="en-US" sz="1400" dirty="0" err="1" smtClean="0">
                  <a:solidFill>
                    <a:prstClr val="black"/>
                  </a:solidFill>
                </a:rPr>
                <a:t>선다일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 경우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, “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기타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”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를 선택합니다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.</a:t>
              </a:r>
            </a:p>
            <a:p>
              <a:pPr marL="342900" indent="-342900" fontAlgn="auto">
                <a:spcBef>
                  <a:spcPct val="20000"/>
                </a:spcBef>
                <a:spcAft>
                  <a:spcPts val="0"/>
                </a:spcAft>
              </a:pPr>
              <a:r>
                <a:rPr kumimoji="0" lang="en-US" altLang="ko-KR" sz="1400" dirty="0">
                  <a:solidFill>
                    <a:prstClr val="black"/>
                  </a:solidFill>
                </a:rPr>
                <a:t>	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평가 방법이 혼합형일 경우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, “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혼합형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”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을 선택하지 마시고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, 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왼쪽 이미지 처럼 각각 선택해줍니다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.</a:t>
              </a:r>
            </a:p>
            <a:p>
              <a:pPr marL="342900" indent="-342900" fontAlgn="auto">
                <a:spcBef>
                  <a:spcPct val="20000"/>
                </a:spcBef>
                <a:spcAft>
                  <a:spcPts val="0"/>
                </a:spcAft>
              </a:pPr>
              <a:r>
                <a:rPr kumimoji="0" lang="en-US" altLang="ko-KR" sz="1400" dirty="0">
                  <a:solidFill>
                    <a:prstClr val="black"/>
                  </a:solidFill>
                </a:rPr>
                <a:t>	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예를 들어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, 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포트폴리오를 선택하고</a:t>
              </a:r>
              <a:r>
                <a:rPr kumimoji="0" lang="en-US" altLang="ko-KR" sz="1400" dirty="0">
                  <a:solidFill>
                    <a:prstClr val="black"/>
                  </a:solidFill>
                </a:rPr>
                <a:t> 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    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버튼을 클릭하여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, 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평가자 체크리스트 방법을 선택해줍니다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.</a:t>
              </a:r>
            </a:p>
          </p:txBody>
        </p:sp>
        <p:sp>
          <p:nvSpPr>
            <p:cNvPr id="56" name="모서리가 둥근 직사각형 55"/>
            <p:cNvSpPr/>
            <p:nvPr/>
          </p:nvSpPr>
          <p:spPr>
            <a:xfrm>
              <a:off x="98215" y="5476889"/>
              <a:ext cx="214314" cy="142876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 smtClean="0"/>
                <a:t>1</a:t>
              </a:r>
              <a:endParaRPr lang="ko-KR" altLang="en-US" sz="1050" dirty="0" smtClean="0"/>
            </a:p>
          </p:txBody>
        </p:sp>
        <p:sp>
          <p:nvSpPr>
            <p:cNvPr id="69" name="모서리가 둥근 직사각형 68"/>
            <p:cNvSpPr/>
            <p:nvPr/>
          </p:nvSpPr>
          <p:spPr>
            <a:xfrm>
              <a:off x="104744" y="5938859"/>
              <a:ext cx="214314" cy="142876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 smtClean="0"/>
                <a:t>2</a:t>
              </a:r>
            </a:p>
          </p:txBody>
        </p:sp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5" y="534561"/>
            <a:ext cx="4618434" cy="4875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5770" y="589056"/>
            <a:ext cx="4460726" cy="4766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91794" y="5448020"/>
            <a:ext cx="199159" cy="184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03848" y="6199212"/>
            <a:ext cx="199159" cy="184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06562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773" tIns="38387" rIns="76773" bIns="38387" rtlCol="0" anchor="ctr"/>
          <a:lstStyle/>
          <a:p>
            <a:pPr algn="ctr"/>
            <a:endParaRPr lang="ko-KR" altLang="en-US"/>
          </a:p>
        </p:txBody>
      </p:sp>
      <p:sp>
        <p:nvSpPr>
          <p:cNvPr id="15" name="슬라이드 번호 개체 틀 14"/>
          <p:cNvSpPr>
            <a:spLocks noGrp="1"/>
          </p:cNvSpPr>
          <p:nvPr>
            <p:ph type="sldNum" sz="quarter" idx="4294967295"/>
          </p:nvPr>
        </p:nvSpPr>
        <p:spPr>
          <a:xfrm>
            <a:off x="8661400" y="6457950"/>
            <a:ext cx="482600" cy="365125"/>
          </a:xfrm>
        </p:spPr>
        <p:txBody>
          <a:bodyPr/>
          <a:lstStyle/>
          <a:p>
            <a:fld id="{781DCC72-3138-4628-86ED-72ED07FCF8A3}" type="slidenum">
              <a:rPr lang="ko-KR" altLang="en-US" smtClean="0"/>
              <a:pPr/>
              <a:t>7</a:t>
            </a:fld>
            <a:endParaRPr lang="ko-KR" altLang="en-US" dirty="0"/>
          </a:p>
        </p:txBody>
      </p:sp>
      <p:sp>
        <p:nvSpPr>
          <p:cNvPr id="2" name="제목 1"/>
          <p:cNvSpPr>
            <a:spLocks noGrp="1"/>
          </p:cNvSpPr>
          <p:nvPr>
            <p:ph type="ctrTitle" idx="4294967295"/>
          </p:nvPr>
        </p:nvSpPr>
        <p:spPr>
          <a:xfrm>
            <a:off x="679512" y="1957388"/>
            <a:ext cx="7772400" cy="1471612"/>
          </a:xfrm>
        </p:spPr>
        <p:txBody>
          <a:bodyPr>
            <a:noAutofit/>
          </a:bodyPr>
          <a:lstStyle/>
          <a:p>
            <a:r>
              <a:rPr lang="ko-KR" altLang="en-US" sz="6600" dirty="0" smtClean="0">
                <a:ea typeface="HY헤드라인M" pitchFamily="18" charset="-127"/>
              </a:rPr>
              <a:t>로그인</a:t>
            </a:r>
            <a:r>
              <a:rPr lang="ko-KR" altLang="en-US" sz="5000" dirty="0" smtClean="0"/>
              <a:t> </a:t>
            </a:r>
            <a:endParaRPr lang="ko-KR" altLang="en-US" sz="5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747687" y="13467"/>
            <a:ext cx="7643866" cy="499950"/>
          </a:xfrm>
        </p:spPr>
        <p:txBody>
          <a:bodyPr/>
          <a:lstStyle/>
          <a:p>
            <a:r>
              <a:rPr lang="ko-KR" altLang="en-US" dirty="0" smtClean="0"/>
              <a:t>승인 받은 과정 </a:t>
            </a:r>
            <a:r>
              <a:rPr lang="en-US" altLang="ko-KR" dirty="0" smtClean="0"/>
              <a:t>- </a:t>
            </a:r>
            <a:r>
              <a:rPr lang="ko-KR" altLang="en-US" dirty="0" smtClean="0"/>
              <a:t>교수 계획서 설계</a:t>
            </a:r>
            <a:endParaRPr lang="en-US" altLang="ko-KR" dirty="0"/>
          </a:p>
        </p:txBody>
      </p:sp>
      <p:grpSp>
        <p:nvGrpSpPr>
          <p:cNvPr id="2" name="그룹 35"/>
          <p:cNvGrpSpPr/>
          <p:nvPr/>
        </p:nvGrpSpPr>
        <p:grpSpPr>
          <a:xfrm>
            <a:off x="0" y="5410200"/>
            <a:ext cx="9144000" cy="1447800"/>
            <a:chOff x="0" y="5410200"/>
            <a:chExt cx="9144000" cy="1447800"/>
          </a:xfrm>
        </p:grpSpPr>
        <p:sp>
          <p:nvSpPr>
            <p:cNvPr id="30" name="직사각형 29"/>
            <p:cNvSpPr/>
            <p:nvPr/>
          </p:nvSpPr>
          <p:spPr>
            <a:xfrm>
              <a:off x="0" y="5410200"/>
              <a:ext cx="9144000" cy="1447800"/>
            </a:xfrm>
            <a:prstGeom prst="rect">
              <a:avLst/>
            </a:prstGeom>
            <a:solidFill>
              <a:schemeClr val="accent1">
                <a:alpha val="14000"/>
              </a:schemeClr>
            </a:solidFill>
            <a:ln w="19050"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6773" tIns="38387" rIns="76773" bIns="38387" rtlCol="0" anchor="t"/>
            <a:lstStyle/>
            <a:p>
              <a:pPr marL="342900" indent="-342900" fontAlgn="auto">
                <a:spcBef>
                  <a:spcPct val="20000"/>
                </a:spcBef>
                <a:spcAft>
                  <a:spcPts val="0"/>
                </a:spcAft>
              </a:pPr>
              <a:r>
                <a:rPr kumimoji="0" lang="en-US" altLang="ko-KR" sz="1400" dirty="0">
                  <a:solidFill>
                    <a:prstClr val="black"/>
                  </a:solidFill>
                </a:rPr>
                <a:t>	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교수 계획서 설계를 진행하시고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,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 세부 교수 계획서 설계를 진행하시면 됩니다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.</a:t>
              </a:r>
            </a:p>
            <a:p>
              <a:pPr marL="342900" indent="-342900" fontAlgn="auto">
                <a:spcBef>
                  <a:spcPct val="20000"/>
                </a:spcBef>
                <a:spcAft>
                  <a:spcPts val="0"/>
                </a:spcAft>
              </a:pPr>
              <a:r>
                <a:rPr kumimoji="0" lang="en-US" altLang="ko-KR" sz="1400" dirty="0">
                  <a:solidFill>
                    <a:prstClr val="black"/>
                  </a:solidFill>
                </a:rPr>
                <a:t>	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교과목을 클릭해주고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, 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하단의 저장 버튼을 누릅니다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. 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해당 문서는 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NCS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과정인 경우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, NCS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훈련 기준 문서의 데이터를 받아옵니다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. 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비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NCS 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과정의 경우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, “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교과목 편성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”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에서 입력한 단원 별 학습 목표의 내용이 나타납니다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.</a:t>
              </a:r>
            </a:p>
            <a:p>
              <a:pPr marL="342900" indent="-342900" fontAlgn="auto">
                <a:spcBef>
                  <a:spcPct val="20000"/>
                </a:spcBef>
                <a:spcAft>
                  <a:spcPts val="0"/>
                </a:spcAft>
              </a:pPr>
              <a:r>
                <a:rPr kumimoji="0" lang="en-US" altLang="ko-KR" sz="1400" dirty="0" smtClean="0">
                  <a:solidFill>
                    <a:prstClr val="black"/>
                  </a:solidFill>
                </a:rPr>
                <a:t>	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세부 교수 계획서까지 작성을 하셨다면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, 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승인 받은 과정에 대한 계획 작성이 끝났습니다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.	    </a:t>
              </a:r>
            </a:p>
          </p:txBody>
        </p:sp>
        <p:sp>
          <p:nvSpPr>
            <p:cNvPr id="56" name="모서리가 둥근 직사각형 55"/>
            <p:cNvSpPr/>
            <p:nvPr/>
          </p:nvSpPr>
          <p:spPr>
            <a:xfrm>
              <a:off x="98215" y="5476889"/>
              <a:ext cx="214314" cy="142876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 smtClean="0"/>
                <a:t>1</a:t>
              </a:r>
              <a:endParaRPr lang="ko-KR" altLang="en-US" sz="1050" dirty="0" smtClean="0"/>
            </a:p>
          </p:txBody>
        </p:sp>
        <p:sp>
          <p:nvSpPr>
            <p:cNvPr id="41" name="모서리가 둥근 직사각형 40"/>
            <p:cNvSpPr/>
            <p:nvPr/>
          </p:nvSpPr>
          <p:spPr>
            <a:xfrm>
              <a:off x="99981" y="5734064"/>
              <a:ext cx="214314" cy="142876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 smtClean="0"/>
                <a:t>2</a:t>
              </a:r>
              <a:endParaRPr lang="ko-KR" altLang="en-US" sz="1050" dirty="0" smtClean="0"/>
            </a:p>
          </p:txBody>
        </p:sp>
        <p:sp>
          <p:nvSpPr>
            <p:cNvPr id="69" name="모서리가 둥근 직사각형 68"/>
            <p:cNvSpPr/>
            <p:nvPr/>
          </p:nvSpPr>
          <p:spPr>
            <a:xfrm>
              <a:off x="104744" y="6176984"/>
              <a:ext cx="214314" cy="142876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 smtClean="0"/>
                <a:t>3</a:t>
              </a:r>
              <a:endParaRPr lang="ko-KR" altLang="en-US" sz="1050" dirty="0" smtClean="0"/>
            </a:p>
          </p:txBody>
        </p:sp>
      </p:grp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6" y="836712"/>
            <a:ext cx="2733675" cy="31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6" y="1161331"/>
            <a:ext cx="9133284" cy="3205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1858" y="4581128"/>
            <a:ext cx="1028700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562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직사각형 28"/>
          <p:cNvSpPr/>
          <p:nvPr/>
        </p:nvSpPr>
        <p:spPr>
          <a:xfrm>
            <a:off x="0" y="5643575"/>
            <a:ext cx="9144000" cy="1214425"/>
          </a:xfrm>
          <a:prstGeom prst="rect">
            <a:avLst/>
          </a:prstGeom>
          <a:solidFill>
            <a:schemeClr val="accent1">
              <a:alpha val="14000"/>
            </a:schemeClr>
          </a:solidFill>
          <a:ln w="1905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773" tIns="38387" rIns="76773" bIns="38387" rtlCol="0" anchor="t"/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r>
              <a:rPr kumimoji="0" lang="en-US" altLang="ko-KR" sz="1400" dirty="0" smtClean="0">
                <a:solidFill>
                  <a:prstClr val="black"/>
                </a:solidFill>
              </a:rPr>
              <a:t>	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과정 메뉴를 클릭합니다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.</a:t>
            </a:r>
          </a:p>
          <a:p>
            <a:pPr marL="342900" lvl="0" indent="-342900" fontAlgn="auto">
              <a:spcBef>
                <a:spcPct val="20000"/>
              </a:spcBef>
              <a:spcAft>
                <a:spcPts val="0"/>
              </a:spcAft>
            </a:pPr>
            <a:r>
              <a:rPr kumimoji="0" lang="en-US" altLang="ko-KR" sz="1400" dirty="0" smtClean="0">
                <a:solidFill>
                  <a:prstClr val="black"/>
                </a:solidFill>
              </a:rPr>
              <a:t>	</a:t>
            </a:r>
            <a:r>
              <a:rPr kumimoji="0" lang="ko-KR" altLang="en-US" sz="1400" dirty="0" err="1" smtClean="0">
                <a:solidFill>
                  <a:prstClr val="black"/>
                </a:solidFill>
              </a:rPr>
              <a:t>회차별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 과정 개설 바로 가기 클릭 시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, 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승인 받은 과정에 대한 </a:t>
            </a:r>
            <a:r>
              <a:rPr kumimoji="0" lang="ko-KR" altLang="en-US" sz="1400" dirty="0" err="1" smtClean="0">
                <a:solidFill>
                  <a:prstClr val="black"/>
                </a:solidFill>
              </a:rPr>
              <a:t>회차별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 과정 개설이 가능합니다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.</a:t>
            </a:r>
          </a:p>
          <a:p>
            <a:pPr marL="342900" lvl="0" indent="-342900" fontAlgn="auto">
              <a:spcBef>
                <a:spcPct val="20000"/>
              </a:spcBef>
              <a:spcAft>
                <a:spcPts val="0"/>
              </a:spcAft>
            </a:pPr>
            <a:r>
              <a:rPr kumimoji="0" lang="en-US" altLang="ko-KR" sz="1400" dirty="0" smtClean="0">
                <a:solidFill>
                  <a:prstClr val="black"/>
                </a:solidFill>
              </a:rPr>
              <a:t>	</a:t>
            </a:r>
            <a:r>
              <a:rPr kumimoji="0" lang="ko-KR" altLang="en-US" sz="1400" b="1" dirty="0" err="1" smtClean="0">
                <a:solidFill>
                  <a:prstClr val="black"/>
                </a:solidFill>
              </a:rPr>
              <a:t>글등록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 버튼을 눌러 새로운 </a:t>
            </a:r>
            <a:r>
              <a:rPr kumimoji="0" lang="ko-KR" altLang="en-US" sz="1400" b="1" dirty="0" smtClean="0">
                <a:solidFill>
                  <a:prstClr val="black"/>
                </a:solidFill>
              </a:rPr>
              <a:t>새로운 과정 </a:t>
            </a:r>
            <a:r>
              <a:rPr kumimoji="0" lang="ko-KR" altLang="en-US" sz="1400" b="1" dirty="0" err="1" smtClean="0">
                <a:solidFill>
                  <a:prstClr val="black"/>
                </a:solidFill>
              </a:rPr>
              <a:t>회차를</a:t>
            </a:r>
            <a:r>
              <a:rPr kumimoji="0" lang="ko-KR" altLang="en-US" sz="1400" b="1" dirty="0" smtClean="0">
                <a:solidFill>
                  <a:prstClr val="black"/>
                </a:solidFill>
              </a:rPr>
              <a:t> 등록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 합니다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.</a:t>
            </a:r>
          </a:p>
          <a:p>
            <a:pPr marL="342900" lvl="0" indent="-342900" fontAlgn="auto">
              <a:spcBef>
                <a:spcPct val="20000"/>
              </a:spcBef>
              <a:spcAft>
                <a:spcPts val="0"/>
              </a:spcAft>
            </a:pPr>
            <a:r>
              <a:rPr kumimoji="0" lang="en-US" altLang="ko-KR" sz="1400" dirty="0" smtClean="0">
                <a:solidFill>
                  <a:prstClr val="black"/>
                </a:solidFill>
              </a:rPr>
              <a:t> </a:t>
            </a:r>
            <a:endParaRPr kumimoji="0" lang="ko-KR" altLang="en-US" sz="1400" dirty="0">
              <a:solidFill>
                <a:prstClr val="black"/>
              </a:solidFill>
            </a:endParaRPr>
          </a:p>
        </p:txBody>
      </p:sp>
      <p:sp>
        <p:nvSpPr>
          <p:cNvPr id="4" name="제목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과정</a:t>
            </a:r>
            <a:r>
              <a:rPr lang="en-US" altLang="en-US" dirty="0" smtClean="0"/>
              <a:t> – </a:t>
            </a:r>
            <a:r>
              <a:rPr altLang="en-US" dirty="0" smtClean="0"/>
              <a:t>과정개설</a:t>
            </a:r>
            <a:r>
              <a:rPr lang="en-US" altLang="en-US" dirty="0" smtClean="0"/>
              <a:t>(1/3)</a:t>
            </a:r>
            <a:endParaRPr lang="ko-KR" altLang="en-US" dirty="0"/>
          </a:p>
        </p:txBody>
      </p:sp>
      <p:grpSp>
        <p:nvGrpSpPr>
          <p:cNvPr id="17" name="그룹 16"/>
          <p:cNvGrpSpPr/>
          <p:nvPr/>
        </p:nvGrpSpPr>
        <p:grpSpPr>
          <a:xfrm>
            <a:off x="90456" y="619125"/>
            <a:ext cx="8722036" cy="5762646"/>
            <a:chOff x="90456" y="619125"/>
            <a:chExt cx="8722036" cy="5762646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77688" y="642918"/>
              <a:ext cx="2864124" cy="495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3" name="모서리가 둥근 직사각형 22"/>
            <p:cNvSpPr/>
            <p:nvPr/>
          </p:nvSpPr>
          <p:spPr>
            <a:xfrm>
              <a:off x="90456" y="5727923"/>
              <a:ext cx="214314" cy="142876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 smtClean="0"/>
                <a:t>1</a:t>
              </a:r>
              <a:endParaRPr lang="ko-KR" altLang="en-US" sz="1050" dirty="0" smtClean="0"/>
            </a:p>
          </p:txBody>
        </p:sp>
        <p:sp>
          <p:nvSpPr>
            <p:cNvPr id="32" name="모서리가 둥근 직사각형 31"/>
            <p:cNvSpPr/>
            <p:nvPr/>
          </p:nvSpPr>
          <p:spPr>
            <a:xfrm>
              <a:off x="99981" y="5962668"/>
              <a:ext cx="214314" cy="142876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 smtClean="0"/>
                <a:t>2</a:t>
              </a:r>
              <a:endParaRPr lang="ko-KR" altLang="en-US" sz="1050" dirty="0" smtClean="0"/>
            </a:p>
          </p:txBody>
        </p:sp>
        <p:sp>
          <p:nvSpPr>
            <p:cNvPr id="34" name="모서리가 둥근 직사각형 33"/>
            <p:cNvSpPr/>
            <p:nvPr/>
          </p:nvSpPr>
          <p:spPr>
            <a:xfrm>
              <a:off x="99981" y="6238895"/>
              <a:ext cx="214314" cy="142876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 smtClean="0"/>
                <a:t>3</a:t>
              </a:r>
              <a:endParaRPr lang="ko-KR" altLang="en-US" sz="1050" dirty="0" smtClean="0"/>
            </a:p>
          </p:txBody>
        </p:sp>
        <p:sp>
          <p:nvSpPr>
            <p:cNvPr id="35" name="모서리가 둥근 사각형 설명선 34"/>
            <p:cNvSpPr/>
            <p:nvPr/>
          </p:nvSpPr>
          <p:spPr>
            <a:xfrm>
              <a:off x="3490905" y="776288"/>
              <a:ext cx="242657" cy="214314"/>
            </a:xfrm>
            <a:prstGeom prst="wedgeRoundRectCallout">
              <a:avLst>
                <a:gd name="adj1" fmla="val -107181"/>
                <a:gd name="adj2" fmla="val 4597"/>
                <a:gd name="adj3" fmla="val 16667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 smtClean="0"/>
                <a:t>1</a:t>
              </a:r>
              <a:endParaRPr lang="ko-KR" altLang="en-US" dirty="0"/>
            </a:p>
          </p:txBody>
        </p:sp>
        <p:sp>
          <p:nvSpPr>
            <p:cNvPr id="28" name="직사각형 27"/>
            <p:cNvSpPr/>
            <p:nvPr/>
          </p:nvSpPr>
          <p:spPr>
            <a:xfrm>
              <a:off x="323850" y="619125"/>
              <a:ext cx="2981325" cy="52387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1029" name="Picture 5"/>
            <p:cNvPicPr preferRelativeResize="0"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19292" y="1285861"/>
              <a:ext cx="8593200" cy="42313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42" name="모서리가 둥근 사각형 설명선 41"/>
            <p:cNvSpPr/>
            <p:nvPr/>
          </p:nvSpPr>
          <p:spPr>
            <a:xfrm>
              <a:off x="3045964" y="3703315"/>
              <a:ext cx="233948" cy="245879"/>
            </a:xfrm>
            <a:prstGeom prst="wedgeRoundRectCallout">
              <a:avLst>
                <a:gd name="adj1" fmla="val -6783"/>
                <a:gd name="adj2" fmla="val 108964"/>
                <a:gd name="adj3" fmla="val 16667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 smtClean="0"/>
                <a:t>2</a:t>
              </a:r>
              <a:endParaRPr lang="ko-KR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119369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31502"/>
            <a:ext cx="9144000" cy="3385729"/>
          </a:xfrm>
          <a:prstGeom prst="rect">
            <a:avLst/>
          </a:prstGeom>
        </p:spPr>
      </p:pic>
      <p:sp>
        <p:nvSpPr>
          <p:cNvPr id="4" name="제목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과정 </a:t>
            </a:r>
            <a:r>
              <a:rPr lang="en-US" altLang="ko-KR" dirty="0"/>
              <a:t>– </a:t>
            </a:r>
            <a:r>
              <a:rPr lang="ko-KR" altLang="en-US" dirty="0"/>
              <a:t>과정개설</a:t>
            </a:r>
            <a:r>
              <a:rPr lang="en-US" altLang="ko-KR" dirty="0" smtClean="0"/>
              <a:t>(2/3)</a:t>
            </a:r>
            <a:endParaRPr lang="ko-KR" altLang="en-US" dirty="0"/>
          </a:p>
        </p:txBody>
      </p:sp>
      <p:grpSp>
        <p:nvGrpSpPr>
          <p:cNvPr id="13" name="그룹 12"/>
          <p:cNvGrpSpPr/>
          <p:nvPr/>
        </p:nvGrpSpPr>
        <p:grpSpPr>
          <a:xfrm>
            <a:off x="0" y="692696"/>
            <a:ext cx="9144000" cy="6165304"/>
            <a:chOff x="0" y="692696"/>
            <a:chExt cx="9144000" cy="6165304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87173" y="692696"/>
              <a:ext cx="8569654" cy="14346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9" name="직사각형 28"/>
            <p:cNvSpPr/>
            <p:nvPr/>
          </p:nvSpPr>
          <p:spPr>
            <a:xfrm>
              <a:off x="0" y="5643575"/>
              <a:ext cx="9144000" cy="1214425"/>
            </a:xfrm>
            <a:prstGeom prst="rect">
              <a:avLst/>
            </a:prstGeom>
            <a:solidFill>
              <a:schemeClr val="accent1">
                <a:alpha val="14000"/>
              </a:schemeClr>
            </a:solidFill>
            <a:ln w="19050"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6773" tIns="38387" rIns="76773" bIns="38387" rtlCol="0" anchor="t"/>
            <a:lstStyle/>
            <a:p>
              <a:pPr marL="342900" indent="-342900" fontAlgn="auto">
                <a:spcBef>
                  <a:spcPct val="20000"/>
                </a:spcBef>
                <a:spcAft>
                  <a:spcPts val="0"/>
                </a:spcAft>
              </a:pPr>
              <a:r>
                <a:rPr kumimoji="0" lang="en-US" altLang="ko-KR" sz="1400" dirty="0" smtClean="0">
                  <a:solidFill>
                    <a:prstClr val="black"/>
                  </a:solidFill>
                </a:rPr>
                <a:t>	</a:t>
              </a:r>
              <a:r>
                <a:rPr kumimoji="0" lang="ko-KR" altLang="en-US" sz="1400" b="1" dirty="0" smtClean="0">
                  <a:solidFill>
                    <a:prstClr val="black"/>
                  </a:solidFill>
                </a:rPr>
                <a:t>새로운 </a:t>
              </a:r>
              <a:r>
                <a:rPr kumimoji="0" lang="ko-KR" altLang="en-US" sz="1400" b="1" dirty="0" err="1" smtClean="0">
                  <a:solidFill>
                    <a:prstClr val="black"/>
                  </a:solidFill>
                </a:rPr>
                <a:t>회차를</a:t>
              </a:r>
              <a:r>
                <a:rPr kumimoji="0" lang="ko-KR" altLang="en-US" sz="1400" b="1" dirty="0" smtClean="0">
                  <a:solidFill>
                    <a:prstClr val="black"/>
                  </a:solidFill>
                </a:rPr>
                <a:t> 개설할 과정</a:t>
              </a:r>
              <a:r>
                <a:rPr kumimoji="0" lang="en-US" altLang="ko-KR" sz="1400" b="1" dirty="0" smtClean="0">
                  <a:solidFill>
                    <a:prstClr val="black"/>
                  </a:solidFill>
                </a:rPr>
                <a:t>(</a:t>
              </a:r>
              <a:r>
                <a:rPr kumimoji="0" lang="ko-KR" altLang="en-US" sz="1400" b="1" dirty="0" smtClean="0">
                  <a:solidFill>
                    <a:prstClr val="black"/>
                  </a:solidFill>
                </a:rPr>
                <a:t>승인 받은 과정</a:t>
              </a:r>
              <a:r>
                <a:rPr kumimoji="0" lang="en-US" altLang="ko-KR" sz="1400" b="1" dirty="0" smtClean="0">
                  <a:solidFill>
                    <a:prstClr val="black"/>
                  </a:solidFill>
                </a:rPr>
                <a:t>)</a:t>
              </a:r>
              <a:r>
                <a:rPr kumimoji="0" lang="ko-KR" altLang="en-US" sz="1400" b="1" dirty="0" smtClean="0">
                  <a:solidFill>
                    <a:prstClr val="black"/>
                  </a:solidFill>
                </a:rPr>
                <a:t>을 선택합니다</a:t>
              </a:r>
              <a:r>
                <a:rPr kumimoji="0" lang="en-US" altLang="ko-KR" sz="1400" b="1" dirty="0" smtClean="0">
                  <a:solidFill>
                    <a:prstClr val="black"/>
                  </a:solidFill>
                </a:rPr>
                <a:t>.</a:t>
              </a:r>
            </a:p>
            <a:p>
              <a:pPr marL="342900" indent="-342900" fontAlgn="auto">
                <a:spcBef>
                  <a:spcPct val="20000"/>
                </a:spcBef>
                <a:spcAft>
                  <a:spcPts val="0"/>
                </a:spcAft>
              </a:pPr>
              <a:r>
                <a:rPr kumimoji="0" lang="en-US" altLang="ko-KR" sz="1400" dirty="0" smtClean="0">
                  <a:solidFill>
                    <a:prstClr val="black"/>
                  </a:solidFill>
                </a:rPr>
                <a:t>	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검색 버튼 클릭 시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, 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아래 승인 받은 과정 검색 결과가 출력됩니다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. 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개설하고자 하는 과정을 선택합니다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.	</a:t>
              </a:r>
            </a:p>
            <a:p>
              <a:pPr marL="342900" lvl="0" indent="-342900" fontAlgn="auto">
                <a:spcBef>
                  <a:spcPct val="20000"/>
                </a:spcBef>
                <a:spcAft>
                  <a:spcPts val="0"/>
                </a:spcAft>
              </a:pPr>
              <a:r>
                <a:rPr kumimoji="0" lang="en-US" altLang="ko-KR" sz="1400" dirty="0" smtClean="0">
                  <a:solidFill>
                    <a:prstClr val="black"/>
                  </a:solidFill>
                </a:rPr>
                <a:t> </a:t>
              </a:r>
              <a:endParaRPr kumimoji="0" lang="ko-KR" altLang="en-US" sz="1400" dirty="0">
                <a:solidFill>
                  <a:prstClr val="black"/>
                </a:solidFill>
              </a:endParaRPr>
            </a:p>
          </p:txBody>
        </p:sp>
        <p:sp>
          <p:nvSpPr>
            <p:cNvPr id="23" name="모서리가 둥근 직사각형 22"/>
            <p:cNvSpPr/>
            <p:nvPr/>
          </p:nvSpPr>
          <p:spPr>
            <a:xfrm>
              <a:off x="118215" y="5715346"/>
              <a:ext cx="214314" cy="142876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 smtClean="0"/>
                <a:t>1</a:t>
              </a:r>
              <a:endParaRPr lang="ko-KR" altLang="en-US" sz="1050" dirty="0" smtClean="0"/>
            </a:p>
          </p:txBody>
        </p:sp>
        <p:sp>
          <p:nvSpPr>
            <p:cNvPr id="32" name="모서리가 둥근 직사각형 31"/>
            <p:cNvSpPr/>
            <p:nvPr/>
          </p:nvSpPr>
          <p:spPr>
            <a:xfrm>
              <a:off x="119031" y="5962668"/>
              <a:ext cx="214314" cy="142876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 smtClean="0"/>
                <a:t>2</a:t>
              </a:r>
              <a:endParaRPr lang="ko-KR" altLang="en-US" sz="1050" dirty="0" smtClean="0"/>
            </a:p>
          </p:txBody>
        </p:sp>
        <p:sp>
          <p:nvSpPr>
            <p:cNvPr id="37" name="모서리가 둥근 사각형 설명선 36"/>
            <p:cNvSpPr/>
            <p:nvPr/>
          </p:nvSpPr>
          <p:spPr>
            <a:xfrm>
              <a:off x="3131840" y="1400486"/>
              <a:ext cx="233948" cy="245879"/>
            </a:xfrm>
            <a:prstGeom prst="wedgeRoundRectCallout">
              <a:avLst>
                <a:gd name="adj1" fmla="val -6783"/>
                <a:gd name="adj2" fmla="val 108964"/>
                <a:gd name="adj3" fmla="val 16667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 smtClean="0"/>
                <a:t>1</a:t>
              </a:r>
              <a:endParaRPr lang="ko-KR" altLang="en-US" dirty="0"/>
            </a:p>
          </p:txBody>
        </p:sp>
        <p:sp>
          <p:nvSpPr>
            <p:cNvPr id="39" name="모서리가 둥근 사각형 설명선 38"/>
            <p:cNvSpPr/>
            <p:nvPr/>
          </p:nvSpPr>
          <p:spPr>
            <a:xfrm>
              <a:off x="7308304" y="3501008"/>
              <a:ext cx="242089" cy="178949"/>
            </a:xfrm>
            <a:prstGeom prst="wedgeRoundRectCallout">
              <a:avLst>
                <a:gd name="adj1" fmla="val -6389"/>
                <a:gd name="adj2" fmla="val -131363"/>
                <a:gd name="adj3" fmla="val 16667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 smtClean="0"/>
                <a:t>2</a:t>
              </a:r>
              <a:endParaRPr lang="ko-KR" altLang="en-US" dirty="0"/>
            </a:p>
          </p:txBody>
        </p:sp>
        <p:sp>
          <p:nvSpPr>
            <p:cNvPr id="14" name="모서리가 둥근 사각형 설명선 13"/>
            <p:cNvSpPr/>
            <p:nvPr/>
          </p:nvSpPr>
          <p:spPr>
            <a:xfrm>
              <a:off x="7740352" y="4869160"/>
              <a:ext cx="242089" cy="178949"/>
            </a:xfrm>
            <a:prstGeom prst="wedgeRoundRectCallout">
              <a:avLst>
                <a:gd name="adj1" fmla="val -6389"/>
                <a:gd name="adj2" fmla="val -131363"/>
                <a:gd name="adj3" fmla="val 16667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/>
                <a:t>3</a:t>
              </a:r>
              <a:endParaRPr lang="ko-KR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637550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직사각형 28"/>
          <p:cNvSpPr/>
          <p:nvPr/>
        </p:nvSpPr>
        <p:spPr>
          <a:xfrm>
            <a:off x="0" y="5643575"/>
            <a:ext cx="9144000" cy="1214425"/>
          </a:xfrm>
          <a:prstGeom prst="rect">
            <a:avLst/>
          </a:prstGeom>
          <a:solidFill>
            <a:schemeClr val="accent1">
              <a:alpha val="14000"/>
            </a:schemeClr>
          </a:solidFill>
          <a:ln w="1905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773" tIns="38387" rIns="76773" bIns="38387" rtlCol="0" anchor="t"/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r>
              <a:rPr kumimoji="0" lang="en-US" altLang="ko-KR" sz="1400" dirty="0" smtClean="0">
                <a:solidFill>
                  <a:prstClr val="black"/>
                </a:solidFill>
              </a:rPr>
              <a:t>	</a:t>
            </a:r>
            <a:r>
              <a:rPr kumimoji="0" lang="ko-KR" altLang="en-US" sz="1400" dirty="0" err="1" smtClean="0">
                <a:solidFill>
                  <a:prstClr val="black"/>
                </a:solidFill>
              </a:rPr>
              <a:t>회차별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 과정개설 추가 정보 에서 </a:t>
            </a:r>
            <a:r>
              <a:rPr kumimoji="0" lang="ko-KR" altLang="en-US" sz="1400" b="1" dirty="0" err="1" smtClean="0">
                <a:solidFill>
                  <a:prstClr val="black"/>
                </a:solidFill>
              </a:rPr>
              <a:t>회차를</a:t>
            </a:r>
            <a:r>
              <a:rPr kumimoji="0" lang="ko-KR" altLang="en-US" sz="1400" b="1" dirty="0" smtClean="0">
                <a:solidFill>
                  <a:prstClr val="black"/>
                </a:solidFill>
              </a:rPr>
              <a:t> 설정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할 수 있으며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, 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대상자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,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요일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,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시작일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~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종료일을 설정할 수 있습니다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.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r>
              <a:rPr kumimoji="0" lang="en-US" altLang="ko-KR" sz="1400" dirty="0" smtClean="0">
                <a:solidFill>
                  <a:prstClr val="black"/>
                </a:solidFill>
              </a:rPr>
              <a:t>	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r>
              <a:rPr kumimoji="0" lang="en-US" altLang="ko-KR" sz="1400" dirty="0">
                <a:solidFill>
                  <a:prstClr val="black"/>
                </a:solidFill>
              </a:rPr>
              <a:t> 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    “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실속패키지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”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를 사용하시는 경우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, 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연동된 홈페이지에 새로 개설된 과정 정보를 노출 시킬 수 있습니다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. 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r>
              <a:rPr kumimoji="0" lang="en-US" altLang="ko-KR" sz="1400" dirty="0" smtClean="0">
                <a:solidFill>
                  <a:prstClr val="black"/>
                </a:solidFill>
              </a:rPr>
              <a:t>		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버튼을 눌러 새로운 </a:t>
            </a:r>
            <a:r>
              <a:rPr kumimoji="0" lang="ko-KR" altLang="en-US" sz="1400" dirty="0" err="1" smtClean="0">
                <a:solidFill>
                  <a:prstClr val="black"/>
                </a:solidFill>
              </a:rPr>
              <a:t>회차를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 개설합니다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.</a:t>
            </a:r>
            <a:endParaRPr kumimoji="0" lang="ko-KR" altLang="en-US" sz="1400" dirty="0">
              <a:solidFill>
                <a:prstClr val="black"/>
              </a:solidFill>
            </a:endParaRPr>
          </a:p>
        </p:txBody>
      </p:sp>
      <p:sp>
        <p:nvSpPr>
          <p:cNvPr id="4" name="제목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과정 </a:t>
            </a:r>
            <a:r>
              <a:rPr lang="en-US" altLang="ko-KR" dirty="0"/>
              <a:t>– </a:t>
            </a:r>
            <a:r>
              <a:rPr lang="ko-KR" altLang="en-US" dirty="0"/>
              <a:t>과정개설</a:t>
            </a:r>
            <a:r>
              <a:rPr lang="en-US" altLang="ko-KR" dirty="0" smtClean="0"/>
              <a:t>(3/3)</a:t>
            </a:r>
            <a:endParaRPr lang="ko-KR" altLang="en-US" dirty="0"/>
          </a:p>
        </p:txBody>
      </p:sp>
      <p:grpSp>
        <p:nvGrpSpPr>
          <p:cNvPr id="14" name="그룹 13"/>
          <p:cNvGrpSpPr/>
          <p:nvPr/>
        </p:nvGrpSpPr>
        <p:grpSpPr>
          <a:xfrm>
            <a:off x="99165" y="765175"/>
            <a:ext cx="8784485" cy="5611833"/>
            <a:chOff x="99165" y="765175"/>
            <a:chExt cx="8784485" cy="5611833"/>
          </a:xfrm>
        </p:grpSpPr>
        <p:sp>
          <p:nvSpPr>
            <p:cNvPr id="23" name="모서리가 둥근 직사각형 22"/>
            <p:cNvSpPr/>
            <p:nvPr/>
          </p:nvSpPr>
          <p:spPr>
            <a:xfrm>
              <a:off x="99165" y="5724541"/>
              <a:ext cx="214314" cy="142876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 smtClean="0"/>
                <a:t>1</a:t>
              </a:r>
              <a:endParaRPr lang="ko-KR" altLang="en-US" sz="1050" dirty="0" smtClean="0"/>
            </a:p>
          </p:txBody>
        </p:sp>
        <p:sp>
          <p:nvSpPr>
            <p:cNvPr id="32" name="모서리가 둥근 직사각형 31"/>
            <p:cNvSpPr/>
            <p:nvPr/>
          </p:nvSpPr>
          <p:spPr>
            <a:xfrm>
              <a:off x="99981" y="6234132"/>
              <a:ext cx="214314" cy="142876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 smtClean="0"/>
                <a:t>2</a:t>
              </a:r>
              <a:endParaRPr lang="ko-KR" altLang="en-US" sz="1050" dirty="0" smtClean="0"/>
            </a:p>
          </p:txBody>
        </p:sp>
        <p:pic>
          <p:nvPicPr>
            <p:cNvPr id="614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39751" y="765175"/>
              <a:ext cx="8075178" cy="32424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6147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23850" y="4114805"/>
              <a:ext cx="8559800" cy="14311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8" name="모서리가 둥근 사각형 설명선 27"/>
            <p:cNvSpPr/>
            <p:nvPr/>
          </p:nvSpPr>
          <p:spPr>
            <a:xfrm>
              <a:off x="1561843" y="809624"/>
              <a:ext cx="242657" cy="214314"/>
            </a:xfrm>
            <a:prstGeom prst="wedgeRoundRectCallout">
              <a:avLst>
                <a:gd name="adj1" fmla="val -107181"/>
                <a:gd name="adj2" fmla="val 4597"/>
                <a:gd name="adj3" fmla="val 16667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 smtClean="0"/>
                <a:t>1</a:t>
              </a:r>
              <a:endParaRPr lang="ko-KR" altLang="en-US" dirty="0"/>
            </a:p>
          </p:txBody>
        </p:sp>
        <p:sp>
          <p:nvSpPr>
            <p:cNvPr id="31" name="모서리가 둥근 사각형 설명선 30"/>
            <p:cNvSpPr/>
            <p:nvPr/>
          </p:nvSpPr>
          <p:spPr>
            <a:xfrm>
              <a:off x="1164523" y="4114805"/>
              <a:ext cx="242657" cy="214314"/>
            </a:xfrm>
            <a:prstGeom prst="wedgeRoundRectCallout">
              <a:avLst>
                <a:gd name="adj1" fmla="val -107181"/>
                <a:gd name="adj2" fmla="val 4597"/>
                <a:gd name="adj3" fmla="val 16667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 smtClean="0"/>
                <a:t>2</a:t>
              </a:r>
              <a:endParaRPr lang="ko-KR" altLang="en-US" dirty="0"/>
            </a:p>
          </p:txBody>
        </p:sp>
      </p:grp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3547" y="6449845"/>
            <a:ext cx="495930" cy="240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439511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직사각형 28"/>
          <p:cNvSpPr/>
          <p:nvPr/>
        </p:nvSpPr>
        <p:spPr>
          <a:xfrm>
            <a:off x="0" y="5643575"/>
            <a:ext cx="9144000" cy="1214425"/>
          </a:xfrm>
          <a:prstGeom prst="rect">
            <a:avLst/>
          </a:prstGeom>
          <a:solidFill>
            <a:schemeClr val="accent1">
              <a:alpha val="14000"/>
            </a:schemeClr>
          </a:solidFill>
          <a:ln w="1905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773" tIns="38387" rIns="76773" bIns="38387" rtlCol="0" anchor="t"/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r>
              <a:rPr kumimoji="0" lang="en-US" altLang="ko-KR" sz="1400" dirty="0">
                <a:solidFill>
                  <a:prstClr val="black"/>
                </a:solidFill>
              </a:rPr>
              <a:t>	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평가 교수학습 방법 등록을 진행 완료 합니다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.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r>
              <a:rPr kumimoji="0" lang="en-US" altLang="ko-KR" sz="1400" dirty="0">
                <a:solidFill>
                  <a:prstClr val="black"/>
                </a:solidFill>
              </a:rPr>
              <a:t>	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시간표 편성 메뉴로 이동합니다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.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endParaRPr kumimoji="0" lang="ko-KR" altLang="en-US" sz="1400" dirty="0">
              <a:solidFill>
                <a:prstClr val="black"/>
              </a:solidFill>
            </a:endParaRPr>
          </a:p>
        </p:txBody>
      </p:sp>
      <p:sp>
        <p:nvSpPr>
          <p:cNvPr id="4" name="제목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과정 </a:t>
            </a:r>
            <a:r>
              <a:rPr lang="en-US" altLang="ko-KR" dirty="0" smtClean="0"/>
              <a:t>- </a:t>
            </a:r>
            <a:r>
              <a:rPr lang="ko-KR" altLang="en-US" dirty="0" smtClean="0"/>
              <a:t>시간표 등록</a:t>
            </a:r>
            <a:endParaRPr lang="ko-KR" alt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45" y="980728"/>
            <a:ext cx="2771775" cy="151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551563"/>
            <a:ext cx="8856984" cy="2090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584299"/>
            <a:ext cx="4918780" cy="2967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모서리가 둥근 직사각형 14"/>
          <p:cNvSpPr/>
          <p:nvPr/>
        </p:nvSpPr>
        <p:spPr>
          <a:xfrm>
            <a:off x="99165" y="5734066"/>
            <a:ext cx="214314" cy="142876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50" dirty="0" smtClean="0"/>
              <a:t>1</a:t>
            </a:r>
            <a:endParaRPr lang="ko-KR" altLang="en-US" sz="1050" dirty="0" smtClean="0"/>
          </a:p>
        </p:txBody>
      </p:sp>
      <p:sp>
        <p:nvSpPr>
          <p:cNvPr id="16" name="모서리가 둥근 직사각형 15"/>
          <p:cNvSpPr/>
          <p:nvPr/>
        </p:nvSpPr>
        <p:spPr>
          <a:xfrm>
            <a:off x="108690" y="5997736"/>
            <a:ext cx="214314" cy="129887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50" dirty="0" smtClean="0"/>
              <a:t>2</a:t>
            </a:r>
            <a:endParaRPr lang="ko-KR" altLang="en-US" sz="1050" dirty="0" smtClean="0"/>
          </a:p>
        </p:txBody>
      </p:sp>
    </p:spTree>
    <p:extLst>
      <p:ext uri="{BB962C8B-B14F-4D97-AF65-F5344CB8AC3E}">
        <p14:creationId xmlns:p14="http://schemas.microsoft.com/office/powerpoint/2010/main" val="1141041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직사각형 28"/>
          <p:cNvSpPr/>
          <p:nvPr/>
        </p:nvSpPr>
        <p:spPr>
          <a:xfrm>
            <a:off x="0" y="5643575"/>
            <a:ext cx="9144000" cy="1214425"/>
          </a:xfrm>
          <a:prstGeom prst="rect">
            <a:avLst/>
          </a:prstGeom>
          <a:solidFill>
            <a:schemeClr val="accent1">
              <a:alpha val="14000"/>
            </a:schemeClr>
          </a:solidFill>
          <a:ln w="1905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773" tIns="38387" rIns="76773" bIns="38387" rtlCol="0" anchor="t"/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r>
              <a:rPr kumimoji="0" lang="en-US" altLang="ko-KR" sz="1400" dirty="0" smtClean="0">
                <a:solidFill>
                  <a:prstClr val="black"/>
                </a:solidFill>
              </a:rPr>
              <a:t>	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교시와 수업이 진행되는 시간을 선택하시면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, 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수업이 진행되는 요일과 교시가 활성화됩니다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.</a:t>
            </a:r>
            <a:endParaRPr kumimoji="0" lang="ko-KR" altLang="en-US" sz="1400" dirty="0">
              <a:solidFill>
                <a:prstClr val="black"/>
              </a:solidFill>
            </a:endParaRPr>
          </a:p>
        </p:txBody>
      </p:sp>
      <p:sp>
        <p:nvSpPr>
          <p:cNvPr id="4" name="제목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과정 </a:t>
            </a:r>
            <a:r>
              <a:rPr lang="en-US" altLang="ko-KR" dirty="0" smtClean="0"/>
              <a:t>- </a:t>
            </a:r>
            <a:r>
              <a:rPr lang="ko-KR" altLang="en-US" dirty="0" smtClean="0"/>
              <a:t>시간표 등록</a:t>
            </a:r>
            <a:endParaRPr lang="ko-KR" altLang="en-US" dirty="0"/>
          </a:p>
        </p:txBody>
      </p:sp>
      <p:sp>
        <p:nvSpPr>
          <p:cNvPr id="7" name="모서리가 둥근 직사각형 6"/>
          <p:cNvSpPr/>
          <p:nvPr/>
        </p:nvSpPr>
        <p:spPr>
          <a:xfrm>
            <a:off x="99165" y="5734066"/>
            <a:ext cx="214314" cy="142876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50" dirty="0" smtClean="0"/>
              <a:t>1</a:t>
            </a:r>
            <a:endParaRPr lang="ko-KR" altLang="en-US" sz="1050" dirty="0" smtClean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908720"/>
            <a:ext cx="7344816" cy="4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908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직사각형 28"/>
          <p:cNvSpPr/>
          <p:nvPr/>
        </p:nvSpPr>
        <p:spPr>
          <a:xfrm>
            <a:off x="0" y="5643575"/>
            <a:ext cx="9144000" cy="1214425"/>
          </a:xfrm>
          <a:prstGeom prst="rect">
            <a:avLst/>
          </a:prstGeom>
          <a:solidFill>
            <a:schemeClr val="accent1">
              <a:alpha val="14000"/>
            </a:schemeClr>
          </a:solidFill>
          <a:ln w="1905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773" tIns="38387" rIns="76773" bIns="38387" rtlCol="0" anchor="t"/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r>
              <a:rPr kumimoji="0" lang="en-US" altLang="ko-KR" sz="1400" dirty="0" smtClean="0">
                <a:solidFill>
                  <a:prstClr val="black"/>
                </a:solidFill>
              </a:rPr>
              <a:t>	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과목과 강사를 선택합니다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.	     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버튼 클릭 시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, 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열려있는 교시와 요일에 과목이 전부 입력되고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,          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버튼 클릭 시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, 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체크한 요일 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/ 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체크한 시간에 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1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개 입력됩니다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.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r>
              <a:rPr kumimoji="0" lang="en-US" altLang="ko-KR" sz="1400" dirty="0" smtClean="0">
                <a:solidFill>
                  <a:prstClr val="black"/>
                </a:solidFill>
              </a:rPr>
              <a:t> 	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만약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, 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해당 시간에 수업을 진행하지 않는다면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, ‘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미등록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’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을 체크하시고 시간표 등록을 진행하시면 됩니다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.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r>
              <a:rPr kumimoji="0" lang="en-US" altLang="ko-KR" sz="1400" dirty="0">
                <a:solidFill>
                  <a:prstClr val="black"/>
                </a:solidFill>
              </a:rPr>
              <a:t>	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시간표 등록 후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, 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시간표를 다운로드 하실 수 있습니다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. </a:t>
            </a:r>
            <a:r>
              <a:rPr kumimoji="0" lang="ko-KR" altLang="en-US" sz="1400" b="1" i="1" dirty="0" smtClean="0">
                <a:solidFill>
                  <a:prstClr val="black"/>
                </a:solidFill>
              </a:rPr>
              <a:t>하지만 과목이 많아서 등록이 힘든 경우</a:t>
            </a:r>
            <a:r>
              <a:rPr kumimoji="0" lang="en-US" altLang="ko-KR" sz="1400" b="1" i="1" dirty="0" smtClean="0">
                <a:solidFill>
                  <a:prstClr val="black"/>
                </a:solidFill>
              </a:rPr>
              <a:t>,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 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기존에 기관에서 사용하시던 시간표를 사용하시면 됩니다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.</a:t>
            </a:r>
            <a:endParaRPr kumimoji="0" lang="ko-KR" altLang="en-US" sz="1400" dirty="0">
              <a:solidFill>
                <a:prstClr val="black"/>
              </a:solidFill>
            </a:endParaRPr>
          </a:p>
        </p:txBody>
      </p:sp>
      <p:sp>
        <p:nvSpPr>
          <p:cNvPr id="4" name="제목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과정 </a:t>
            </a:r>
            <a:r>
              <a:rPr lang="en-US" altLang="ko-KR" dirty="0" smtClean="0"/>
              <a:t>- </a:t>
            </a:r>
            <a:r>
              <a:rPr lang="ko-KR" altLang="en-US" dirty="0" smtClean="0"/>
              <a:t>시간표 등록</a:t>
            </a:r>
            <a:endParaRPr lang="ko-KR" alt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61" y="620688"/>
            <a:ext cx="8930927" cy="40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모서리가 둥근 직사각형 4"/>
          <p:cNvSpPr/>
          <p:nvPr/>
        </p:nvSpPr>
        <p:spPr>
          <a:xfrm>
            <a:off x="99165" y="5737534"/>
            <a:ext cx="214314" cy="135941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50" dirty="0" smtClean="0"/>
              <a:t>1</a:t>
            </a:r>
            <a:endParaRPr lang="ko-KR" altLang="en-US" sz="1050" dirty="0" smtClean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5682440"/>
            <a:ext cx="456059" cy="191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5682440"/>
            <a:ext cx="523875" cy="20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모서리가 둥근 직사각형 7"/>
          <p:cNvSpPr/>
          <p:nvPr/>
        </p:nvSpPr>
        <p:spPr>
          <a:xfrm>
            <a:off x="108690" y="6194734"/>
            <a:ext cx="214314" cy="135941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50" dirty="0" smtClean="0"/>
              <a:t>2</a:t>
            </a:r>
            <a:endParaRPr lang="ko-KR" altLang="en-US" sz="1050" dirty="0" smtClean="0"/>
          </a:p>
        </p:txBody>
      </p:sp>
      <p:sp>
        <p:nvSpPr>
          <p:cNvPr id="9" name="모서리가 둥근 직사각형 8"/>
          <p:cNvSpPr/>
          <p:nvPr/>
        </p:nvSpPr>
        <p:spPr>
          <a:xfrm>
            <a:off x="108690" y="6442384"/>
            <a:ext cx="214314" cy="135941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50" dirty="0" smtClean="0"/>
              <a:t>3</a:t>
            </a:r>
            <a:endParaRPr lang="ko-KR" altLang="en-US" sz="1050" dirty="0" smtClean="0"/>
          </a:p>
        </p:txBody>
      </p:sp>
    </p:spTree>
    <p:extLst>
      <p:ext uri="{BB962C8B-B14F-4D97-AF65-F5344CB8AC3E}">
        <p14:creationId xmlns:p14="http://schemas.microsoft.com/office/powerpoint/2010/main" val="330908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 txBox="1">
            <a:spLocks/>
          </p:cNvSpPr>
          <p:nvPr/>
        </p:nvSpPr>
        <p:spPr>
          <a:xfrm>
            <a:off x="428596" y="1500174"/>
            <a:ext cx="8229600" cy="1154113"/>
          </a:xfrm>
          <a:prstGeom prst="rect">
            <a:avLst/>
          </a:prstGeom>
        </p:spPr>
        <p:txBody>
          <a:bodyPr vert="horz" lIns="76773" tIns="38387" rIns="76773" bIns="38387" rtlCol="0" anchor="ctr">
            <a:noAutofit/>
          </a:bodyPr>
          <a:lstStyle/>
          <a:p>
            <a:pPr marL="0" marR="0" lvl="0" indent="0" algn="ctr" defTabSz="768004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HY헤드라인M" pitchFamily="18" charset="-127"/>
                <a:cs typeface="+mj-cs"/>
              </a:rPr>
              <a:t>인 사</a:t>
            </a:r>
            <a:endParaRPr kumimoji="0" lang="ko-KR" altLang="en-US" sz="6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HY헤드라인M" pitchFamily="18" charset="-127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747687" y="13467"/>
            <a:ext cx="7643866" cy="499950"/>
          </a:xfrm>
        </p:spPr>
        <p:txBody>
          <a:bodyPr/>
          <a:lstStyle/>
          <a:p>
            <a:r>
              <a:rPr smtClean="0"/>
              <a:t>교직원 관리 </a:t>
            </a:r>
            <a:endParaRPr lang="en-US" altLang="ko-KR" dirty="0"/>
          </a:p>
        </p:txBody>
      </p:sp>
      <p:sp>
        <p:nvSpPr>
          <p:cNvPr id="30" name="직사각형 29"/>
          <p:cNvSpPr/>
          <p:nvPr/>
        </p:nvSpPr>
        <p:spPr>
          <a:xfrm>
            <a:off x="0" y="5410200"/>
            <a:ext cx="9144000" cy="1447800"/>
          </a:xfrm>
          <a:prstGeom prst="rect">
            <a:avLst/>
          </a:prstGeom>
          <a:solidFill>
            <a:schemeClr val="accent1">
              <a:alpha val="14000"/>
            </a:schemeClr>
          </a:solidFill>
          <a:ln w="1905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773" tIns="38387" rIns="76773" bIns="38387" rtlCol="0" anchor="t"/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r>
              <a:rPr kumimoji="0" lang="en-US" altLang="ko-KR" sz="1400" dirty="0" smtClean="0">
                <a:solidFill>
                  <a:prstClr val="black"/>
                </a:solidFill>
              </a:rPr>
              <a:t>	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사전등록 메뉴에서도 교직원을 등록할 수 있습니다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.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endParaRPr kumimoji="0" lang="en-US" altLang="ko-KR" sz="1400" dirty="0" smtClean="0">
              <a:solidFill>
                <a:prstClr val="black"/>
              </a:solidFill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r>
              <a:rPr kumimoji="0" lang="en-US" altLang="ko-KR" sz="1400" dirty="0">
                <a:solidFill>
                  <a:prstClr val="black"/>
                </a:solidFill>
              </a:rPr>
              <a:t> 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                       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을 클릭하여 교직원을 등록할 수 있습니다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.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r>
              <a:rPr kumimoji="0" lang="en-US" altLang="ko-KR" sz="1400" dirty="0">
                <a:solidFill>
                  <a:prstClr val="black"/>
                </a:solidFill>
              </a:rPr>
              <a:t>	</a:t>
            </a:r>
            <a:endParaRPr kumimoji="0" lang="en-US" altLang="ko-KR" sz="1400" dirty="0" smtClean="0">
              <a:solidFill>
                <a:prstClr val="black"/>
              </a:solidFill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r>
              <a:rPr kumimoji="0" lang="en-US" altLang="ko-KR" sz="1400" dirty="0" smtClean="0">
                <a:solidFill>
                  <a:prstClr val="black"/>
                </a:solidFill>
              </a:rPr>
              <a:t>	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교직원 아이디와 비밀번호 부여는 아래 이미지와 같이 권한</a:t>
            </a:r>
            <a:r>
              <a:rPr kumimoji="0" lang="en-US" altLang="ko-KR" sz="1400" dirty="0" smtClean="0">
                <a:solidFill>
                  <a:prstClr val="black"/>
                </a:solidFill>
                <a:latin typeface="맑은 고딕"/>
                <a:ea typeface="맑은 고딕"/>
              </a:rPr>
              <a:t>·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문자 알림에서 설정할 수 있습니다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.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r>
              <a:rPr kumimoji="0" lang="en-US" altLang="ko-KR" sz="1400" dirty="0" smtClean="0">
                <a:solidFill>
                  <a:prstClr val="black"/>
                </a:solidFill>
              </a:rPr>
              <a:t>	  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r>
              <a:rPr kumimoji="0" lang="en-US" altLang="ko-KR" sz="1400" dirty="0" smtClean="0">
                <a:solidFill>
                  <a:prstClr val="black"/>
                </a:solidFill>
              </a:rPr>
              <a:t>		</a:t>
            </a:r>
          </a:p>
        </p:txBody>
      </p:sp>
      <p:grpSp>
        <p:nvGrpSpPr>
          <p:cNvPr id="21" name="그룹 20"/>
          <p:cNvGrpSpPr/>
          <p:nvPr/>
        </p:nvGrpSpPr>
        <p:grpSpPr>
          <a:xfrm>
            <a:off x="98215" y="620688"/>
            <a:ext cx="8723586" cy="6041827"/>
            <a:chOff x="98215" y="620688"/>
            <a:chExt cx="8723586" cy="6041827"/>
          </a:xfrm>
        </p:grpSpPr>
        <p:sp>
          <p:nvSpPr>
            <p:cNvPr id="56" name="모서리가 둥근 직사각형 55"/>
            <p:cNvSpPr/>
            <p:nvPr/>
          </p:nvSpPr>
          <p:spPr>
            <a:xfrm>
              <a:off x="98215" y="5476889"/>
              <a:ext cx="214314" cy="142876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 smtClean="0"/>
                <a:t>1</a:t>
              </a:r>
              <a:endParaRPr lang="ko-KR" altLang="en-US" sz="1050" dirty="0" smtClean="0"/>
            </a:p>
          </p:txBody>
        </p:sp>
        <p:pic>
          <p:nvPicPr>
            <p:cNvPr id="1026" name="Picture 2"/>
            <p:cNvPicPr preferRelativeResize="0"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28601" y="620688"/>
              <a:ext cx="8593200" cy="35283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7" name="모서리가 둥근 직사각형 6"/>
            <p:cNvSpPr/>
            <p:nvPr/>
          </p:nvSpPr>
          <p:spPr>
            <a:xfrm>
              <a:off x="98215" y="6519639"/>
              <a:ext cx="214314" cy="142876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 smtClean="0"/>
                <a:t>3</a:t>
              </a:r>
              <a:endParaRPr lang="ko-KR" altLang="en-US" sz="1050" dirty="0" smtClean="0"/>
            </a:p>
          </p:txBody>
        </p:sp>
        <p:sp>
          <p:nvSpPr>
            <p:cNvPr id="11" name="모서리가 둥근 직사각형 10"/>
            <p:cNvSpPr/>
            <p:nvPr/>
          </p:nvSpPr>
          <p:spPr>
            <a:xfrm>
              <a:off x="98215" y="5986238"/>
              <a:ext cx="214314" cy="142876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 smtClean="0"/>
                <a:t>2</a:t>
              </a:r>
              <a:endParaRPr lang="ko-KR" altLang="en-US" sz="1050" dirty="0" smtClean="0"/>
            </a:p>
          </p:txBody>
        </p:sp>
      </p:grp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636" y="5919564"/>
            <a:ext cx="1047750" cy="29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257675"/>
            <a:ext cx="6324600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747687" y="13467"/>
            <a:ext cx="7643866" cy="499950"/>
          </a:xfrm>
        </p:spPr>
        <p:txBody>
          <a:bodyPr/>
          <a:lstStyle/>
          <a:p>
            <a:r>
              <a:rPr lang="ko-KR" altLang="en-US" dirty="0" smtClean="0"/>
              <a:t>교직원 공지사항</a:t>
            </a:r>
            <a:r>
              <a:rPr dirty="0" smtClean="0"/>
              <a:t> </a:t>
            </a:r>
            <a:endParaRPr lang="en-US" altLang="ko-KR" dirty="0"/>
          </a:p>
        </p:txBody>
      </p:sp>
      <p:grpSp>
        <p:nvGrpSpPr>
          <p:cNvPr id="27" name="그룹 26"/>
          <p:cNvGrpSpPr/>
          <p:nvPr/>
        </p:nvGrpSpPr>
        <p:grpSpPr>
          <a:xfrm>
            <a:off x="0" y="595318"/>
            <a:ext cx="9144000" cy="6262682"/>
            <a:chOff x="0" y="595318"/>
            <a:chExt cx="9144000" cy="6262682"/>
          </a:xfrm>
        </p:grpSpPr>
        <p:pic>
          <p:nvPicPr>
            <p:cNvPr id="2050" name="Picture 2"/>
            <p:cNvPicPr preferRelativeResize="0"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57769" y="595318"/>
              <a:ext cx="8593200" cy="457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grpSp>
          <p:nvGrpSpPr>
            <p:cNvPr id="26" name="그룹 25"/>
            <p:cNvGrpSpPr/>
            <p:nvPr/>
          </p:nvGrpSpPr>
          <p:grpSpPr>
            <a:xfrm>
              <a:off x="0" y="1124744"/>
              <a:ext cx="9144000" cy="5733256"/>
              <a:chOff x="0" y="1124744"/>
              <a:chExt cx="9144000" cy="5733256"/>
            </a:xfrm>
          </p:grpSpPr>
          <p:sp>
            <p:nvSpPr>
              <p:cNvPr id="30" name="직사각형 29"/>
              <p:cNvSpPr/>
              <p:nvPr/>
            </p:nvSpPr>
            <p:spPr>
              <a:xfrm>
                <a:off x="0" y="5715016"/>
                <a:ext cx="9144000" cy="1142984"/>
              </a:xfrm>
              <a:prstGeom prst="rect">
                <a:avLst/>
              </a:prstGeom>
              <a:solidFill>
                <a:schemeClr val="accent1">
                  <a:alpha val="14000"/>
                </a:schemeClr>
              </a:solidFill>
              <a:ln w="19050"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6773" tIns="38387" rIns="76773" bIns="38387" rtlCol="0" anchor="t"/>
              <a:lstStyle/>
              <a:p>
                <a:pPr marL="342900" indent="-342900" fontAlgn="auto">
                  <a:spcBef>
                    <a:spcPct val="20000"/>
                  </a:spcBef>
                  <a:spcAft>
                    <a:spcPts val="0"/>
                  </a:spcAft>
                </a:pPr>
                <a:r>
                  <a:rPr kumimoji="0" lang="en-US" altLang="ko-KR" sz="1400" dirty="0" smtClean="0">
                    <a:solidFill>
                      <a:prstClr val="black"/>
                    </a:solidFill>
                  </a:rPr>
                  <a:t>	</a:t>
                </a:r>
                <a:r>
                  <a:rPr kumimoji="0" lang="ko-KR" altLang="en-US" sz="1400" dirty="0" smtClean="0">
                    <a:solidFill>
                      <a:prstClr val="black"/>
                    </a:solidFill>
                  </a:rPr>
                  <a:t>교직원 공지사항 게시판을 사용 하실 수 있습니다</a:t>
                </a:r>
                <a:r>
                  <a:rPr kumimoji="0" lang="en-US" altLang="ko-KR" sz="1400" dirty="0" smtClean="0">
                    <a:solidFill>
                      <a:prstClr val="black"/>
                    </a:solidFill>
                  </a:rPr>
                  <a:t>.</a:t>
                </a:r>
              </a:p>
              <a:p>
                <a:pPr marL="342900" indent="-342900" fontAlgn="auto">
                  <a:spcBef>
                    <a:spcPct val="20000"/>
                  </a:spcBef>
                  <a:spcAft>
                    <a:spcPts val="0"/>
                  </a:spcAft>
                </a:pPr>
                <a:r>
                  <a:rPr kumimoji="0" lang="en-US" altLang="ko-KR" sz="1400" dirty="0" smtClean="0">
                    <a:solidFill>
                      <a:prstClr val="black"/>
                    </a:solidFill>
                  </a:rPr>
                  <a:t>	</a:t>
                </a:r>
                <a:r>
                  <a:rPr kumimoji="0" lang="ko-KR" altLang="en-US" sz="1400" dirty="0" smtClean="0">
                    <a:solidFill>
                      <a:prstClr val="black"/>
                    </a:solidFill>
                  </a:rPr>
                  <a:t>글 등록을 눌러 새로운 공지사항을 등록 할 수 있습니다</a:t>
                </a:r>
                <a:r>
                  <a:rPr kumimoji="0" lang="en-US" altLang="ko-KR" sz="1400" dirty="0" smtClean="0">
                    <a:solidFill>
                      <a:prstClr val="black"/>
                    </a:solidFill>
                  </a:rPr>
                  <a:t>. </a:t>
                </a:r>
                <a:r>
                  <a:rPr kumimoji="0" lang="ko-KR" altLang="en-US" sz="1400" dirty="0" smtClean="0">
                    <a:solidFill>
                      <a:prstClr val="black"/>
                    </a:solidFill>
                  </a:rPr>
                  <a:t>새로운 글 등록 시 첨부파일 등록이 가능합니다</a:t>
                </a:r>
                <a:r>
                  <a:rPr kumimoji="0" lang="en-US" altLang="ko-KR" sz="1400" dirty="0" smtClean="0">
                    <a:solidFill>
                      <a:prstClr val="black"/>
                    </a:solidFill>
                  </a:rPr>
                  <a:t>.</a:t>
                </a:r>
              </a:p>
            </p:txBody>
          </p:sp>
          <p:sp>
            <p:nvSpPr>
              <p:cNvPr id="56" name="모서리가 둥근 직사각형 55"/>
              <p:cNvSpPr/>
              <p:nvPr/>
            </p:nvSpPr>
            <p:spPr>
              <a:xfrm>
                <a:off x="98215" y="5786454"/>
                <a:ext cx="214314" cy="142876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sz="1050" dirty="0" smtClean="0"/>
                  <a:t>1</a:t>
                </a:r>
                <a:endParaRPr lang="ko-KR" altLang="en-US" sz="1050" dirty="0" smtClean="0"/>
              </a:p>
            </p:txBody>
          </p:sp>
          <p:sp>
            <p:nvSpPr>
              <p:cNvPr id="31" name="직사각형 30"/>
              <p:cNvSpPr/>
              <p:nvPr/>
            </p:nvSpPr>
            <p:spPr>
              <a:xfrm>
                <a:off x="428596" y="1124744"/>
                <a:ext cx="857256" cy="285752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2" name="모서리가 둥근 사각형 설명선 31"/>
              <p:cNvSpPr/>
              <p:nvPr/>
            </p:nvSpPr>
            <p:spPr>
              <a:xfrm>
                <a:off x="1357035" y="1196182"/>
                <a:ext cx="242657" cy="214314"/>
              </a:xfrm>
              <a:prstGeom prst="wedgeRoundRectCallout">
                <a:avLst>
                  <a:gd name="adj1" fmla="val -107181"/>
                  <a:gd name="adj2" fmla="val 4597"/>
                  <a:gd name="adj3" fmla="val 16667"/>
                </a:avLst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sz="1050" dirty="0" smtClean="0"/>
                  <a:t>1</a:t>
                </a:r>
                <a:endParaRPr lang="ko-KR" altLang="en-US" dirty="0"/>
              </a:p>
            </p:txBody>
          </p:sp>
          <p:sp>
            <p:nvSpPr>
              <p:cNvPr id="36" name="모서리가 둥근 직사각형 35"/>
              <p:cNvSpPr/>
              <p:nvPr/>
            </p:nvSpPr>
            <p:spPr>
              <a:xfrm>
                <a:off x="99981" y="6043629"/>
                <a:ext cx="214314" cy="142876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sz="1050" dirty="0" smtClean="0"/>
                  <a:t>2</a:t>
                </a:r>
                <a:endParaRPr lang="ko-KR" altLang="en-US" sz="1050" dirty="0" smtClean="0"/>
              </a:p>
            </p:txBody>
          </p:sp>
          <p:sp>
            <p:nvSpPr>
              <p:cNvPr id="15" name="모서리가 둥근 사각형 설명선 14"/>
              <p:cNvSpPr/>
              <p:nvPr/>
            </p:nvSpPr>
            <p:spPr>
              <a:xfrm>
                <a:off x="2339752" y="4913318"/>
                <a:ext cx="242657" cy="214314"/>
              </a:xfrm>
              <a:prstGeom prst="wedgeRoundRectCallout">
                <a:avLst>
                  <a:gd name="adj1" fmla="val -107181"/>
                  <a:gd name="adj2" fmla="val 4597"/>
                  <a:gd name="adj3" fmla="val 16667"/>
                </a:avLst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sz="1050" dirty="0" smtClean="0"/>
                  <a:t>2</a:t>
                </a:r>
                <a:endParaRPr lang="ko-KR" altLang="en-US" dirty="0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altLang="en-US" smtClean="0"/>
              <a:t>로그인 </a:t>
            </a:r>
            <a:endParaRPr lang="ko-KR" altLang="en-US" dirty="0"/>
          </a:p>
        </p:txBody>
      </p:sp>
      <p:sp>
        <p:nvSpPr>
          <p:cNvPr id="45" name="직사각형 44"/>
          <p:cNvSpPr/>
          <p:nvPr/>
        </p:nvSpPr>
        <p:spPr>
          <a:xfrm>
            <a:off x="0" y="5643578"/>
            <a:ext cx="9144000" cy="1214425"/>
          </a:xfrm>
          <a:prstGeom prst="rect">
            <a:avLst/>
          </a:prstGeom>
          <a:solidFill>
            <a:schemeClr val="accent1">
              <a:alpha val="14000"/>
            </a:schemeClr>
          </a:solidFill>
          <a:ln w="1905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773" tIns="38387" rIns="76773" bIns="38387" rtlCol="0" anchor="t"/>
          <a:lstStyle/>
          <a:p>
            <a:pPr>
              <a:buNone/>
            </a:pPr>
            <a:endParaRPr lang="en-US" altLang="ko-KR" sz="600" dirty="0" smtClean="0">
              <a:solidFill>
                <a:schemeClr val="tx1"/>
              </a:solidFill>
              <a:hlinkClick r:id="rId2"/>
            </a:endParaRPr>
          </a:p>
          <a:p>
            <a:pPr>
              <a:buNone/>
            </a:pPr>
            <a:r>
              <a:rPr lang="en-US" altLang="ko-KR" sz="1400" dirty="0" smtClean="0">
                <a:solidFill>
                  <a:schemeClr val="tx1"/>
                </a:solidFill>
                <a:hlinkClick r:id="rId2"/>
              </a:rPr>
              <a:t>    ‘http://hrdmarket.co.kr</a:t>
            </a:r>
            <a:r>
              <a:rPr lang="en-US" altLang="ko-KR" sz="1400" dirty="0" smtClean="0">
                <a:solidFill>
                  <a:schemeClr val="tx1"/>
                </a:solidFill>
              </a:rPr>
              <a:t> ‘ </a:t>
            </a:r>
            <a:r>
              <a:rPr lang="ko-KR" altLang="en-US" sz="1400" dirty="0" smtClean="0">
                <a:solidFill>
                  <a:schemeClr val="tx1"/>
                </a:solidFill>
              </a:rPr>
              <a:t>에 접속합니다</a:t>
            </a:r>
            <a:r>
              <a:rPr lang="en-US" altLang="ko-KR" sz="1400" dirty="0" smtClean="0">
                <a:solidFill>
                  <a:schemeClr val="tx1"/>
                </a:solidFill>
              </a:rPr>
              <a:t>.</a:t>
            </a:r>
          </a:p>
          <a:p>
            <a:pPr>
              <a:buNone/>
            </a:pPr>
            <a:r>
              <a:rPr lang="ko-KR" altLang="en-US" sz="1400" dirty="0" smtClean="0">
                <a:solidFill>
                  <a:schemeClr val="tx1"/>
                </a:solidFill>
              </a:rPr>
              <a:t>    우측 상단에 </a:t>
            </a:r>
            <a:r>
              <a:rPr lang="en-US" altLang="ko-KR" sz="1400" dirty="0" smtClean="0">
                <a:solidFill>
                  <a:schemeClr val="tx1"/>
                </a:solidFill>
              </a:rPr>
              <a:t>‘</a:t>
            </a:r>
            <a:r>
              <a:rPr lang="ko-KR" altLang="en-US" sz="1400" b="1" dirty="0" smtClean="0">
                <a:solidFill>
                  <a:schemeClr val="tx1"/>
                </a:solidFill>
              </a:rPr>
              <a:t>학사행정시스템 바로 가기</a:t>
            </a:r>
            <a:r>
              <a:rPr lang="en-US" altLang="ko-KR" sz="1400" b="1" dirty="0" smtClean="0">
                <a:solidFill>
                  <a:schemeClr val="tx1"/>
                </a:solidFill>
              </a:rPr>
              <a:t>’</a:t>
            </a:r>
            <a:r>
              <a:rPr lang="ko-KR" altLang="en-US" sz="1400" dirty="0" smtClean="0">
                <a:solidFill>
                  <a:schemeClr val="tx1"/>
                </a:solidFill>
              </a:rPr>
              <a:t>를 클릭합니다</a:t>
            </a:r>
            <a:r>
              <a:rPr lang="en-US" altLang="ko-KR" sz="1400" dirty="0" smtClean="0">
                <a:solidFill>
                  <a:schemeClr val="tx1"/>
                </a:solidFill>
              </a:rPr>
              <a:t>. 	</a:t>
            </a:r>
          </a:p>
          <a:p>
            <a:pPr>
              <a:buNone/>
            </a:pPr>
            <a:r>
              <a:rPr lang="ko-KR" altLang="en-US" sz="1400" dirty="0" smtClean="0">
                <a:solidFill>
                  <a:schemeClr val="tx1"/>
                </a:solidFill>
              </a:rPr>
              <a:t>    학사행정관리시스템 로그인합니다</a:t>
            </a:r>
            <a:r>
              <a:rPr lang="en-US" altLang="ko-KR" sz="1400" dirty="0" smtClean="0">
                <a:solidFill>
                  <a:schemeClr val="tx1"/>
                </a:solidFill>
              </a:rPr>
              <a:t>.</a:t>
            </a:r>
          </a:p>
          <a:p>
            <a:pPr>
              <a:buNone/>
            </a:pPr>
            <a:r>
              <a:rPr lang="en-US" altLang="ko-KR" sz="1400" dirty="0" smtClean="0">
                <a:solidFill>
                  <a:schemeClr val="tx1"/>
                </a:solidFill>
              </a:rPr>
              <a:t>    </a:t>
            </a:r>
            <a:r>
              <a:rPr lang="ko-KR" altLang="en-US" sz="1400" dirty="0" smtClean="0">
                <a:solidFill>
                  <a:schemeClr val="tx1"/>
                </a:solidFill>
              </a:rPr>
              <a:t>또는 </a:t>
            </a:r>
            <a:r>
              <a:rPr lang="en-US" altLang="ko-KR" sz="1400" dirty="0" smtClean="0">
                <a:solidFill>
                  <a:schemeClr val="tx1"/>
                </a:solidFill>
                <a:hlinkClick r:id="rId3"/>
              </a:rPr>
              <a:t>hrdmarket.co.kr/hrd/loginForm.do</a:t>
            </a:r>
            <a:r>
              <a:rPr lang="en-US" altLang="ko-KR" sz="1400" dirty="0" smtClean="0">
                <a:solidFill>
                  <a:schemeClr val="tx1"/>
                </a:solidFill>
              </a:rPr>
              <a:t> </a:t>
            </a:r>
            <a:r>
              <a:rPr lang="ko-KR" altLang="en-US" sz="1400" dirty="0" smtClean="0">
                <a:solidFill>
                  <a:schemeClr val="tx1"/>
                </a:solidFill>
              </a:rPr>
              <a:t>주소를 입력하시면 로그인 화면으로 바로 이동이 가능합니다</a:t>
            </a:r>
            <a:r>
              <a:rPr lang="en-US" altLang="ko-KR" sz="1400" dirty="0" smtClean="0">
                <a:solidFill>
                  <a:schemeClr val="tx1"/>
                </a:solidFill>
              </a:rPr>
              <a:t>.</a:t>
            </a:r>
            <a:endParaRPr lang="ko-KR" altLang="en-US" sz="1400" dirty="0">
              <a:solidFill>
                <a:schemeClr val="tx1"/>
              </a:solidFill>
            </a:endParaRPr>
          </a:p>
        </p:txBody>
      </p:sp>
      <p:pic>
        <p:nvPicPr>
          <p:cNvPr id="1028" name="Picture 4"/>
          <p:cNvPicPr preferRelativeResize="0"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48680"/>
            <a:ext cx="8785672" cy="5094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8367" y="1576950"/>
            <a:ext cx="2495178" cy="3710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6" name="직선 화살표 연결선 45"/>
          <p:cNvCxnSpPr/>
          <p:nvPr/>
        </p:nvCxnSpPr>
        <p:spPr>
          <a:xfrm flipH="1">
            <a:off x="7092280" y="1048687"/>
            <a:ext cx="651092" cy="45207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직사각형 50"/>
          <p:cNvSpPr/>
          <p:nvPr/>
        </p:nvSpPr>
        <p:spPr>
          <a:xfrm>
            <a:off x="5239122" y="1500757"/>
            <a:ext cx="2571768" cy="378621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모서리가 둥근 직사각형 7"/>
          <p:cNvSpPr/>
          <p:nvPr/>
        </p:nvSpPr>
        <p:spPr>
          <a:xfrm>
            <a:off x="35496" y="5805264"/>
            <a:ext cx="214314" cy="142876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50" dirty="0" smtClean="0"/>
              <a:t>1</a:t>
            </a:r>
            <a:endParaRPr lang="ko-KR" altLang="en-US" sz="1050" dirty="0" smtClean="0"/>
          </a:p>
        </p:txBody>
      </p:sp>
      <p:sp>
        <p:nvSpPr>
          <p:cNvPr id="9" name="모서리가 둥근 직사각형 8"/>
          <p:cNvSpPr/>
          <p:nvPr/>
        </p:nvSpPr>
        <p:spPr>
          <a:xfrm>
            <a:off x="36511" y="6031714"/>
            <a:ext cx="214314" cy="142876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50" dirty="0" smtClean="0"/>
              <a:t>2</a:t>
            </a:r>
            <a:endParaRPr lang="ko-KR" altLang="en-US" sz="1050" dirty="0" smtClean="0"/>
          </a:p>
        </p:txBody>
      </p:sp>
      <p:sp>
        <p:nvSpPr>
          <p:cNvPr id="10" name="모서리가 둥근 직사각형 9"/>
          <p:cNvSpPr/>
          <p:nvPr/>
        </p:nvSpPr>
        <p:spPr>
          <a:xfrm>
            <a:off x="36511" y="6215080"/>
            <a:ext cx="214314" cy="142876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50" dirty="0" smtClean="0"/>
              <a:t>3</a:t>
            </a:r>
            <a:endParaRPr lang="ko-KR" altLang="en-US" sz="1050" dirty="0" smtClean="0"/>
          </a:p>
        </p:txBody>
      </p:sp>
      <p:sp>
        <p:nvSpPr>
          <p:cNvPr id="11" name="모서리가 둥근 직사각형 10"/>
          <p:cNvSpPr/>
          <p:nvPr/>
        </p:nvSpPr>
        <p:spPr>
          <a:xfrm>
            <a:off x="36511" y="6453336"/>
            <a:ext cx="214314" cy="142876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50" dirty="0" smtClean="0"/>
              <a:t>4</a:t>
            </a:r>
            <a:endParaRPr lang="ko-KR" altLang="en-US" sz="105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747687" y="13467"/>
            <a:ext cx="7643866" cy="499950"/>
          </a:xfrm>
        </p:spPr>
        <p:txBody>
          <a:bodyPr/>
          <a:lstStyle/>
          <a:p>
            <a:r>
              <a:rPr lang="ko-KR" altLang="en-US" dirty="0" smtClean="0"/>
              <a:t>교직원 자료실</a:t>
            </a:r>
            <a:r>
              <a:rPr dirty="0" smtClean="0"/>
              <a:t> </a:t>
            </a:r>
            <a:endParaRPr lang="en-US" altLang="ko-KR" dirty="0"/>
          </a:p>
        </p:txBody>
      </p:sp>
      <p:grpSp>
        <p:nvGrpSpPr>
          <p:cNvPr id="27" name="그룹 26"/>
          <p:cNvGrpSpPr/>
          <p:nvPr/>
        </p:nvGrpSpPr>
        <p:grpSpPr>
          <a:xfrm>
            <a:off x="0" y="604818"/>
            <a:ext cx="9144000" cy="6253182"/>
            <a:chOff x="0" y="604818"/>
            <a:chExt cx="9144000" cy="6253182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905157" y="604818"/>
              <a:ext cx="7324202" cy="34671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grpSp>
          <p:nvGrpSpPr>
            <p:cNvPr id="26" name="그룹 25"/>
            <p:cNvGrpSpPr/>
            <p:nvPr/>
          </p:nvGrpSpPr>
          <p:grpSpPr>
            <a:xfrm>
              <a:off x="0" y="908720"/>
              <a:ext cx="9144000" cy="5949280"/>
              <a:chOff x="0" y="908720"/>
              <a:chExt cx="9144000" cy="5949280"/>
            </a:xfrm>
          </p:grpSpPr>
          <p:sp>
            <p:nvSpPr>
              <p:cNvPr id="30" name="직사각형 29"/>
              <p:cNvSpPr/>
              <p:nvPr/>
            </p:nvSpPr>
            <p:spPr>
              <a:xfrm>
                <a:off x="0" y="5715016"/>
                <a:ext cx="9144000" cy="1142984"/>
              </a:xfrm>
              <a:prstGeom prst="rect">
                <a:avLst/>
              </a:prstGeom>
              <a:solidFill>
                <a:schemeClr val="accent1">
                  <a:alpha val="14000"/>
                </a:schemeClr>
              </a:solidFill>
              <a:ln w="19050"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6773" tIns="38387" rIns="76773" bIns="38387" rtlCol="0" anchor="t"/>
              <a:lstStyle/>
              <a:p>
                <a:pPr marL="342900" indent="-342900" fontAlgn="auto">
                  <a:spcBef>
                    <a:spcPct val="20000"/>
                  </a:spcBef>
                  <a:spcAft>
                    <a:spcPts val="0"/>
                  </a:spcAft>
                </a:pPr>
                <a:r>
                  <a:rPr kumimoji="0" lang="en-US" altLang="ko-KR" sz="1400" dirty="0" smtClean="0">
                    <a:solidFill>
                      <a:prstClr val="black"/>
                    </a:solidFill>
                  </a:rPr>
                  <a:t>	</a:t>
                </a:r>
                <a:r>
                  <a:rPr kumimoji="0" lang="ko-KR" altLang="en-US" sz="1400" dirty="0" smtClean="0">
                    <a:solidFill>
                      <a:prstClr val="black"/>
                    </a:solidFill>
                  </a:rPr>
                  <a:t>교직원 자료실 게시판을 사용 하실 수 있습니다</a:t>
                </a:r>
                <a:r>
                  <a:rPr kumimoji="0" lang="en-US" altLang="ko-KR" sz="1400" dirty="0" smtClean="0">
                    <a:solidFill>
                      <a:prstClr val="black"/>
                    </a:solidFill>
                  </a:rPr>
                  <a:t>. </a:t>
                </a:r>
              </a:p>
              <a:p>
                <a:pPr marL="342900" indent="-342900" fontAlgn="auto">
                  <a:spcBef>
                    <a:spcPct val="20000"/>
                  </a:spcBef>
                  <a:spcAft>
                    <a:spcPts val="0"/>
                  </a:spcAft>
                </a:pPr>
                <a:r>
                  <a:rPr kumimoji="0" lang="en-US" altLang="ko-KR" sz="1400" dirty="0" smtClean="0">
                    <a:solidFill>
                      <a:prstClr val="black"/>
                    </a:solidFill>
                  </a:rPr>
                  <a:t>	</a:t>
                </a:r>
                <a:r>
                  <a:rPr kumimoji="0" lang="ko-KR" altLang="en-US" sz="1400" dirty="0" smtClean="0">
                    <a:solidFill>
                      <a:prstClr val="black"/>
                    </a:solidFill>
                  </a:rPr>
                  <a:t>글 등록을 눌러 새로운 글을 등록 할 수 있습니다</a:t>
                </a:r>
                <a:r>
                  <a:rPr kumimoji="0" lang="en-US" altLang="ko-KR" sz="1400" dirty="0" smtClean="0">
                    <a:solidFill>
                      <a:prstClr val="black"/>
                    </a:solidFill>
                  </a:rPr>
                  <a:t>.</a:t>
                </a:r>
              </a:p>
              <a:p>
                <a:pPr marL="342900" indent="-342900" fontAlgn="auto">
                  <a:spcBef>
                    <a:spcPct val="20000"/>
                  </a:spcBef>
                  <a:spcAft>
                    <a:spcPts val="0"/>
                  </a:spcAft>
                </a:pPr>
                <a:r>
                  <a:rPr kumimoji="0" lang="en-US" altLang="ko-KR" sz="1400" dirty="0" smtClean="0">
                    <a:solidFill>
                      <a:prstClr val="black"/>
                    </a:solidFill>
                  </a:rPr>
                  <a:t>	</a:t>
                </a:r>
                <a:r>
                  <a:rPr kumimoji="0" lang="ko-KR" altLang="en-US" sz="1400" dirty="0" smtClean="0">
                    <a:solidFill>
                      <a:prstClr val="black"/>
                    </a:solidFill>
                  </a:rPr>
                  <a:t>새로운 글 등록 시 첨부파일 등록이 가능합니다</a:t>
                </a:r>
                <a:r>
                  <a:rPr kumimoji="0" lang="en-US" altLang="ko-KR" sz="1400" dirty="0" smtClean="0">
                    <a:solidFill>
                      <a:prstClr val="black"/>
                    </a:solidFill>
                  </a:rPr>
                  <a:t>. </a:t>
                </a:r>
              </a:p>
            </p:txBody>
          </p:sp>
          <p:sp>
            <p:nvSpPr>
              <p:cNvPr id="56" name="모서리가 둥근 직사각형 55"/>
              <p:cNvSpPr/>
              <p:nvPr/>
            </p:nvSpPr>
            <p:spPr>
              <a:xfrm>
                <a:off x="98215" y="5786454"/>
                <a:ext cx="214314" cy="142876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sz="1050" dirty="0" smtClean="0"/>
                  <a:t>1</a:t>
                </a:r>
                <a:endParaRPr lang="ko-KR" altLang="en-US" sz="1050" dirty="0" smtClean="0"/>
              </a:p>
            </p:txBody>
          </p:sp>
          <p:sp>
            <p:nvSpPr>
              <p:cNvPr id="32" name="모서리가 둥근 사각형 설명선 31"/>
              <p:cNvSpPr/>
              <p:nvPr/>
            </p:nvSpPr>
            <p:spPr>
              <a:xfrm>
                <a:off x="1619672" y="908720"/>
                <a:ext cx="242657" cy="214314"/>
              </a:xfrm>
              <a:prstGeom prst="wedgeRoundRectCallout">
                <a:avLst>
                  <a:gd name="adj1" fmla="val -107181"/>
                  <a:gd name="adj2" fmla="val 4597"/>
                  <a:gd name="adj3" fmla="val 16667"/>
                </a:avLst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sz="1050" dirty="0" smtClean="0"/>
                  <a:t>1</a:t>
                </a:r>
                <a:endParaRPr lang="ko-KR" altLang="en-US" dirty="0"/>
              </a:p>
            </p:txBody>
          </p:sp>
          <p:sp>
            <p:nvSpPr>
              <p:cNvPr id="36" name="모서리가 둥근 직사각형 35"/>
              <p:cNvSpPr/>
              <p:nvPr/>
            </p:nvSpPr>
            <p:spPr>
              <a:xfrm>
                <a:off x="99981" y="6043629"/>
                <a:ext cx="214314" cy="142876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sz="1050" dirty="0" smtClean="0"/>
                  <a:t>2</a:t>
                </a:r>
                <a:endParaRPr lang="ko-KR" altLang="en-US" sz="1050" dirty="0" smtClean="0"/>
              </a:p>
            </p:txBody>
          </p:sp>
          <p:sp>
            <p:nvSpPr>
              <p:cNvPr id="37" name="모서리가 둥근 직사각형 36"/>
              <p:cNvSpPr/>
              <p:nvPr/>
            </p:nvSpPr>
            <p:spPr>
              <a:xfrm>
                <a:off x="99981" y="6291279"/>
                <a:ext cx="214314" cy="142876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sz="1050" dirty="0" smtClean="0"/>
                  <a:t>3</a:t>
                </a:r>
                <a:endParaRPr lang="ko-KR" altLang="en-US" sz="1050" dirty="0" smtClean="0"/>
              </a:p>
            </p:txBody>
          </p:sp>
          <p:sp>
            <p:nvSpPr>
              <p:cNvPr id="15" name="모서리가 둥근 사각형 설명선 14"/>
              <p:cNvSpPr/>
              <p:nvPr/>
            </p:nvSpPr>
            <p:spPr>
              <a:xfrm>
                <a:off x="2555776" y="3573016"/>
                <a:ext cx="242657" cy="214314"/>
              </a:xfrm>
              <a:prstGeom prst="wedgeRoundRectCallout">
                <a:avLst>
                  <a:gd name="adj1" fmla="val -107181"/>
                  <a:gd name="adj2" fmla="val 4597"/>
                  <a:gd name="adj3" fmla="val 16667"/>
                </a:avLst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sz="1050" dirty="0" smtClean="0"/>
                  <a:t>2</a:t>
                </a:r>
                <a:endParaRPr lang="ko-KR" alt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70833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747687" y="13467"/>
            <a:ext cx="7643866" cy="499950"/>
          </a:xfrm>
        </p:spPr>
        <p:txBody>
          <a:bodyPr/>
          <a:lstStyle/>
          <a:p>
            <a:r>
              <a:rPr dirty="0" smtClean="0"/>
              <a:t>조직도 </a:t>
            </a:r>
            <a:r>
              <a:rPr lang="en-US" altLang="ko-KR" dirty="0" smtClean="0"/>
              <a:t>– 1. </a:t>
            </a:r>
            <a:r>
              <a:rPr dirty="0" smtClean="0"/>
              <a:t>부서관리 </a:t>
            </a:r>
            <a:endParaRPr lang="en-US" altLang="ko-KR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8633" y="695315"/>
            <a:ext cx="8564541" cy="4605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7" name="그룹 26"/>
          <p:cNvGrpSpPr/>
          <p:nvPr/>
        </p:nvGrpSpPr>
        <p:grpSpPr>
          <a:xfrm>
            <a:off x="0" y="1643050"/>
            <a:ext cx="9144000" cy="5214950"/>
            <a:chOff x="0" y="1643050"/>
            <a:chExt cx="9144000" cy="5214950"/>
          </a:xfrm>
        </p:grpSpPr>
        <p:sp>
          <p:nvSpPr>
            <p:cNvPr id="30" name="직사각형 29"/>
            <p:cNvSpPr/>
            <p:nvPr/>
          </p:nvSpPr>
          <p:spPr>
            <a:xfrm>
              <a:off x="0" y="5445125"/>
              <a:ext cx="9144000" cy="1412875"/>
            </a:xfrm>
            <a:prstGeom prst="rect">
              <a:avLst/>
            </a:prstGeom>
            <a:solidFill>
              <a:schemeClr val="accent1">
                <a:alpha val="14000"/>
              </a:schemeClr>
            </a:solidFill>
            <a:ln w="19050"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6773" tIns="38387" rIns="76773" bIns="38387" rtlCol="0" anchor="t"/>
            <a:lstStyle/>
            <a:p>
              <a:pPr marL="342900" indent="-342900" fontAlgn="auto">
                <a:spcBef>
                  <a:spcPct val="20000"/>
                </a:spcBef>
                <a:spcAft>
                  <a:spcPts val="0"/>
                </a:spcAft>
              </a:pPr>
              <a:r>
                <a:rPr kumimoji="0" lang="en-US" altLang="ko-KR" sz="1400" dirty="0" smtClean="0">
                  <a:solidFill>
                    <a:prstClr val="black"/>
                  </a:solidFill>
                </a:rPr>
                <a:t>	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부서등록에서는 새로 추가할 부서명과 오른쪽 목록에서 정렬될 순서를 지정 합니다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. </a:t>
              </a:r>
            </a:p>
            <a:p>
              <a:pPr marL="342900" indent="-342900" fontAlgn="auto">
                <a:spcBef>
                  <a:spcPct val="20000"/>
                </a:spcBef>
                <a:spcAft>
                  <a:spcPts val="0"/>
                </a:spcAft>
              </a:pPr>
              <a:r>
                <a:rPr kumimoji="0" lang="en-US" altLang="ko-KR" sz="1400" dirty="0" smtClean="0">
                  <a:solidFill>
                    <a:prstClr val="black"/>
                  </a:solidFill>
                </a:rPr>
                <a:t>	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부서 등록하기 버튼을 클릭하면  등록된 부서 목록에 추가된 것을 확인 할 수 있습니다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. </a:t>
              </a:r>
            </a:p>
            <a:p>
              <a:pPr marL="342900" indent="-342900" fontAlgn="auto">
                <a:spcBef>
                  <a:spcPct val="20000"/>
                </a:spcBef>
                <a:spcAft>
                  <a:spcPts val="0"/>
                </a:spcAft>
              </a:pPr>
              <a:r>
                <a:rPr kumimoji="0" lang="en-US" altLang="ko-KR" sz="1400" dirty="0" smtClean="0">
                  <a:solidFill>
                    <a:prstClr val="black"/>
                  </a:solidFill>
                </a:rPr>
                <a:t>	</a:t>
              </a:r>
              <a:r>
                <a:rPr kumimoji="0" lang="ko-KR" altLang="en-US" sz="1400" b="1" dirty="0" smtClean="0">
                  <a:solidFill>
                    <a:prstClr val="black"/>
                  </a:solidFill>
                </a:rPr>
                <a:t>조직도 편성에서 사용되고 있는 부서명은 수정만 가능하며 삭제 할 수 없습니다</a:t>
              </a:r>
              <a:r>
                <a:rPr kumimoji="0" lang="en-US" altLang="ko-KR" sz="1400" b="1" dirty="0" smtClean="0">
                  <a:solidFill>
                    <a:prstClr val="black"/>
                  </a:solidFill>
                </a:rPr>
                <a:t>.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 </a:t>
              </a:r>
            </a:p>
            <a:p>
              <a:pPr marL="342900" indent="-342900" fontAlgn="auto">
                <a:spcBef>
                  <a:spcPct val="20000"/>
                </a:spcBef>
                <a:spcAft>
                  <a:spcPts val="0"/>
                </a:spcAft>
              </a:pPr>
              <a:r>
                <a:rPr kumimoji="0" lang="en-US" altLang="ko-KR" sz="1400" dirty="0" smtClean="0">
                  <a:solidFill>
                    <a:prstClr val="black"/>
                  </a:solidFill>
                </a:rPr>
                <a:t>	(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삭제할 경우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, </a:t>
              </a:r>
              <a:r>
                <a:rPr kumimoji="0" lang="ko-KR" altLang="en-US" sz="1400" dirty="0" err="1" smtClean="0">
                  <a:solidFill>
                    <a:prstClr val="black"/>
                  </a:solidFill>
                </a:rPr>
                <a:t>조직도에서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 </a:t>
              </a:r>
              <a:r>
                <a:rPr kumimoji="0" lang="ko-KR" altLang="en-US" sz="1400" b="1" dirty="0" smtClean="0">
                  <a:solidFill>
                    <a:prstClr val="black"/>
                  </a:solidFill>
                </a:rPr>
                <a:t>사용중인 해당 부서명과 관련된 정보를 삭제해야 가능</a:t>
              </a:r>
              <a:r>
                <a:rPr kumimoji="0" lang="ko-KR" altLang="en-US" sz="1400" dirty="0" smtClean="0">
                  <a:solidFill>
                    <a:prstClr val="black"/>
                  </a:solidFill>
                </a:rPr>
                <a:t>합니다</a:t>
              </a:r>
              <a:r>
                <a:rPr kumimoji="0" lang="en-US" altLang="ko-KR" sz="1400" dirty="0" smtClean="0">
                  <a:solidFill>
                    <a:prstClr val="black"/>
                  </a:solidFill>
                </a:rPr>
                <a:t>.)</a:t>
              </a:r>
            </a:p>
          </p:txBody>
        </p:sp>
        <p:sp>
          <p:nvSpPr>
            <p:cNvPr id="56" name="모서리가 둥근 직사각형 55"/>
            <p:cNvSpPr/>
            <p:nvPr/>
          </p:nvSpPr>
          <p:spPr>
            <a:xfrm>
              <a:off x="98215" y="5519754"/>
              <a:ext cx="214314" cy="142876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 smtClean="0"/>
                <a:t>1</a:t>
              </a:r>
              <a:endParaRPr lang="ko-KR" altLang="en-US" sz="1050" dirty="0" smtClean="0"/>
            </a:p>
          </p:txBody>
        </p:sp>
        <p:sp>
          <p:nvSpPr>
            <p:cNvPr id="36" name="모서리가 둥근 직사각형 35"/>
            <p:cNvSpPr/>
            <p:nvPr/>
          </p:nvSpPr>
          <p:spPr>
            <a:xfrm>
              <a:off x="99981" y="5776929"/>
              <a:ext cx="214314" cy="142876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 smtClean="0"/>
                <a:t>2</a:t>
              </a:r>
              <a:endParaRPr lang="ko-KR" altLang="en-US" sz="1050" dirty="0" smtClean="0"/>
            </a:p>
          </p:txBody>
        </p:sp>
        <p:sp>
          <p:nvSpPr>
            <p:cNvPr id="37" name="모서리가 둥근 직사각형 36"/>
            <p:cNvSpPr/>
            <p:nvPr/>
          </p:nvSpPr>
          <p:spPr>
            <a:xfrm>
              <a:off x="99981" y="6024579"/>
              <a:ext cx="214314" cy="142876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 smtClean="0"/>
                <a:t>3</a:t>
              </a:r>
              <a:endParaRPr lang="ko-KR" altLang="en-US" sz="1050" dirty="0" smtClean="0"/>
            </a:p>
          </p:txBody>
        </p:sp>
        <p:sp>
          <p:nvSpPr>
            <p:cNvPr id="26" name="직사각형 25"/>
            <p:cNvSpPr/>
            <p:nvPr/>
          </p:nvSpPr>
          <p:spPr>
            <a:xfrm>
              <a:off x="323850" y="2071677"/>
              <a:ext cx="4248150" cy="322898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0" name="모서리가 둥근 사각형 설명선 39"/>
            <p:cNvSpPr/>
            <p:nvPr/>
          </p:nvSpPr>
          <p:spPr>
            <a:xfrm>
              <a:off x="1214414" y="2285992"/>
              <a:ext cx="233948" cy="245879"/>
            </a:xfrm>
            <a:prstGeom prst="wedgeRoundRectCallout">
              <a:avLst>
                <a:gd name="adj1" fmla="val -6783"/>
                <a:gd name="adj2" fmla="val 108964"/>
                <a:gd name="adj3" fmla="val 16667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 smtClean="0"/>
                <a:t>1</a:t>
              </a:r>
              <a:endParaRPr lang="ko-KR" altLang="en-US" dirty="0"/>
            </a:p>
          </p:txBody>
        </p:sp>
        <p:sp>
          <p:nvSpPr>
            <p:cNvPr id="41" name="모서리가 둥근 사각형 설명선 40"/>
            <p:cNvSpPr/>
            <p:nvPr/>
          </p:nvSpPr>
          <p:spPr>
            <a:xfrm>
              <a:off x="5072066" y="1643050"/>
              <a:ext cx="233948" cy="245879"/>
            </a:xfrm>
            <a:prstGeom prst="wedgeRoundRectCallout">
              <a:avLst>
                <a:gd name="adj1" fmla="val -6783"/>
                <a:gd name="adj2" fmla="val 108964"/>
                <a:gd name="adj3" fmla="val 16667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 smtClean="0"/>
                <a:t>2</a:t>
              </a:r>
              <a:endParaRPr lang="ko-KR" altLang="en-US" dirty="0"/>
            </a:p>
          </p:txBody>
        </p:sp>
        <p:sp>
          <p:nvSpPr>
            <p:cNvPr id="28" name="직사각형 27"/>
            <p:cNvSpPr/>
            <p:nvPr/>
          </p:nvSpPr>
          <p:spPr>
            <a:xfrm>
              <a:off x="8001024" y="3067048"/>
              <a:ext cx="642942" cy="71914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2" name="모서리가 둥근 사각형 설명선 41"/>
            <p:cNvSpPr/>
            <p:nvPr/>
          </p:nvSpPr>
          <p:spPr>
            <a:xfrm>
              <a:off x="8771846" y="3286124"/>
              <a:ext cx="242657" cy="214314"/>
            </a:xfrm>
            <a:prstGeom prst="wedgeRoundRectCallout">
              <a:avLst>
                <a:gd name="adj1" fmla="val -107181"/>
                <a:gd name="adj2" fmla="val 4597"/>
                <a:gd name="adj3" fmla="val 16667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 smtClean="0"/>
                <a:t>3</a:t>
              </a:r>
              <a:endParaRPr lang="ko-KR" altLang="en-US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747687" y="13467"/>
            <a:ext cx="7643866" cy="499950"/>
          </a:xfrm>
        </p:spPr>
        <p:txBody>
          <a:bodyPr/>
          <a:lstStyle/>
          <a:p>
            <a:r>
              <a:rPr smtClean="0"/>
              <a:t>조직도</a:t>
            </a:r>
            <a:r>
              <a:rPr/>
              <a:t> </a:t>
            </a:r>
            <a:r>
              <a:rPr lang="en-US" altLang="ko-KR" dirty="0"/>
              <a:t>– </a:t>
            </a:r>
            <a:r>
              <a:rPr lang="en-US" dirty="0" smtClean="0"/>
              <a:t>2. </a:t>
            </a:r>
            <a:r>
              <a:rPr smtClean="0"/>
              <a:t>직책관리</a:t>
            </a:r>
            <a:endParaRPr lang="en-US" altLang="ko-KR" dirty="0"/>
          </a:p>
        </p:txBody>
      </p:sp>
      <p:sp>
        <p:nvSpPr>
          <p:cNvPr id="30" name="직사각형 29"/>
          <p:cNvSpPr/>
          <p:nvPr/>
        </p:nvSpPr>
        <p:spPr>
          <a:xfrm>
            <a:off x="0" y="5445125"/>
            <a:ext cx="9144000" cy="1412875"/>
          </a:xfrm>
          <a:prstGeom prst="rect">
            <a:avLst/>
          </a:prstGeom>
          <a:solidFill>
            <a:schemeClr val="accent1">
              <a:alpha val="14000"/>
            </a:schemeClr>
          </a:solidFill>
          <a:ln w="1905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773" tIns="38387" rIns="76773" bIns="38387" rtlCol="0" anchor="t"/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r>
              <a:rPr kumimoji="0" lang="en-US" altLang="ko-KR" sz="1400" dirty="0" smtClean="0">
                <a:solidFill>
                  <a:prstClr val="black"/>
                </a:solidFill>
              </a:rPr>
              <a:t>	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직책등록에서는 새로 추가할 직책명과 오른쪽 목록에서 정렬될 순서를 지정 합니다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. 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r>
              <a:rPr kumimoji="0" lang="en-US" altLang="ko-KR" sz="1400" dirty="0" smtClean="0">
                <a:solidFill>
                  <a:prstClr val="black"/>
                </a:solidFill>
              </a:rPr>
              <a:t>	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직책 등록하기 버튼을 클릭하면  등록된 직책 목록에 추가된 것을 확인 할 수 있습니다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. 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r>
              <a:rPr kumimoji="0" lang="en-US" altLang="ko-KR" sz="1400" dirty="0" smtClean="0">
                <a:solidFill>
                  <a:prstClr val="black"/>
                </a:solidFill>
              </a:rPr>
              <a:t>	</a:t>
            </a:r>
            <a:r>
              <a:rPr kumimoji="0" lang="ko-KR" altLang="en-US" sz="1400" b="1" dirty="0" smtClean="0">
                <a:solidFill>
                  <a:prstClr val="black"/>
                </a:solidFill>
              </a:rPr>
              <a:t>조직도 편성에서 사용되고 있는 </a:t>
            </a:r>
            <a:r>
              <a:rPr kumimoji="0" lang="ko-KR" altLang="en-US" sz="1400" b="1" dirty="0" err="1" smtClean="0">
                <a:solidFill>
                  <a:prstClr val="black"/>
                </a:solidFill>
              </a:rPr>
              <a:t>직책명은</a:t>
            </a:r>
            <a:r>
              <a:rPr kumimoji="0" lang="ko-KR" altLang="en-US" sz="1400" b="1" dirty="0" smtClean="0">
                <a:solidFill>
                  <a:prstClr val="black"/>
                </a:solidFill>
              </a:rPr>
              <a:t> 삭제 할 수 없습니다</a:t>
            </a:r>
            <a:r>
              <a:rPr kumimoji="0" lang="en-US" altLang="ko-KR" sz="1400" b="1" dirty="0" smtClean="0">
                <a:solidFill>
                  <a:prstClr val="black"/>
                </a:solidFill>
              </a:rPr>
              <a:t>.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 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r>
              <a:rPr kumimoji="0" lang="en-US" altLang="ko-KR" sz="1400" dirty="0" smtClean="0">
                <a:solidFill>
                  <a:prstClr val="black"/>
                </a:solidFill>
              </a:rPr>
              <a:t>	(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삭제할 경우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,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 </a:t>
            </a:r>
            <a:r>
              <a:rPr kumimoji="0" lang="ko-KR" altLang="en-US" sz="1400" dirty="0" err="1" smtClean="0">
                <a:solidFill>
                  <a:prstClr val="black"/>
                </a:solidFill>
              </a:rPr>
              <a:t>조직도에서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 </a:t>
            </a:r>
            <a:r>
              <a:rPr kumimoji="0" lang="ko-KR" altLang="en-US" sz="1400" b="1" dirty="0" smtClean="0">
                <a:solidFill>
                  <a:prstClr val="black"/>
                </a:solidFill>
              </a:rPr>
              <a:t>사용중인 해당 직책관련</a:t>
            </a:r>
            <a:r>
              <a:rPr kumimoji="0" lang="en-US" altLang="ko-KR" sz="1400" b="1" dirty="0" smtClean="0">
                <a:solidFill>
                  <a:prstClr val="black"/>
                </a:solidFill>
              </a:rPr>
              <a:t> </a:t>
            </a:r>
            <a:r>
              <a:rPr kumimoji="0" lang="ko-KR" altLang="en-US" sz="1400" b="1" dirty="0" smtClean="0">
                <a:solidFill>
                  <a:prstClr val="black"/>
                </a:solidFill>
              </a:rPr>
              <a:t>정보를 삭제해야 가능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합니다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.)</a:t>
            </a:r>
          </a:p>
        </p:txBody>
      </p:sp>
      <p:sp>
        <p:nvSpPr>
          <p:cNvPr id="56" name="모서리가 둥근 직사각형 55"/>
          <p:cNvSpPr/>
          <p:nvPr/>
        </p:nvSpPr>
        <p:spPr>
          <a:xfrm>
            <a:off x="98215" y="5519754"/>
            <a:ext cx="214314" cy="142876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50" dirty="0" smtClean="0"/>
              <a:t>1</a:t>
            </a:r>
            <a:endParaRPr lang="ko-KR" altLang="en-US" sz="1050" dirty="0" smtClean="0"/>
          </a:p>
        </p:txBody>
      </p:sp>
      <p:sp>
        <p:nvSpPr>
          <p:cNvPr id="36" name="모서리가 둥근 직사각형 35"/>
          <p:cNvSpPr/>
          <p:nvPr/>
        </p:nvSpPr>
        <p:spPr>
          <a:xfrm>
            <a:off x="99981" y="5776929"/>
            <a:ext cx="214314" cy="142876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50" dirty="0" smtClean="0"/>
              <a:t>2</a:t>
            </a:r>
            <a:endParaRPr lang="ko-KR" altLang="en-US" sz="1050" dirty="0" smtClean="0"/>
          </a:p>
        </p:txBody>
      </p:sp>
      <p:sp>
        <p:nvSpPr>
          <p:cNvPr id="37" name="모서리가 둥근 직사각형 36"/>
          <p:cNvSpPr/>
          <p:nvPr/>
        </p:nvSpPr>
        <p:spPr>
          <a:xfrm>
            <a:off x="99981" y="6024579"/>
            <a:ext cx="214314" cy="142876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50" dirty="0" smtClean="0"/>
              <a:t>3</a:t>
            </a:r>
            <a:endParaRPr lang="ko-KR" altLang="en-US" sz="1050" dirty="0" smtClean="0"/>
          </a:p>
        </p:txBody>
      </p:sp>
      <p:grpSp>
        <p:nvGrpSpPr>
          <p:cNvPr id="26" name="그룹 25"/>
          <p:cNvGrpSpPr/>
          <p:nvPr/>
        </p:nvGrpSpPr>
        <p:grpSpPr>
          <a:xfrm>
            <a:off x="323850" y="765175"/>
            <a:ext cx="8690653" cy="4319587"/>
            <a:chOff x="323850" y="765175"/>
            <a:chExt cx="8690653" cy="4319587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23850" y="765175"/>
              <a:ext cx="8569325" cy="43195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8" name="직사각형 37"/>
            <p:cNvSpPr/>
            <p:nvPr/>
          </p:nvSpPr>
          <p:spPr>
            <a:xfrm>
              <a:off x="323850" y="928671"/>
              <a:ext cx="4248150" cy="2928958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9" name="모서리가 둥근 사각형 설명선 38"/>
            <p:cNvSpPr/>
            <p:nvPr/>
          </p:nvSpPr>
          <p:spPr>
            <a:xfrm>
              <a:off x="1428728" y="1285860"/>
              <a:ext cx="233948" cy="245879"/>
            </a:xfrm>
            <a:prstGeom prst="wedgeRoundRectCallout">
              <a:avLst>
                <a:gd name="adj1" fmla="val -6783"/>
                <a:gd name="adj2" fmla="val 108964"/>
                <a:gd name="adj3" fmla="val 16667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 smtClean="0"/>
                <a:t>1</a:t>
              </a:r>
              <a:endParaRPr lang="ko-KR" altLang="en-US" dirty="0"/>
            </a:p>
          </p:txBody>
        </p:sp>
        <p:sp>
          <p:nvSpPr>
            <p:cNvPr id="43" name="모서리가 둥근 사각형 설명선 42"/>
            <p:cNvSpPr/>
            <p:nvPr/>
          </p:nvSpPr>
          <p:spPr>
            <a:xfrm>
              <a:off x="5214942" y="1357298"/>
              <a:ext cx="233948" cy="245879"/>
            </a:xfrm>
            <a:prstGeom prst="wedgeRoundRectCallout">
              <a:avLst>
                <a:gd name="adj1" fmla="val -6783"/>
                <a:gd name="adj2" fmla="val 108964"/>
                <a:gd name="adj3" fmla="val 16667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 smtClean="0"/>
                <a:t>2</a:t>
              </a:r>
              <a:endParaRPr lang="ko-KR" altLang="en-US" dirty="0"/>
            </a:p>
          </p:txBody>
        </p:sp>
        <p:sp>
          <p:nvSpPr>
            <p:cNvPr id="44" name="직사각형 43"/>
            <p:cNvSpPr/>
            <p:nvPr/>
          </p:nvSpPr>
          <p:spPr>
            <a:xfrm>
              <a:off x="7929586" y="1928802"/>
              <a:ext cx="642942" cy="857256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6" name="모서리가 둥근 사각형 설명선 45"/>
            <p:cNvSpPr/>
            <p:nvPr/>
          </p:nvSpPr>
          <p:spPr>
            <a:xfrm>
              <a:off x="8771846" y="2285992"/>
              <a:ext cx="242657" cy="214314"/>
            </a:xfrm>
            <a:prstGeom prst="wedgeRoundRectCallout">
              <a:avLst>
                <a:gd name="adj1" fmla="val -107181"/>
                <a:gd name="adj2" fmla="val 4597"/>
                <a:gd name="adj3" fmla="val 16667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 smtClean="0"/>
                <a:t>3</a:t>
              </a:r>
              <a:endParaRPr lang="ko-KR" altLang="en-US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747687" y="13467"/>
            <a:ext cx="7643866" cy="499950"/>
          </a:xfrm>
        </p:spPr>
        <p:txBody>
          <a:bodyPr/>
          <a:lstStyle/>
          <a:p>
            <a:r>
              <a:rPr smtClean="0"/>
              <a:t>조직도</a:t>
            </a:r>
            <a:r>
              <a:rPr/>
              <a:t> </a:t>
            </a:r>
            <a:r>
              <a:rPr lang="en-US" altLang="ko-KR" dirty="0"/>
              <a:t>– </a:t>
            </a:r>
            <a:r>
              <a:rPr lang="en-US" dirty="0" smtClean="0"/>
              <a:t>3. </a:t>
            </a:r>
            <a:r>
              <a:rPr smtClean="0"/>
              <a:t>직위관리</a:t>
            </a:r>
            <a:endParaRPr lang="en-US" altLang="ko-KR" dirty="0"/>
          </a:p>
        </p:txBody>
      </p:sp>
      <p:sp>
        <p:nvSpPr>
          <p:cNvPr id="30" name="직사각형 29"/>
          <p:cNvSpPr/>
          <p:nvPr/>
        </p:nvSpPr>
        <p:spPr>
          <a:xfrm>
            <a:off x="0" y="5445125"/>
            <a:ext cx="9144000" cy="1412875"/>
          </a:xfrm>
          <a:prstGeom prst="rect">
            <a:avLst/>
          </a:prstGeom>
          <a:solidFill>
            <a:schemeClr val="accent1">
              <a:alpha val="14000"/>
            </a:schemeClr>
          </a:solidFill>
          <a:ln w="1905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773" tIns="38387" rIns="76773" bIns="38387" rtlCol="0" anchor="t"/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r>
              <a:rPr kumimoji="0" lang="en-US" altLang="ko-KR" sz="1400" dirty="0" smtClean="0">
                <a:solidFill>
                  <a:prstClr val="black"/>
                </a:solidFill>
              </a:rPr>
              <a:t>	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직위등록에서는 새로 추가할 직위명과 오른쪽 목록에서 정렬될 순서를 지정 합니다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. 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r>
              <a:rPr kumimoji="0" lang="en-US" altLang="ko-KR" sz="1400" dirty="0" smtClean="0">
                <a:solidFill>
                  <a:prstClr val="black"/>
                </a:solidFill>
              </a:rPr>
              <a:t>	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직위 등록하기 버튼을 클릭하면 등록된 직위 목록에 추가된 것을 확인 할 수 있습니다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. 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r>
              <a:rPr kumimoji="0" lang="en-US" altLang="ko-KR" sz="1400" dirty="0" smtClean="0">
                <a:solidFill>
                  <a:prstClr val="black"/>
                </a:solidFill>
              </a:rPr>
              <a:t>	</a:t>
            </a:r>
            <a:r>
              <a:rPr kumimoji="0" lang="ko-KR" altLang="en-US" sz="1400" b="1" dirty="0" smtClean="0">
                <a:solidFill>
                  <a:prstClr val="black"/>
                </a:solidFill>
              </a:rPr>
              <a:t>조직도 편성에서 사용되고 있는 </a:t>
            </a:r>
            <a:r>
              <a:rPr kumimoji="0" lang="ko-KR" altLang="en-US" sz="1400" b="1" dirty="0" err="1" smtClean="0">
                <a:solidFill>
                  <a:prstClr val="black"/>
                </a:solidFill>
              </a:rPr>
              <a:t>직위명은</a:t>
            </a:r>
            <a:r>
              <a:rPr kumimoji="0" lang="ko-KR" altLang="en-US" sz="1400" b="1" dirty="0" smtClean="0">
                <a:solidFill>
                  <a:prstClr val="black"/>
                </a:solidFill>
              </a:rPr>
              <a:t> 삭제 할 수 없습니다</a:t>
            </a:r>
            <a:r>
              <a:rPr kumimoji="0" lang="en-US" altLang="ko-KR" sz="1400" b="1" dirty="0" smtClean="0">
                <a:solidFill>
                  <a:prstClr val="black"/>
                </a:solidFill>
              </a:rPr>
              <a:t>.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 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r>
              <a:rPr kumimoji="0" lang="en-US" altLang="ko-KR" sz="1400" dirty="0" smtClean="0">
                <a:solidFill>
                  <a:prstClr val="black"/>
                </a:solidFill>
              </a:rPr>
              <a:t>	(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삭제 시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, </a:t>
            </a:r>
            <a:r>
              <a:rPr kumimoji="0" lang="ko-KR" altLang="en-US" sz="1400" dirty="0" err="1" smtClean="0">
                <a:solidFill>
                  <a:prstClr val="black"/>
                </a:solidFill>
              </a:rPr>
              <a:t>조직도에서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 </a:t>
            </a:r>
            <a:r>
              <a:rPr kumimoji="0" lang="ko-KR" altLang="en-US" sz="1400" b="1" dirty="0" smtClean="0">
                <a:solidFill>
                  <a:prstClr val="black"/>
                </a:solidFill>
              </a:rPr>
              <a:t>사용중인 해당 직위관련</a:t>
            </a:r>
            <a:r>
              <a:rPr kumimoji="0" lang="en-US" altLang="ko-KR" sz="1400" b="1" dirty="0" smtClean="0">
                <a:solidFill>
                  <a:prstClr val="black"/>
                </a:solidFill>
              </a:rPr>
              <a:t> </a:t>
            </a:r>
            <a:r>
              <a:rPr kumimoji="0" lang="ko-KR" altLang="en-US" sz="1400" b="1" dirty="0" smtClean="0">
                <a:solidFill>
                  <a:prstClr val="black"/>
                </a:solidFill>
              </a:rPr>
              <a:t>정보를 삭제해야 가능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합니다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.)</a:t>
            </a:r>
          </a:p>
        </p:txBody>
      </p:sp>
      <p:sp>
        <p:nvSpPr>
          <p:cNvPr id="37" name="모서리가 둥근 직사각형 36"/>
          <p:cNvSpPr/>
          <p:nvPr/>
        </p:nvSpPr>
        <p:spPr>
          <a:xfrm>
            <a:off x="99981" y="6024579"/>
            <a:ext cx="214314" cy="142876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50" dirty="0" smtClean="0"/>
              <a:t>3</a:t>
            </a:r>
            <a:endParaRPr lang="ko-KR" altLang="en-US" sz="1050" dirty="0" smtClean="0"/>
          </a:p>
        </p:txBody>
      </p:sp>
      <p:grpSp>
        <p:nvGrpSpPr>
          <p:cNvPr id="26" name="그룹 25"/>
          <p:cNvGrpSpPr/>
          <p:nvPr/>
        </p:nvGrpSpPr>
        <p:grpSpPr>
          <a:xfrm>
            <a:off x="98215" y="765176"/>
            <a:ext cx="8859846" cy="5154629"/>
            <a:chOff x="98215" y="765176"/>
            <a:chExt cx="8859846" cy="5154629"/>
          </a:xfrm>
        </p:grpSpPr>
        <p:pic>
          <p:nvPicPr>
            <p:cNvPr id="5124" name="Picture 4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23850" y="765176"/>
              <a:ext cx="8569325" cy="43195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56" name="모서리가 둥근 직사각형 55"/>
            <p:cNvSpPr/>
            <p:nvPr/>
          </p:nvSpPr>
          <p:spPr>
            <a:xfrm>
              <a:off x="98215" y="5519754"/>
              <a:ext cx="214314" cy="142876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 smtClean="0"/>
                <a:t>1</a:t>
              </a:r>
              <a:endParaRPr lang="ko-KR" altLang="en-US" sz="1050" dirty="0" smtClean="0"/>
            </a:p>
          </p:txBody>
        </p:sp>
        <p:sp>
          <p:nvSpPr>
            <p:cNvPr id="36" name="모서리가 둥근 직사각형 35"/>
            <p:cNvSpPr/>
            <p:nvPr/>
          </p:nvSpPr>
          <p:spPr>
            <a:xfrm>
              <a:off x="99981" y="5776929"/>
              <a:ext cx="214314" cy="142876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 smtClean="0"/>
                <a:t>2</a:t>
              </a:r>
              <a:endParaRPr lang="ko-KR" altLang="en-US" sz="1050" dirty="0" smtClean="0"/>
            </a:p>
          </p:txBody>
        </p:sp>
        <p:sp>
          <p:nvSpPr>
            <p:cNvPr id="38" name="직사각형 37"/>
            <p:cNvSpPr/>
            <p:nvPr/>
          </p:nvSpPr>
          <p:spPr>
            <a:xfrm>
              <a:off x="323850" y="857250"/>
              <a:ext cx="4248150" cy="3000379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9" name="모서리가 둥근 사각형 설명선 38"/>
            <p:cNvSpPr/>
            <p:nvPr/>
          </p:nvSpPr>
          <p:spPr>
            <a:xfrm>
              <a:off x="1428728" y="1285860"/>
              <a:ext cx="233948" cy="245879"/>
            </a:xfrm>
            <a:prstGeom prst="wedgeRoundRectCallout">
              <a:avLst>
                <a:gd name="adj1" fmla="val -6783"/>
                <a:gd name="adj2" fmla="val 108964"/>
                <a:gd name="adj3" fmla="val 16667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 smtClean="0"/>
                <a:t>1</a:t>
              </a:r>
              <a:endParaRPr lang="ko-KR" altLang="en-US" dirty="0"/>
            </a:p>
          </p:txBody>
        </p:sp>
        <p:sp>
          <p:nvSpPr>
            <p:cNvPr id="43" name="모서리가 둥근 사각형 설명선 42"/>
            <p:cNvSpPr/>
            <p:nvPr/>
          </p:nvSpPr>
          <p:spPr>
            <a:xfrm>
              <a:off x="5214942" y="1357298"/>
              <a:ext cx="233948" cy="245879"/>
            </a:xfrm>
            <a:prstGeom prst="wedgeRoundRectCallout">
              <a:avLst>
                <a:gd name="adj1" fmla="val -6783"/>
                <a:gd name="adj2" fmla="val 108964"/>
                <a:gd name="adj3" fmla="val 16667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 smtClean="0"/>
                <a:t>2</a:t>
              </a:r>
              <a:endParaRPr lang="ko-KR" altLang="en-US" dirty="0"/>
            </a:p>
          </p:txBody>
        </p:sp>
        <p:sp>
          <p:nvSpPr>
            <p:cNvPr id="44" name="직사각형 43"/>
            <p:cNvSpPr/>
            <p:nvPr/>
          </p:nvSpPr>
          <p:spPr>
            <a:xfrm>
              <a:off x="7858148" y="1785926"/>
              <a:ext cx="714380" cy="35719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6" name="모서리가 둥근 사각형 설명선 45"/>
            <p:cNvSpPr/>
            <p:nvPr/>
          </p:nvSpPr>
          <p:spPr>
            <a:xfrm>
              <a:off x="8715404" y="1904992"/>
              <a:ext cx="242657" cy="214314"/>
            </a:xfrm>
            <a:prstGeom prst="wedgeRoundRectCallout">
              <a:avLst>
                <a:gd name="adj1" fmla="val -107181"/>
                <a:gd name="adj2" fmla="val 4597"/>
                <a:gd name="adj3" fmla="val 16667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 smtClean="0"/>
                <a:t>3</a:t>
              </a:r>
              <a:endParaRPr lang="ko-KR" altLang="en-US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747687" y="13467"/>
            <a:ext cx="7643866" cy="499950"/>
          </a:xfrm>
        </p:spPr>
        <p:txBody>
          <a:bodyPr/>
          <a:lstStyle/>
          <a:p>
            <a:r>
              <a:rPr smtClean="0"/>
              <a:t>조직도</a:t>
            </a:r>
            <a:r>
              <a:rPr/>
              <a:t> </a:t>
            </a:r>
            <a:r>
              <a:rPr lang="en-US" altLang="ko-KR" dirty="0"/>
              <a:t>– </a:t>
            </a:r>
            <a:r>
              <a:rPr lang="en-US" dirty="0" smtClean="0"/>
              <a:t>4. </a:t>
            </a:r>
            <a:r>
              <a:rPr smtClean="0"/>
              <a:t>조직도 관리</a:t>
            </a:r>
            <a:endParaRPr lang="en-US" altLang="ko-KR" dirty="0"/>
          </a:p>
        </p:txBody>
      </p:sp>
      <p:sp>
        <p:nvSpPr>
          <p:cNvPr id="30" name="직사각형 29"/>
          <p:cNvSpPr/>
          <p:nvPr/>
        </p:nvSpPr>
        <p:spPr>
          <a:xfrm>
            <a:off x="0" y="5445125"/>
            <a:ext cx="9144000" cy="1412875"/>
          </a:xfrm>
          <a:prstGeom prst="rect">
            <a:avLst/>
          </a:prstGeom>
          <a:solidFill>
            <a:schemeClr val="accent1">
              <a:alpha val="14000"/>
            </a:schemeClr>
          </a:solidFill>
          <a:ln w="1905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773" tIns="38387" rIns="76773" bIns="38387" rtlCol="0" anchor="t"/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r>
              <a:rPr kumimoji="0" lang="en-US" altLang="ko-KR" sz="1400" dirty="0" smtClean="0">
                <a:solidFill>
                  <a:prstClr val="black"/>
                </a:solidFill>
              </a:rPr>
              <a:t>	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조직도 목록에는 생성되어있는 </a:t>
            </a:r>
            <a:r>
              <a:rPr kumimoji="0" lang="ko-KR" altLang="en-US" sz="1400" dirty="0" err="1" smtClean="0">
                <a:solidFill>
                  <a:prstClr val="black"/>
                </a:solidFill>
              </a:rPr>
              <a:t>조직도를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 확인 할 수 있습니다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. 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교직원 명을 클릭 시 상세정보가 나타납니다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.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r>
              <a:rPr kumimoji="0" lang="en-US" altLang="ko-KR" sz="1400" dirty="0" smtClean="0">
                <a:solidFill>
                  <a:prstClr val="black"/>
                </a:solidFill>
              </a:rPr>
              <a:t>	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조직도 새로 작성을 클릭하면 조직도 등록 및 상세정보에서 새로운 교직원 조직도 관리를 할 수 있습니다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.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r>
              <a:rPr kumimoji="0" lang="en-US" altLang="ko-KR" sz="1400" dirty="0" smtClean="0">
                <a:solidFill>
                  <a:prstClr val="black"/>
                </a:solidFill>
              </a:rPr>
              <a:t>	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새로 등록할 교직원을 선택하고 부서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,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직책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,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직위를 설정 후 등록을 완료합니다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.</a:t>
            </a:r>
          </a:p>
        </p:txBody>
      </p:sp>
      <p:sp>
        <p:nvSpPr>
          <p:cNvPr id="56" name="모서리가 둥근 직사각형 55"/>
          <p:cNvSpPr/>
          <p:nvPr/>
        </p:nvSpPr>
        <p:spPr>
          <a:xfrm>
            <a:off x="98215" y="5519754"/>
            <a:ext cx="214314" cy="142876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50" dirty="0" smtClean="0"/>
              <a:t>1</a:t>
            </a:r>
            <a:endParaRPr lang="ko-KR" altLang="en-US" sz="1050" dirty="0" smtClean="0"/>
          </a:p>
        </p:txBody>
      </p:sp>
      <p:sp>
        <p:nvSpPr>
          <p:cNvPr id="36" name="모서리가 둥근 직사각형 35"/>
          <p:cNvSpPr/>
          <p:nvPr/>
        </p:nvSpPr>
        <p:spPr>
          <a:xfrm>
            <a:off x="99981" y="5776929"/>
            <a:ext cx="214314" cy="142876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50" dirty="0" smtClean="0"/>
              <a:t>2</a:t>
            </a:r>
            <a:endParaRPr lang="ko-KR" altLang="en-US" sz="1050" dirty="0" smtClean="0"/>
          </a:p>
        </p:txBody>
      </p:sp>
      <p:sp>
        <p:nvSpPr>
          <p:cNvPr id="37" name="모서리가 둥근 직사각형 36"/>
          <p:cNvSpPr/>
          <p:nvPr/>
        </p:nvSpPr>
        <p:spPr>
          <a:xfrm>
            <a:off x="99981" y="6024579"/>
            <a:ext cx="214314" cy="142876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50" dirty="0" smtClean="0"/>
              <a:t>3</a:t>
            </a:r>
            <a:endParaRPr lang="ko-KR" altLang="en-US" sz="1050" dirty="0" smtClean="0"/>
          </a:p>
        </p:txBody>
      </p:sp>
      <p:grpSp>
        <p:nvGrpSpPr>
          <p:cNvPr id="35" name="그룹 34"/>
          <p:cNvGrpSpPr/>
          <p:nvPr/>
        </p:nvGrpSpPr>
        <p:grpSpPr>
          <a:xfrm>
            <a:off x="300046" y="719134"/>
            <a:ext cx="8593130" cy="4631890"/>
            <a:chOff x="300046" y="719134"/>
            <a:chExt cx="8593130" cy="4631890"/>
          </a:xfrm>
        </p:grpSpPr>
        <p:pic>
          <p:nvPicPr>
            <p:cNvPr id="6147" name="Picture 3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00046" y="719134"/>
              <a:ext cx="8593130" cy="4375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7" name="직사각형 26"/>
            <p:cNvSpPr/>
            <p:nvPr/>
          </p:nvSpPr>
          <p:spPr>
            <a:xfrm>
              <a:off x="323850" y="765175"/>
              <a:ext cx="4891092" cy="237807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8" name="직사각형 27"/>
            <p:cNvSpPr/>
            <p:nvPr/>
          </p:nvSpPr>
          <p:spPr>
            <a:xfrm>
              <a:off x="5429255" y="765174"/>
              <a:ext cx="3463919" cy="4164023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9" name="모서리가 둥근 사각형 설명선 28"/>
            <p:cNvSpPr/>
            <p:nvPr/>
          </p:nvSpPr>
          <p:spPr>
            <a:xfrm>
              <a:off x="2876549" y="5172075"/>
              <a:ext cx="230655" cy="178949"/>
            </a:xfrm>
            <a:prstGeom prst="wedgeRoundRectCallout">
              <a:avLst>
                <a:gd name="adj1" fmla="val -6389"/>
                <a:gd name="adj2" fmla="val -131363"/>
                <a:gd name="adj3" fmla="val 16667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 smtClean="0"/>
                <a:t>2</a:t>
              </a:r>
              <a:endParaRPr lang="ko-KR" altLang="en-US" dirty="0"/>
            </a:p>
          </p:txBody>
        </p:sp>
        <p:sp>
          <p:nvSpPr>
            <p:cNvPr id="31" name="모서리가 둥근 사각형 설명선 30"/>
            <p:cNvSpPr/>
            <p:nvPr/>
          </p:nvSpPr>
          <p:spPr>
            <a:xfrm>
              <a:off x="1214414" y="857232"/>
              <a:ext cx="242657" cy="214314"/>
            </a:xfrm>
            <a:prstGeom prst="wedgeRoundRectCallout">
              <a:avLst>
                <a:gd name="adj1" fmla="val -107181"/>
                <a:gd name="adj2" fmla="val 4597"/>
                <a:gd name="adj3" fmla="val 16667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 smtClean="0"/>
                <a:t>1</a:t>
              </a:r>
              <a:endParaRPr lang="ko-KR" altLang="en-US" dirty="0"/>
            </a:p>
          </p:txBody>
        </p:sp>
        <p:sp>
          <p:nvSpPr>
            <p:cNvPr id="32" name="직사각형 31"/>
            <p:cNvSpPr/>
            <p:nvPr/>
          </p:nvSpPr>
          <p:spPr>
            <a:xfrm>
              <a:off x="323874" y="4562465"/>
              <a:ext cx="4891068" cy="42863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34" name="직선 화살표 연결선 33"/>
            <p:cNvCxnSpPr>
              <a:stCxn id="32" idx="0"/>
            </p:cNvCxnSpPr>
            <p:nvPr/>
          </p:nvCxnSpPr>
          <p:spPr>
            <a:xfrm rot="5400000" flipH="1" flipV="1">
              <a:off x="3604038" y="2808685"/>
              <a:ext cx="919151" cy="2588410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모서리가 둥근 사각형 설명선 41"/>
            <p:cNvSpPr/>
            <p:nvPr/>
          </p:nvSpPr>
          <p:spPr>
            <a:xfrm>
              <a:off x="6858016" y="928670"/>
              <a:ext cx="233948" cy="245879"/>
            </a:xfrm>
            <a:prstGeom prst="wedgeRoundRectCallout">
              <a:avLst>
                <a:gd name="adj1" fmla="val -6783"/>
                <a:gd name="adj2" fmla="val 108964"/>
                <a:gd name="adj3" fmla="val 16667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 smtClean="0"/>
                <a:t>3</a:t>
              </a:r>
              <a:endParaRPr lang="ko-KR" altLang="en-US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747687" y="13467"/>
            <a:ext cx="7643866" cy="499950"/>
          </a:xfrm>
        </p:spPr>
        <p:txBody>
          <a:bodyPr/>
          <a:lstStyle/>
          <a:p>
            <a:r>
              <a:rPr/>
              <a:t>권한</a:t>
            </a:r>
            <a:r>
              <a:rPr lang="en-US" altLang="ko-KR" dirty="0"/>
              <a:t>·</a:t>
            </a:r>
            <a:r>
              <a:rPr smtClean="0"/>
              <a:t>문자알림 </a:t>
            </a:r>
            <a:r>
              <a:rPr lang="en-US" altLang="ko-KR" dirty="0" smtClean="0"/>
              <a:t>– </a:t>
            </a:r>
            <a:r>
              <a:rPr lang="en-US" dirty="0" smtClean="0"/>
              <a:t>1. </a:t>
            </a:r>
            <a:r>
              <a:rPr smtClean="0"/>
              <a:t>교직원 아이디 관리</a:t>
            </a:r>
            <a:endParaRPr lang="en-US" altLang="ko-KR" dirty="0"/>
          </a:p>
        </p:txBody>
      </p:sp>
      <p:sp>
        <p:nvSpPr>
          <p:cNvPr id="30" name="직사각형 29"/>
          <p:cNvSpPr/>
          <p:nvPr/>
        </p:nvSpPr>
        <p:spPr>
          <a:xfrm>
            <a:off x="0" y="5445125"/>
            <a:ext cx="9144000" cy="1412875"/>
          </a:xfrm>
          <a:prstGeom prst="rect">
            <a:avLst/>
          </a:prstGeom>
          <a:solidFill>
            <a:schemeClr val="accent1">
              <a:alpha val="14000"/>
            </a:schemeClr>
          </a:solidFill>
          <a:ln w="1905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773" tIns="38387" rIns="76773" bIns="38387" rtlCol="0" anchor="t"/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r>
              <a:rPr kumimoji="0" lang="en-US" altLang="ko-KR" sz="1400" dirty="0" smtClean="0">
                <a:solidFill>
                  <a:prstClr val="black"/>
                </a:solidFill>
              </a:rPr>
              <a:t>	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등록되어있는 교직원 목록이 보여지며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, 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아이디를 생성할 교직원을 선택합니다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. 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r>
              <a:rPr kumimoji="0" lang="en-US" altLang="ko-KR" sz="1400" dirty="0" smtClean="0">
                <a:solidFill>
                  <a:prstClr val="black"/>
                </a:solidFill>
              </a:rPr>
              <a:t>	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아이디를 클릭하면 다음과 같이 아이디 중복확인 창이 뜨며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, 	           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버튼을 클릭합니다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.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r>
              <a:rPr kumimoji="0" lang="en-US" altLang="ko-KR" sz="1400" dirty="0" smtClean="0">
                <a:solidFill>
                  <a:prstClr val="black"/>
                </a:solidFill>
              </a:rPr>
              <a:t>	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비밀번호와 비밀번호 확인을 입력하고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	            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버튼을 클릭해 완료합니다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.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 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		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r>
              <a:rPr kumimoji="0" lang="en-US" altLang="ko-KR" sz="1400" dirty="0" smtClean="0">
                <a:solidFill>
                  <a:prstClr val="black"/>
                </a:solidFill>
              </a:rPr>
              <a:t>	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이후 교직원아이디로 학사행정관리시스템을 사용 할 수 있습니다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.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r>
              <a:rPr kumimoji="0" lang="en-US" altLang="ko-KR" sz="1400" dirty="0" smtClean="0">
                <a:solidFill>
                  <a:prstClr val="black"/>
                </a:solidFill>
              </a:rPr>
              <a:t>	(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단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, 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관리자아이디는 최초 생성된 하나만 사용 할 수 있습니다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.)</a:t>
            </a:r>
          </a:p>
        </p:txBody>
      </p:sp>
      <p:grpSp>
        <p:nvGrpSpPr>
          <p:cNvPr id="31" name="그룹 30"/>
          <p:cNvGrpSpPr/>
          <p:nvPr/>
        </p:nvGrpSpPr>
        <p:grpSpPr>
          <a:xfrm>
            <a:off x="98215" y="766759"/>
            <a:ext cx="8794960" cy="5469691"/>
            <a:chOff x="98215" y="766759"/>
            <a:chExt cx="8794960" cy="5469691"/>
          </a:xfrm>
        </p:grpSpPr>
        <p:sp>
          <p:nvSpPr>
            <p:cNvPr id="56" name="모서리가 둥근 직사각형 55"/>
            <p:cNvSpPr/>
            <p:nvPr/>
          </p:nvSpPr>
          <p:spPr>
            <a:xfrm>
              <a:off x="98215" y="5519754"/>
              <a:ext cx="214314" cy="142876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 smtClean="0"/>
                <a:t>1</a:t>
              </a:r>
              <a:endParaRPr lang="ko-KR" altLang="en-US" sz="1050" dirty="0" smtClean="0"/>
            </a:p>
          </p:txBody>
        </p:sp>
        <p:sp>
          <p:nvSpPr>
            <p:cNvPr id="36" name="모서리가 둥근 직사각형 35"/>
            <p:cNvSpPr/>
            <p:nvPr/>
          </p:nvSpPr>
          <p:spPr>
            <a:xfrm>
              <a:off x="99981" y="5776929"/>
              <a:ext cx="214314" cy="142876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 smtClean="0"/>
                <a:t>2</a:t>
              </a:r>
              <a:endParaRPr lang="ko-KR" altLang="en-US" sz="1050" dirty="0" smtClean="0"/>
            </a:p>
          </p:txBody>
        </p:sp>
        <p:sp>
          <p:nvSpPr>
            <p:cNvPr id="37" name="모서리가 둥근 직사각형 36"/>
            <p:cNvSpPr/>
            <p:nvPr/>
          </p:nvSpPr>
          <p:spPr>
            <a:xfrm>
              <a:off x="99981" y="6024579"/>
              <a:ext cx="214314" cy="142876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 smtClean="0"/>
                <a:t>3</a:t>
              </a:r>
              <a:endParaRPr lang="ko-KR" altLang="en-US" sz="1050" dirty="0" smtClean="0"/>
            </a:p>
          </p:txBody>
        </p:sp>
        <p:pic>
          <p:nvPicPr>
            <p:cNvPr id="7171" name="Picture 3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14315" y="766759"/>
              <a:ext cx="8578860" cy="43180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5" name="직사각형 34"/>
            <p:cNvSpPr/>
            <p:nvPr/>
          </p:nvSpPr>
          <p:spPr>
            <a:xfrm>
              <a:off x="571472" y="2571744"/>
              <a:ext cx="2071702" cy="1857388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8" name="모서리가 둥근 사각형 설명선 37"/>
            <p:cNvSpPr/>
            <p:nvPr/>
          </p:nvSpPr>
          <p:spPr>
            <a:xfrm>
              <a:off x="785786" y="2143116"/>
              <a:ext cx="233948" cy="245879"/>
            </a:xfrm>
            <a:prstGeom prst="wedgeRoundRectCallout">
              <a:avLst>
                <a:gd name="adj1" fmla="val -6783"/>
                <a:gd name="adj2" fmla="val 108964"/>
                <a:gd name="adj3" fmla="val 16667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 smtClean="0"/>
                <a:t>1</a:t>
              </a:r>
              <a:endParaRPr lang="ko-KR" altLang="en-US" dirty="0"/>
            </a:p>
          </p:txBody>
        </p:sp>
        <p:sp>
          <p:nvSpPr>
            <p:cNvPr id="39" name="직사각형 38"/>
            <p:cNvSpPr/>
            <p:nvPr/>
          </p:nvSpPr>
          <p:spPr>
            <a:xfrm>
              <a:off x="3262334" y="3467097"/>
              <a:ext cx="5524507" cy="1617666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0" name="모서리가 둥근 사각형 설명선 39"/>
            <p:cNvSpPr/>
            <p:nvPr/>
          </p:nvSpPr>
          <p:spPr>
            <a:xfrm>
              <a:off x="3357554" y="3071810"/>
              <a:ext cx="233948" cy="245879"/>
            </a:xfrm>
            <a:prstGeom prst="wedgeRoundRectCallout">
              <a:avLst>
                <a:gd name="adj1" fmla="val -6783"/>
                <a:gd name="adj2" fmla="val 108964"/>
                <a:gd name="adj3" fmla="val 16667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 smtClean="0"/>
                <a:t>2</a:t>
              </a:r>
              <a:endParaRPr lang="ko-KR" altLang="en-US" dirty="0"/>
            </a:p>
          </p:txBody>
        </p:sp>
        <p:pic>
          <p:nvPicPr>
            <p:cNvPr id="7172" name="Picture 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462346" y="5999999"/>
              <a:ext cx="976314" cy="2364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8195" name="Picture 3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021133" y="1071546"/>
              <a:ext cx="4872042" cy="20928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7" name="직사각형 26"/>
            <p:cNvSpPr/>
            <p:nvPr/>
          </p:nvSpPr>
          <p:spPr>
            <a:xfrm>
              <a:off x="4143372" y="1928802"/>
              <a:ext cx="4643470" cy="1143008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cxnSp>
          <p:nvCxnSpPr>
            <p:cNvPr id="28" name="직선 화살표 연결선 27"/>
            <p:cNvCxnSpPr/>
            <p:nvPr/>
          </p:nvCxnSpPr>
          <p:spPr>
            <a:xfrm rot="5400000" flipH="1" flipV="1">
              <a:off x="3893339" y="3250405"/>
              <a:ext cx="857256" cy="500066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196" name="Picture 4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214942" y="5715016"/>
              <a:ext cx="990600" cy="247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2" name="모서리가 둥근 사각형 설명선 31"/>
            <p:cNvSpPr/>
            <p:nvPr/>
          </p:nvSpPr>
          <p:spPr>
            <a:xfrm>
              <a:off x="5786446" y="3571876"/>
              <a:ext cx="233948" cy="245879"/>
            </a:xfrm>
            <a:prstGeom prst="wedgeRoundRectCallout">
              <a:avLst>
                <a:gd name="adj1" fmla="val -6783"/>
                <a:gd name="adj2" fmla="val 108964"/>
                <a:gd name="adj3" fmla="val 16667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 smtClean="0"/>
                <a:t>3</a:t>
              </a:r>
              <a:endParaRPr lang="ko-KR" altLang="en-US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747687" y="13467"/>
            <a:ext cx="7643866" cy="499950"/>
          </a:xfrm>
        </p:spPr>
        <p:txBody>
          <a:bodyPr/>
          <a:lstStyle/>
          <a:p>
            <a:r>
              <a:rPr dirty="0"/>
              <a:t>권한</a:t>
            </a:r>
            <a:r>
              <a:rPr lang="en-US" altLang="ko-KR" dirty="0"/>
              <a:t>·</a:t>
            </a:r>
            <a:r>
              <a:rPr dirty="0" err="1" smtClean="0"/>
              <a:t>문자알림</a:t>
            </a:r>
            <a:r>
              <a:rPr dirty="0" smtClean="0"/>
              <a:t> </a:t>
            </a:r>
            <a:r>
              <a:rPr lang="en-US" altLang="ko-KR" dirty="0" smtClean="0"/>
              <a:t>– </a:t>
            </a:r>
            <a:r>
              <a:rPr lang="en-US" dirty="0" smtClean="0"/>
              <a:t>2. </a:t>
            </a:r>
            <a:r>
              <a:rPr dirty="0" smtClean="0"/>
              <a:t>교직원 권한 </a:t>
            </a:r>
            <a:r>
              <a:rPr lang="ko-KR" altLang="en-US" dirty="0" smtClean="0"/>
              <a:t>설정</a:t>
            </a:r>
            <a:r>
              <a:rPr dirty="0" smtClean="0"/>
              <a:t> </a:t>
            </a:r>
            <a:endParaRPr lang="en-US" altLang="ko-KR" dirty="0"/>
          </a:p>
        </p:txBody>
      </p:sp>
      <p:sp>
        <p:nvSpPr>
          <p:cNvPr id="30" name="직사각형 29"/>
          <p:cNvSpPr/>
          <p:nvPr/>
        </p:nvSpPr>
        <p:spPr>
          <a:xfrm>
            <a:off x="0" y="5429264"/>
            <a:ext cx="9144000" cy="1412875"/>
          </a:xfrm>
          <a:prstGeom prst="rect">
            <a:avLst/>
          </a:prstGeom>
          <a:solidFill>
            <a:schemeClr val="accent1">
              <a:alpha val="14000"/>
            </a:schemeClr>
          </a:solidFill>
          <a:ln w="1905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773" tIns="38387" rIns="76773" bIns="38387" rtlCol="0" anchor="t"/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r>
              <a:rPr kumimoji="0" lang="en-US" altLang="ko-KR" sz="1400" dirty="0" smtClean="0">
                <a:solidFill>
                  <a:prstClr val="black"/>
                </a:solidFill>
              </a:rPr>
              <a:t>	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등록되어있는 교직원 목록이 보여지며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, 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권한을 관리할 교직원을 선택합니다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.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r>
              <a:rPr kumimoji="0" lang="en-US" altLang="ko-KR" sz="1400" dirty="0" smtClean="0">
                <a:solidFill>
                  <a:prstClr val="black"/>
                </a:solidFill>
              </a:rPr>
              <a:t>	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권한부여에는 각 </a:t>
            </a:r>
            <a:r>
              <a:rPr kumimoji="0" lang="ko-KR" altLang="en-US" sz="1400" b="1" dirty="0" smtClean="0">
                <a:solidFill>
                  <a:prstClr val="black"/>
                </a:solidFill>
              </a:rPr>
              <a:t>기능들 별로 목록</a:t>
            </a:r>
            <a:r>
              <a:rPr kumimoji="0" lang="en-US" altLang="ko-KR" sz="1400" b="1" dirty="0" smtClean="0">
                <a:solidFill>
                  <a:prstClr val="black"/>
                </a:solidFill>
              </a:rPr>
              <a:t>, </a:t>
            </a:r>
            <a:r>
              <a:rPr kumimoji="0" lang="ko-KR" altLang="en-US" sz="1400" b="1" dirty="0" smtClean="0">
                <a:solidFill>
                  <a:prstClr val="black"/>
                </a:solidFill>
              </a:rPr>
              <a:t>읽기</a:t>
            </a:r>
            <a:r>
              <a:rPr kumimoji="0" lang="en-US" altLang="ko-KR" sz="1400" b="1" dirty="0" smtClean="0">
                <a:solidFill>
                  <a:prstClr val="black"/>
                </a:solidFill>
              </a:rPr>
              <a:t>/</a:t>
            </a:r>
            <a:r>
              <a:rPr kumimoji="0" lang="ko-KR" altLang="en-US" sz="1400" b="1" dirty="0" smtClean="0">
                <a:solidFill>
                  <a:prstClr val="black"/>
                </a:solidFill>
              </a:rPr>
              <a:t>쓰기</a:t>
            </a:r>
            <a:r>
              <a:rPr kumimoji="0" lang="en-US" altLang="ko-KR" sz="1400" b="1" dirty="0" smtClean="0">
                <a:solidFill>
                  <a:prstClr val="black"/>
                </a:solidFill>
              </a:rPr>
              <a:t>, </a:t>
            </a:r>
            <a:r>
              <a:rPr kumimoji="0" lang="ko-KR" altLang="en-US" sz="1400" b="1" dirty="0" smtClean="0">
                <a:solidFill>
                  <a:prstClr val="black"/>
                </a:solidFill>
              </a:rPr>
              <a:t>수정</a:t>
            </a:r>
            <a:r>
              <a:rPr kumimoji="0" lang="en-US" altLang="ko-KR" sz="1400" b="1" dirty="0" smtClean="0">
                <a:solidFill>
                  <a:prstClr val="black"/>
                </a:solidFill>
              </a:rPr>
              <a:t>, </a:t>
            </a:r>
            <a:r>
              <a:rPr kumimoji="0" lang="ko-KR" altLang="en-US" sz="1400" b="1" dirty="0" smtClean="0">
                <a:solidFill>
                  <a:prstClr val="black"/>
                </a:solidFill>
              </a:rPr>
              <a:t>삭제 기능을 부여할 수 있습니다</a:t>
            </a:r>
            <a:r>
              <a:rPr kumimoji="0" lang="en-US" altLang="ko-KR" sz="1400" b="1" dirty="0" smtClean="0">
                <a:solidFill>
                  <a:prstClr val="black"/>
                </a:solidFill>
              </a:rPr>
              <a:t>.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r>
              <a:rPr kumimoji="0" lang="en-US" altLang="ko-KR" sz="1400" dirty="0" smtClean="0">
                <a:solidFill>
                  <a:prstClr val="black"/>
                </a:solidFill>
              </a:rPr>
              <a:t>	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부여할 기능에 체크 한 뒤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 	       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버튼을 클릭합니다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. 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r>
              <a:rPr kumimoji="0" lang="en-US" altLang="ko-KR" sz="1400" dirty="0" smtClean="0">
                <a:solidFill>
                  <a:prstClr val="black"/>
                </a:solidFill>
              </a:rPr>
              <a:t>	(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모든 권한을 한번에 부여 하려면 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         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을 클릭한뒤 권한부여 버튼을 클릭합니다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.)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r>
              <a:rPr kumimoji="0" lang="en-US" altLang="ko-KR" sz="1400" dirty="0" smtClean="0">
                <a:solidFill>
                  <a:prstClr val="black"/>
                </a:solidFill>
              </a:rPr>
              <a:t>	</a:t>
            </a:r>
          </a:p>
        </p:txBody>
      </p:sp>
      <p:sp>
        <p:nvSpPr>
          <p:cNvPr id="56" name="모서리가 둥근 직사각형 55"/>
          <p:cNvSpPr/>
          <p:nvPr/>
        </p:nvSpPr>
        <p:spPr>
          <a:xfrm>
            <a:off x="98215" y="5519754"/>
            <a:ext cx="214314" cy="142876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50" dirty="0" smtClean="0"/>
              <a:t>1</a:t>
            </a:r>
            <a:endParaRPr lang="ko-KR" altLang="en-US" sz="1050" dirty="0" smtClean="0"/>
          </a:p>
        </p:txBody>
      </p:sp>
      <p:sp>
        <p:nvSpPr>
          <p:cNvPr id="36" name="모서리가 둥근 직사각형 35"/>
          <p:cNvSpPr/>
          <p:nvPr/>
        </p:nvSpPr>
        <p:spPr>
          <a:xfrm>
            <a:off x="99981" y="5776929"/>
            <a:ext cx="214314" cy="142876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50" dirty="0" smtClean="0"/>
              <a:t>2</a:t>
            </a:r>
            <a:endParaRPr lang="ko-KR" altLang="en-US" sz="1050" dirty="0" smtClean="0"/>
          </a:p>
        </p:txBody>
      </p:sp>
      <p:sp>
        <p:nvSpPr>
          <p:cNvPr id="37" name="모서리가 둥근 직사각형 36"/>
          <p:cNvSpPr/>
          <p:nvPr/>
        </p:nvSpPr>
        <p:spPr>
          <a:xfrm>
            <a:off x="99981" y="6024579"/>
            <a:ext cx="214314" cy="142876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50" dirty="0" smtClean="0"/>
              <a:t>3</a:t>
            </a:r>
            <a:endParaRPr lang="ko-KR" altLang="en-US" sz="1050" dirty="0" smtClean="0"/>
          </a:p>
        </p:txBody>
      </p:sp>
      <p:grpSp>
        <p:nvGrpSpPr>
          <p:cNvPr id="27" name="그룹 26"/>
          <p:cNvGrpSpPr/>
          <p:nvPr/>
        </p:nvGrpSpPr>
        <p:grpSpPr>
          <a:xfrm>
            <a:off x="938202" y="571480"/>
            <a:ext cx="7662669" cy="4700848"/>
            <a:chOff x="938202" y="571480"/>
            <a:chExt cx="7662669" cy="4700848"/>
          </a:xfrm>
        </p:grpSpPr>
        <p:pic>
          <p:nvPicPr>
            <p:cNvPr id="7173" name="Picture 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938202" y="571480"/>
              <a:ext cx="7248546" cy="47008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41" name="직사각형 40"/>
            <p:cNvSpPr/>
            <p:nvPr/>
          </p:nvSpPr>
          <p:spPr>
            <a:xfrm>
              <a:off x="1142976" y="1643050"/>
              <a:ext cx="1928826" cy="1857388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3" name="직사각형 42"/>
            <p:cNvSpPr/>
            <p:nvPr/>
          </p:nvSpPr>
          <p:spPr>
            <a:xfrm>
              <a:off x="3505186" y="1009648"/>
              <a:ext cx="4567276" cy="420530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4" name="모서리가 둥근 사각형 설명선 43"/>
            <p:cNvSpPr/>
            <p:nvPr/>
          </p:nvSpPr>
          <p:spPr>
            <a:xfrm>
              <a:off x="1285852" y="3643314"/>
              <a:ext cx="230655" cy="178949"/>
            </a:xfrm>
            <a:prstGeom prst="wedgeRoundRectCallout">
              <a:avLst>
                <a:gd name="adj1" fmla="val -6389"/>
                <a:gd name="adj2" fmla="val -131363"/>
                <a:gd name="adj3" fmla="val 16667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 smtClean="0"/>
                <a:t>1</a:t>
              </a:r>
              <a:endParaRPr lang="ko-KR" altLang="en-US" dirty="0"/>
            </a:p>
          </p:txBody>
        </p:sp>
        <p:sp>
          <p:nvSpPr>
            <p:cNvPr id="46" name="모서리가 둥근 사각형 설명선 45"/>
            <p:cNvSpPr/>
            <p:nvPr/>
          </p:nvSpPr>
          <p:spPr>
            <a:xfrm>
              <a:off x="8358214" y="2786058"/>
              <a:ext cx="242657" cy="214314"/>
            </a:xfrm>
            <a:prstGeom prst="wedgeRoundRectCallout">
              <a:avLst>
                <a:gd name="adj1" fmla="val -107181"/>
                <a:gd name="adj2" fmla="val 4597"/>
                <a:gd name="adj3" fmla="val 16667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 smtClean="0"/>
                <a:t>2</a:t>
              </a:r>
              <a:endParaRPr lang="ko-KR" altLang="en-US" dirty="0"/>
            </a:p>
          </p:txBody>
        </p:sp>
      </p:grpSp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67050" y="6238853"/>
            <a:ext cx="552443" cy="213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14601" y="5986462"/>
            <a:ext cx="6667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747686" y="13467"/>
            <a:ext cx="7967718" cy="499950"/>
          </a:xfrm>
        </p:spPr>
        <p:txBody>
          <a:bodyPr/>
          <a:lstStyle/>
          <a:p>
            <a:r>
              <a:rPr/>
              <a:t>권한</a:t>
            </a:r>
            <a:r>
              <a:rPr lang="en-US" altLang="ko-KR" dirty="0"/>
              <a:t>·</a:t>
            </a:r>
            <a:r>
              <a:rPr smtClean="0"/>
              <a:t>문자알림 </a:t>
            </a:r>
            <a:r>
              <a:rPr lang="en-US" altLang="ko-KR" dirty="0" smtClean="0"/>
              <a:t>– </a:t>
            </a:r>
            <a:r>
              <a:rPr lang="en-US" sz="3200" dirty="0" smtClean="0"/>
              <a:t>3. </a:t>
            </a:r>
            <a:r>
              <a:rPr sz="3200" smtClean="0"/>
              <a:t>학생정보 열람권한 설정 </a:t>
            </a:r>
            <a:endParaRPr lang="en-US" altLang="ko-KR" dirty="0"/>
          </a:p>
        </p:txBody>
      </p:sp>
      <p:sp>
        <p:nvSpPr>
          <p:cNvPr id="30" name="직사각형 29"/>
          <p:cNvSpPr/>
          <p:nvPr/>
        </p:nvSpPr>
        <p:spPr>
          <a:xfrm>
            <a:off x="0" y="5429264"/>
            <a:ext cx="9144000" cy="1412875"/>
          </a:xfrm>
          <a:prstGeom prst="rect">
            <a:avLst/>
          </a:prstGeom>
          <a:solidFill>
            <a:schemeClr val="accent1">
              <a:alpha val="14000"/>
            </a:schemeClr>
          </a:solidFill>
          <a:ln w="1905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773" tIns="38387" rIns="76773" bIns="38387" rtlCol="0" anchor="t"/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r>
              <a:rPr kumimoji="0" lang="en-US" altLang="ko-KR" sz="1400" dirty="0" smtClean="0">
                <a:solidFill>
                  <a:prstClr val="black"/>
                </a:solidFill>
              </a:rPr>
              <a:t>	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교직원 레벨 별로 열람이 가능한 학생정보를 설정 할 수 있습니다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. 	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r>
              <a:rPr kumimoji="0" lang="en-US" altLang="ko-KR" sz="1400" dirty="0" smtClean="0">
                <a:solidFill>
                  <a:prstClr val="black"/>
                </a:solidFill>
              </a:rPr>
              <a:t>	</a:t>
            </a:r>
            <a:r>
              <a:rPr kumimoji="0" lang="ko-KR" altLang="en-US" sz="1400" b="1" dirty="0" smtClean="0">
                <a:solidFill>
                  <a:prstClr val="black"/>
                </a:solidFill>
              </a:rPr>
              <a:t>과정에 등록된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 교직원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(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교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/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강사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)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만 해당 과정의 학생 정보를 열람 할 수 있습니다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.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r>
              <a:rPr kumimoji="0" lang="en-US" altLang="ko-KR" sz="1400" dirty="0" smtClean="0">
                <a:solidFill>
                  <a:prstClr val="black"/>
                </a:solidFill>
              </a:rPr>
              <a:t>	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해당 과정에 등록되지 않은 교직원도 학생정보를 열람 할 수 있습니다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.	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r>
              <a:rPr kumimoji="0" lang="en-US" altLang="ko-KR" sz="1400" dirty="0" smtClean="0">
                <a:solidFill>
                  <a:prstClr val="black"/>
                </a:solidFill>
              </a:rPr>
              <a:t>	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수정버튼 클릭 시 변경사항이 저장됩니다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. </a:t>
            </a:r>
          </a:p>
        </p:txBody>
      </p:sp>
      <p:sp>
        <p:nvSpPr>
          <p:cNvPr id="56" name="모서리가 둥근 직사각형 55"/>
          <p:cNvSpPr/>
          <p:nvPr/>
        </p:nvSpPr>
        <p:spPr>
          <a:xfrm>
            <a:off x="98215" y="5519754"/>
            <a:ext cx="214314" cy="142876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50" dirty="0" smtClean="0"/>
              <a:t>1</a:t>
            </a:r>
            <a:endParaRPr lang="ko-KR" altLang="en-US" sz="1050" dirty="0" smtClean="0"/>
          </a:p>
        </p:txBody>
      </p:sp>
      <p:sp>
        <p:nvSpPr>
          <p:cNvPr id="36" name="모서리가 둥근 직사각형 35"/>
          <p:cNvSpPr/>
          <p:nvPr/>
        </p:nvSpPr>
        <p:spPr>
          <a:xfrm>
            <a:off x="99981" y="5776929"/>
            <a:ext cx="214314" cy="142876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50" dirty="0" smtClean="0"/>
              <a:t>2</a:t>
            </a:r>
            <a:endParaRPr lang="ko-KR" altLang="en-US" sz="1050" dirty="0" smtClean="0"/>
          </a:p>
        </p:txBody>
      </p:sp>
      <p:sp>
        <p:nvSpPr>
          <p:cNvPr id="37" name="모서리가 둥근 직사각형 36"/>
          <p:cNvSpPr/>
          <p:nvPr/>
        </p:nvSpPr>
        <p:spPr>
          <a:xfrm>
            <a:off x="99981" y="6024579"/>
            <a:ext cx="214314" cy="142876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50" dirty="0" smtClean="0"/>
              <a:t>3</a:t>
            </a:r>
            <a:endParaRPr lang="ko-KR" altLang="en-US" sz="1050" dirty="0" smtClean="0"/>
          </a:p>
        </p:txBody>
      </p:sp>
      <p:grpSp>
        <p:nvGrpSpPr>
          <p:cNvPr id="35" name="그룹 34"/>
          <p:cNvGrpSpPr/>
          <p:nvPr/>
        </p:nvGrpSpPr>
        <p:grpSpPr>
          <a:xfrm>
            <a:off x="323849" y="765176"/>
            <a:ext cx="8569325" cy="4319588"/>
            <a:chOff x="323849" y="765176"/>
            <a:chExt cx="8569325" cy="4319588"/>
          </a:xfrm>
        </p:grpSpPr>
        <p:pic>
          <p:nvPicPr>
            <p:cNvPr id="9218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23849" y="765176"/>
              <a:ext cx="8569325" cy="43195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7" name="직사각형 26"/>
            <p:cNvSpPr/>
            <p:nvPr/>
          </p:nvSpPr>
          <p:spPr>
            <a:xfrm>
              <a:off x="1000100" y="2928934"/>
              <a:ext cx="785818" cy="128588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8" name="모서리가 둥근 사각형 설명선 27"/>
            <p:cNvSpPr/>
            <p:nvPr/>
          </p:nvSpPr>
          <p:spPr>
            <a:xfrm>
              <a:off x="1123948" y="4400549"/>
              <a:ext cx="230655" cy="178949"/>
            </a:xfrm>
            <a:prstGeom prst="wedgeRoundRectCallout">
              <a:avLst>
                <a:gd name="adj1" fmla="val -6389"/>
                <a:gd name="adj2" fmla="val -131363"/>
                <a:gd name="adj3" fmla="val 16667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 smtClean="0"/>
                <a:t>1</a:t>
              </a:r>
              <a:endParaRPr lang="ko-KR" altLang="en-US" dirty="0"/>
            </a:p>
          </p:txBody>
        </p:sp>
        <p:sp>
          <p:nvSpPr>
            <p:cNvPr id="29" name="모서리가 둥근 사각형 설명선 28"/>
            <p:cNvSpPr/>
            <p:nvPr/>
          </p:nvSpPr>
          <p:spPr>
            <a:xfrm>
              <a:off x="2500298" y="2571744"/>
              <a:ext cx="233948" cy="245879"/>
            </a:xfrm>
            <a:prstGeom prst="wedgeRoundRectCallout">
              <a:avLst>
                <a:gd name="adj1" fmla="val -6783"/>
                <a:gd name="adj2" fmla="val 108964"/>
                <a:gd name="adj3" fmla="val 16667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 smtClean="0"/>
                <a:t>2</a:t>
              </a:r>
              <a:endParaRPr lang="ko-KR" altLang="en-US" dirty="0"/>
            </a:p>
          </p:txBody>
        </p:sp>
        <p:sp>
          <p:nvSpPr>
            <p:cNvPr id="31" name="모서리가 둥근 사각형 설명선 30"/>
            <p:cNvSpPr/>
            <p:nvPr/>
          </p:nvSpPr>
          <p:spPr>
            <a:xfrm>
              <a:off x="2071670" y="3571876"/>
              <a:ext cx="233948" cy="245879"/>
            </a:xfrm>
            <a:prstGeom prst="wedgeRoundRectCallout">
              <a:avLst>
                <a:gd name="adj1" fmla="val -6783"/>
                <a:gd name="adj2" fmla="val 108964"/>
                <a:gd name="adj3" fmla="val 16667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 smtClean="0"/>
                <a:t>3</a:t>
              </a:r>
              <a:endParaRPr lang="ko-KR" altLang="en-US" dirty="0"/>
            </a:p>
          </p:txBody>
        </p:sp>
        <p:sp>
          <p:nvSpPr>
            <p:cNvPr id="32" name="모서리가 둥근 사각형 설명선 31"/>
            <p:cNvSpPr/>
            <p:nvPr/>
          </p:nvSpPr>
          <p:spPr>
            <a:xfrm>
              <a:off x="2405060" y="4829174"/>
              <a:ext cx="251365" cy="214314"/>
            </a:xfrm>
            <a:prstGeom prst="wedgeRoundRectCallout">
              <a:avLst>
                <a:gd name="adj1" fmla="val 103612"/>
                <a:gd name="adj2" fmla="val -8609"/>
                <a:gd name="adj3" fmla="val 16667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 smtClean="0"/>
                <a:t>4</a:t>
              </a:r>
              <a:endParaRPr lang="ko-KR" altLang="en-US" dirty="0"/>
            </a:p>
          </p:txBody>
        </p:sp>
      </p:grpSp>
      <p:sp>
        <p:nvSpPr>
          <p:cNvPr id="34" name="모서리가 둥근 직사각형 33"/>
          <p:cNvSpPr/>
          <p:nvPr/>
        </p:nvSpPr>
        <p:spPr>
          <a:xfrm>
            <a:off x="99981" y="6276995"/>
            <a:ext cx="214314" cy="142876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50" dirty="0" smtClean="0"/>
              <a:t>4</a:t>
            </a:r>
            <a:endParaRPr lang="ko-KR" altLang="en-US" sz="105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747686" y="13467"/>
            <a:ext cx="7967718" cy="499950"/>
          </a:xfrm>
        </p:spPr>
        <p:txBody>
          <a:bodyPr/>
          <a:lstStyle/>
          <a:p>
            <a:r>
              <a:rPr/>
              <a:t>권한</a:t>
            </a:r>
            <a:r>
              <a:rPr lang="en-US" altLang="ko-KR" dirty="0"/>
              <a:t>·</a:t>
            </a:r>
            <a:r>
              <a:rPr smtClean="0"/>
              <a:t>문자알림 </a:t>
            </a:r>
            <a:r>
              <a:rPr lang="en-US" altLang="ko-KR" dirty="0" smtClean="0"/>
              <a:t>– </a:t>
            </a:r>
            <a:r>
              <a:rPr lang="en-US" sz="3200" dirty="0" smtClean="0"/>
              <a:t>4. </a:t>
            </a:r>
            <a:r>
              <a:rPr sz="3200" smtClean="0"/>
              <a:t>문자알림설정</a:t>
            </a:r>
            <a:r>
              <a:rPr lang="en-US" sz="3200" dirty="0" smtClean="0"/>
              <a:t>(1/2)</a:t>
            </a:r>
            <a:endParaRPr lang="en-US" altLang="ko-KR" dirty="0"/>
          </a:p>
        </p:txBody>
      </p:sp>
      <p:sp>
        <p:nvSpPr>
          <p:cNvPr id="30" name="직사각형 29"/>
          <p:cNvSpPr/>
          <p:nvPr/>
        </p:nvSpPr>
        <p:spPr>
          <a:xfrm>
            <a:off x="0" y="5429264"/>
            <a:ext cx="9144000" cy="1412875"/>
          </a:xfrm>
          <a:prstGeom prst="rect">
            <a:avLst/>
          </a:prstGeom>
          <a:solidFill>
            <a:schemeClr val="accent1">
              <a:alpha val="14000"/>
            </a:schemeClr>
          </a:solidFill>
          <a:ln w="1905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773" tIns="38387" rIns="76773" bIns="38387" rtlCol="0" anchor="t"/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r>
              <a:rPr kumimoji="0" lang="en-US" altLang="ko-KR" sz="1400" dirty="0" smtClean="0">
                <a:solidFill>
                  <a:prstClr val="black"/>
                </a:solidFill>
              </a:rPr>
              <a:t>	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실속패키지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(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연동홈페이지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)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를 사용하시는 경우 홈페이지에 수강신청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, 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온라인상담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, 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구인구직 내용이 등록</a:t>
            </a:r>
            <a:endParaRPr kumimoji="0" lang="en-US" altLang="ko-KR" sz="1400" dirty="0" smtClean="0">
              <a:solidFill>
                <a:prstClr val="black"/>
              </a:solidFill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r>
              <a:rPr kumimoji="0" lang="en-US" altLang="ko-KR" sz="1400" dirty="0" smtClean="0">
                <a:solidFill>
                  <a:prstClr val="black"/>
                </a:solidFill>
              </a:rPr>
              <a:t>	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될 때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, 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문자로 알림을 받을 수 있습니다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. 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r>
              <a:rPr kumimoji="0" lang="en-US" altLang="ko-KR" sz="1400" dirty="0" smtClean="0">
                <a:solidFill>
                  <a:prstClr val="black"/>
                </a:solidFill>
              </a:rPr>
              <a:t>	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글이 등록되었을 때 문자로 알림을 받을 게시판을 선택합니다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. 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r>
              <a:rPr kumimoji="0" lang="en-US" altLang="ko-KR" sz="1400" dirty="0" smtClean="0">
                <a:solidFill>
                  <a:prstClr val="black"/>
                </a:solidFill>
              </a:rPr>
              <a:t>	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문자로 알림 받을 대상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(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교직원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)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을 선택합니다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.</a:t>
            </a:r>
          </a:p>
        </p:txBody>
      </p:sp>
      <p:sp>
        <p:nvSpPr>
          <p:cNvPr id="37" name="모서리가 둥근 직사각형 36"/>
          <p:cNvSpPr/>
          <p:nvPr/>
        </p:nvSpPr>
        <p:spPr>
          <a:xfrm>
            <a:off x="99981" y="6024579"/>
            <a:ext cx="214314" cy="142876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50" dirty="0" smtClean="0"/>
              <a:t>2</a:t>
            </a:r>
            <a:endParaRPr lang="ko-KR" altLang="en-US" sz="1050" dirty="0" smtClean="0"/>
          </a:p>
        </p:txBody>
      </p:sp>
      <p:sp>
        <p:nvSpPr>
          <p:cNvPr id="34" name="모서리가 둥근 직사각형 33"/>
          <p:cNvSpPr/>
          <p:nvPr/>
        </p:nvSpPr>
        <p:spPr>
          <a:xfrm>
            <a:off x="99981" y="6276995"/>
            <a:ext cx="214314" cy="142876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50" dirty="0" smtClean="0"/>
              <a:t>3</a:t>
            </a:r>
            <a:endParaRPr lang="ko-KR" altLang="en-US" sz="1050" dirty="0" smtClean="0"/>
          </a:p>
        </p:txBody>
      </p:sp>
      <p:grpSp>
        <p:nvGrpSpPr>
          <p:cNvPr id="27" name="그룹 26"/>
          <p:cNvGrpSpPr/>
          <p:nvPr/>
        </p:nvGrpSpPr>
        <p:grpSpPr>
          <a:xfrm>
            <a:off x="98215" y="765175"/>
            <a:ext cx="7821830" cy="4897455"/>
            <a:chOff x="98215" y="765175"/>
            <a:chExt cx="7821830" cy="4897455"/>
          </a:xfrm>
        </p:grpSpPr>
        <p:sp>
          <p:nvSpPr>
            <p:cNvPr id="56" name="모서리가 둥근 직사각형 55"/>
            <p:cNvSpPr/>
            <p:nvPr/>
          </p:nvSpPr>
          <p:spPr>
            <a:xfrm>
              <a:off x="98215" y="5519754"/>
              <a:ext cx="214314" cy="142876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 smtClean="0"/>
                <a:t>1</a:t>
              </a:r>
              <a:endParaRPr lang="ko-KR" altLang="en-US" sz="1050" dirty="0" smtClean="0"/>
            </a:p>
          </p:txBody>
        </p:sp>
        <p:pic>
          <p:nvPicPr>
            <p:cNvPr id="10242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204905" y="765175"/>
              <a:ext cx="6715140" cy="43195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5" name="직사각형 34"/>
            <p:cNvSpPr/>
            <p:nvPr/>
          </p:nvSpPr>
          <p:spPr>
            <a:xfrm>
              <a:off x="4043358" y="793750"/>
              <a:ext cx="981050" cy="30637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6" name="직사각형 25"/>
            <p:cNvSpPr/>
            <p:nvPr/>
          </p:nvSpPr>
          <p:spPr>
            <a:xfrm>
              <a:off x="1214462" y="1409691"/>
              <a:ext cx="2143092" cy="304797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8" name="모서리가 둥근 사각형 설명선 37"/>
            <p:cNvSpPr/>
            <p:nvPr/>
          </p:nvSpPr>
          <p:spPr>
            <a:xfrm>
              <a:off x="1571604" y="1857364"/>
              <a:ext cx="230655" cy="178949"/>
            </a:xfrm>
            <a:prstGeom prst="wedgeRoundRectCallout">
              <a:avLst>
                <a:gd name="adj1" fmla="val -6389"/>
                <a:gd name="adj2" fmla="val -131363"/>
                <a:gd name="adj3" fmla="val 16667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 smtClean="0"/>
                <a:t>2</a:t>
              </a:r>
              <a:endParaRPr lang="ko-KR" altLang="en-US" dirty="0"/>
            </a:p>
          </p:txBody>
        </p:sp>
        <p:sp>
          <p:nvSpPr>
            <p:cNvPr id="39" name="직사각형 38"/>
            <p:cNvSpPr/>
            <p:nvPr/>
          </p:nvSpPr>
          <p:spPr>
            <a:xfrm>
              <a:off x="4572000" y="3214686"/>
              <a:ext cx="3143272" cy="1870077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40" name="직선 화살표 연결선 39"/>
            <p:cNvCxnSpPr/>
            <p:nvPr/>
          </p:nvCxnSpPr>
          <p:spPr>
            <a:xfrm>
              <a:off x="3500430" y="4071942"/>
              <a:ext cx="1071570" cy="1588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모서리가 둥근 사각형 설명선 41"/>
            <p:cNvSpPr/>
            <p:nvPr/>
          </p:nvSpPr>
          <p:spPr>
            <a:xfrm>
              <a:off x="5643570" y="2786058"/>
              <a:ext cx="233948" cy="245879"/>
            </a:xfrm>
            <a:prstGeom prst="wedgeRoundRectCallout">
              <a:avLst>
                <a:gd name="adj1" fmla="val -6783"/>
                <a:gd name="adj2" fmla="val 108964"/>
                <a:gd name="adj3" fmla="val 16667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 smtClean="0"/>
                <a:t>3</a:t>
              </a:r>
              <a:endParaRPr lang="ko-KR" altLang="en-US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747686" y="13467"/>
            <a:ext cx="7967718" cy="499950"/>
          </a:xfrm>
        </p:spPr>
        <p:txBody>
          <a:bodyPr/>
          <a:lstStyle/>
          <a:p>
            <a:r>
              <a:rPr/>
              <a:t>권한</a:t>
            </a:r>
            <a:r>
              <a:rPr lang="en-US" altLang="ko-KR" dirty="0"/>
              <a:t>·</a:t>
            </a:r>
            <a:r>
              <a:rPr smtClean="0"/>
              <a:t>문자알림 </a:t>
            </a:r>
            <a:r>
              <a:rPr lang="en-US" altLang="ko-KR" dirty="0" smtClean="0"/>
              <a:t>– </a:t>
            </a:r>
            <a:r>
              <a:rPr lang="en-US" sz="3200" dirty="0" smtClean="0"/>
              <a:t>4. </a:t>
            </a:r>
            <a:r>
              <a:rPr sz="3200" smtClean="0"/>
              <a:t>문자알림설정</a:t>
            </a:r>
            <a:r>
              <a:rPr lang="en-US" sz="3200" dirty="0" smtClean="0"/>
              <a:t>(2/2)</a:t>
            </a:r>
            <a:endParaRPr lang="en-US" altLang="ko-KR" dirty="0"/>
          </a:p>
        </p:txBody>
      </p:sp>
      <p:sp>
        <p:nvSpPr>
          <p:cNvPr id="30" name="직사각형 29"/>
          <p:cNvSpPr/>
          <p:nvPr/>
        </p:nvSpPr>
        <p:spPr>
          <a:xfrm>
            <a:off x="0" y="5429264"/>
            <a:ext cx="9144000" cy="1412875"/>
          </a:xfrm>
          <a:prstGeom prst="rect">
            <a:avLst/>
          </a:prstGeom>
          <a:solidFill>
            <a:schemeClr val="accent1">
              <a:alpha val="14000"/>
            </a:schemeClr>
          </a:solidFill>
          <a:ln w="1905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773" tIns="38387" rIns="76773" bIns="38387" rtlCol="0" anchor="t"/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r>
              <a:rPr kumimoji="0" lang="en-US" altLang="ko-KR" sz="1400" dirty="0" smtClean="0">
                <a:solidFill>
                  <a:prstClr val="black"/>
                </a:solidFill>
              </a:rPr>
              <a:t>	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글이 등록되었을 때 교직원이 받을 알림 문자 내용을 설정합니다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.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r>
              <a:rPr kumimoji="0" lang="en-US" altLang="ko-KR" sz="1400" dirty="0" smtClean="0">
                <a:solidFill>
                  <a:prstClr val="black"/>
                </a:solidFill>
              </a:rPr>
              <a:t>	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회신 받을 번호를 기입합니다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. </a:t>
            </a:r>
          </a:p>
        </p:txBody>
      </p:sp>
      <p:grpSp>
        <p:nvGrpSpPr>
          <p:cNvPr id="23" name="그룹 22"/>
          <p:cNvGrpSpPr/>
          <p:nvPr/>
        </p:nvGrpSpPr>
        <p:grpSpPr>
          <a:xfrm>
            <a:off x="98215" y="765175"/>
            <a:ext cx="8586297" cy="5135580"/>
            <a:chOff x="98215" y="765175"/>
            <a:chExt cx="8586297" cy="5135580"/>
          </a:xfrm>
        </p:grpSpPr>
        <p:sp>
          <p:nvSpPr>
            <p:cNvPr id="56" name="모서리가 둥근 직사각형 55"/>
            <p:cNvSpPr/>
            <p:nvPr/>
          </p:nvSpPr>
          <p:spPr>
            <a:xfrm>
              <a:off x="98215" y="5519754"/>
              <a:ext cx="214314" cy="142876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 smtClean="0"/>
                <a:t>1</a:t>
              </a:r>
              <a:endParaRPr lang="ko-KR" altLang="en-US" sz="1050" dirty="0" smtClean="0"/>
            </a:p>
          </p:txBody>
        </p:sp>
        <p:sp>
          <p:nvSpPr>
            <p:cNvPr id="37" name="모서리가 둥근 직사각형 36"/>
            <p:cNvSpPr/>
            <p:nvPr/>
          </p:nvSpPr>
          <p:spPr>
            <a:xfrm>
              <a:off x="99981" y="5757879"/>
              <a:ext cx="214314" cy="142876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 smtClean="0"/>
                <a:t>2</a:t>
              </a:r>
              <a:endParaRPr lang="ko-KR" altLang="en-US" sz="1050" dirty="0" smtClean="0"/>
            </a:p>
          </p:txBody>
        </p:sp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59488" y="1142984"/>
              <a:ext cx="8225024" cy="28575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8" name="직사각형 27"/>
            <p:cNvSpPr/>
            <p:nvPr/>
          </p:nvSpPr>
          <p:spPr>
            <a:xfrm>
              <a:off x="500034" y="1142983"/>
              <a:ext cx="4071966" cy="151449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9" name="직사각형 28"/>
            <p:cNvSpPr/>
            <p:nvPr/>
          </p:nvSpPr>
          <p:spPr>
            <a:xfrm>
              <a:off x="500034" y="2714621"/>
              <a:ext cx="4071966" cy="500066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1" name="모서리가 둥근 사각형 설명선 30"/>
            <p:cNvSpPr/>
            <p:nvPr/>
          </p:nvSpPr>
          <p:spPr>
            <a:xfrm>
              <a:off x="928662" y="765175"/>
              <a:ext cx="233948" cy="245879"/>
            </a:xfrm>
            <a:prstGeom prst="wedgeRoundRectCallout">
              <a:avLst>
                <a:gd name="adj1" fmla="val -6783"/>
                <a:gd name="adj2" fmla="val 108964"/>
                <a:gd name="adj3" fmla="val 16667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 smtClean="0"/>
                <a:t>1</a:t>
              </a:r>
              <a:endParaRPr lang="ko-KR" altLang="en-US" dirty="0"/>
            </a:p>
          </p:txBody>
        </p:sp>
        <p:sp>
          <p:nvSpPr>
            <p:cNvPr id="32" name="모서리가 둥근 사각형 설명선 31"/>
            <p:cNvSpPr/>
            <p:nvPr/>
          </p:nvSpPr>
          <p:spPr>
            <a:xfrm>
              <a:off x="1071538" y="3357562"/>
              <a:ext cx="230655" cy="178949"/>
            </a:xfrm>
            <a:prstGeom prst="wedgeRoundRectCallout">
              <a:avLst>
                <a:gd name="adj1" fmla="val -6389"/>
                <a:gd name="adj2" fmla="val -131363"/>
                <a:gd name="adj3" fmla="val 16667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 smtClean="0"/>
                <a:t>2</a:t>
              </a:r>
              <a:endParaRPr lang="ko-KR" altLang="en-US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773" tIns="38387" rIns="76773" bIns="38387" rtlCol="0" anchor="ctr"/>
          <a:lstStyle/>
          <a:p>
            <a:pPr algn="ctr"/>
            <a:endParaRPr lang="ko-KR" altLang="en-US"/>
          </a:p>
        </p:txBody>
      </p:sp>
      <p:sp>
        <p:nvSpPr>
          <p:cNvPr id="15" name="슬라이드 번호 개체 틀 14"/>
          <p:cNvSpPr>
            <a:spLocks noGrp="1"/>
          </p:cNvSpPr>
          <p:nvPr>
            <p:ph type="sldNum" sz="quarter" idx="4294967295"/>
          </p:nvPr>
        </p:nvSpPr>
        <p:spPr>
          <a:xfrm>
            <a:off x="8661400" y="6457950"/>
            <a:ext cx="482600" cy="365125"/>
          </a:xfrm>
          <a:prstGeom prst="rect">
            <a:avLst/>
          </a:prstGeom>
        </p:spPr>
        <p:txBody>
          <a:bodyPr/>
          <a:lstStyle/>
          <a:p>
            <a:fld id="{781DCC72-3138-4628-86ED-72ED07FCF8A3}" type="slidenum">
              <a:rPr lang="ko-KR" altLang="en-US" smtClean="0"/>
              <a:pPr/>
              <a:t>9</a:t>
            </a:fld>
            <a:endParaRPr lang="ko-KR" altLang="en-US" dirty="0"/>
          </a:p>
        </p:txBody>
      </p:sp>
      <p:sp>
        <p:nvSpPr>
          <p:cNvPr id="2" name="제목 1"/>
          <p:cNvSpPr>
            <a:spLocks noGrp="1"/>
          </p:cNvSpPr>
          <p:nvPr>
            <p:ph type="title" idx="4294967295"/>
          </p:nvPr>
        </p:nvSpPr>
        <p:spPr>
          <a:xfrm>
            <a:off x="456489" y="2571744"/>
            <a:ext cx="8229600" cy="1154112"/>
          </a:xfrm>
        </p:spPr>
        <p:txBody>
          <a:bodyPr>
            <a:noAutofit/>
          </a:bodyPr>
          <a:lstStyle/>
          <a:p>
            <a:r>
              <a:rPr lang="ko-KR" altLang="en-US" sz="6600" dirty="0" smtClean="0">
                <a:ea typeface="HY헤드라인M" pitchFamily="18" charset="-127"/>
              </a:rPr>
              <a:t>학사행정관리시스템</a:t>
            </a:r>
            <a:r>
              <a:rPr lang="en-US" altLang="ko-KR" sz="6600" dirty="0" smtClean="0">
                <a:ea typeface="HY헤드라인M" pitchFamily="18" charset="-127"/>
              </a:rPr>
              <a:t/>
            </a:r>
            <a:br>
              <a:rPr lang="en-US" altLang="ko-KR" sz="6600" dirty="0" smtClean="0">
                <a:ea typeface="HY헤드라인M" pitchFamily="18" charset="-127"/>
              </a:rPr>
            </a:br>
            <a:r>
              <a:rPr lang="ko-KR" altLang="en-US" sz="6600" dirty="0" err="1" smtClean="0">
                <a:ea typeface="HY헤드라인M" pitchFamily="18" charset="-127"/>
              </a:rPr>
              <a:t>메인화면</a:t>
            </a:r>
            <a:r>
              <a:rPr lang="ko-KR" altLang="en-US" sz="6600" dirty="0" smtClean="0">
                <a:ea typeface="HY헤드라인M" pitchFamily="18" charset="-127"/>
              </a:rPr>
              <a:t>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 txBox="1">
            <a:spLocks/>
          </p:cNvSpPr>
          <p:nvPr/>
        </p:nvSpPr>
        <p:spPr>
          <a:xfrm>
            <a:off x="428596" y="1500174"/>
            <a:ext cx="8229600" cy="1154113"/>
          </a:xfrm>
          <a:prstGeom prst="rect">
            <a:avLst/>
          </a:prstGeom>
        </p:spPr>
        <p:txBody>
          <a:bodyPr vert="horz" lIns="76773" tIns="38387" rIns="76773" bIns="38387" rtlCol="0" anchor="ctr">
            <a:noAutofit/>
          </a:bodyPr>
          <a:lstStyle/>
          <a:p>
            <a:pPr marL="0" marR="0" lvl="0" indent="0" algn="ctr" defTabSz="768004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600" dirty="0" smtClean="0">
                <a:latin typeface="HY헤드라인M" pitchFamily="18" charset="-127"/>
                <a:ea typeface="HY헤드라인M" pitchFamily="18" charset="-127"/>
                <a:cs typeface="+mj-cs"/>
              </a:rPr>
              <a:t>[ NCS ] </a:t>
            </a:r>
            <a:r>
              <a:rPr kumimoji="0" lang="ko-KR" altLang="en-US" sz="6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HY헤드라인M" pitchFamily="18" charset="-127"/>
                <a:cs typeface="+mj-cs"/>
              </a:rPr>
              <a:t>평가계획 </a:t>
            </a:r>
            <a:endParaRPr kumimoji="0" lang="ko-KR" altLang="en-US" sz="6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HY헤드라인M" pitchFamily="18" charset="-127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직사각형 28"/>
          <p:cNvSpPr/>
          <p:nvPr/>
        </p:nvSpPr>
        <p:spPr>
          <a:xfrm>
            <a:off x="0" y="5357827"/>
            <a:ext cx="9144000" cy="1500174"/>
          </a:xfrm>
          <a:prstGeom prst="rect">
            <a:avLst/>
          </a:prstGeom>
          <a:solidFill>
            <a:schemeClr val="accent1">
              <a:alpha val="14000"/>
            </a:schemeClr>
          </a:solidFill>
          <a:ln w="1905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773" tIns="38387" rIns="76773" bIns="38387" rtlCol="0" anchor="t"/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r>
              <a:rPr kumimoji="0" lang="en-US" altLang="ko-KR" sz="1400" dirty="0" smtClean="0">
                <a:solidFill>
                  <a:prstClr val="black"/>
                </a:solidFill>
              </a:rPr>
              <a:t>	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평가 계획을 작성할 과정을 선택합니다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. (“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과정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”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메뉴를 통해서 선택하는 방법도 있습니다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.)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r>
              <a:rPr kumimoji="0" lang="en-US" altLang="ko-KR" sz="1400" dirty="0">
                <a:solidFill>
                  <a:prstClr val="black"/>
                </a:solidFill>
              </a:rPr>
              <a:t>	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평가 계획 메뉴를 클릭합니다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. 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사전 평가 그리고 본 평가에 관련된 항목을 작성할 수 있습니다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.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r>
              <a:rPr kumimoji="0" lang="en-US" altLang="ko-KR" sz="1400" dirty="0">
                <a:solidFill>
                  <a:prstClr val="black"/>
                </a:solidFill>
              </a:rPr>
              <a:t>	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사전 평가 관련 항목은 </a:t>
            </a:r>
            <a:r>
              <a:rPr kumimoji="0" lang="ko-KR" altLang="en-US" sz="1400" b="1" dirty="0" smtClean="0">
                <a:solidFill>
                  <a:prstClr val="black"/>
                </a:solidFill>
              </a:rPr>
              <a:t>선택 사항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입니다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. 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진행하실 경우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, 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사진 평가 계획 항목을 작성하시면 됩니다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.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r>
              <a:rPr kumimoji="0" lang="en-US" altLang="ko-KR" sz="1400" dirty="0">
                <a:solidFill>
                  <a:prstClr val="black"/>
                </a:solidFill>
              </a:rPr>
              <a:t>	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사전 평가를 진행 하지 않는 경우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, “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평가 실시 계획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”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을 진행하시면 됩니다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.</a:t>
            </a:r>
            <a:endParaRPr kumimoji="0" lang="ko-KR" altLang="en-US" sz="1400" dirty="0">
              <a:solidFill>
                <a:prstClr val="black"/>
              </a:solidFill>
            </a:endParaRPr>
          </a:p>
        </p:txBody>
      </p:sp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747687" y="13467"/>
            <a:ext cx="7643866" cy="499950"/>
          </a:xfrm>
        </p:spPr>
        <p:txBody>
          <a:bodyPr/>
          <a:lstStyle/>
          <a:p>
            <a:r>
              <a:rPr lang="en-US" dirty="0" smtClean="0"/>
              <a:t>[NCS] </a:t>
            </a:r>
            <a:r>
              <a:rPr smtClean="0"/>
              <a:t>평가계획 메인화</a:t>
            </a:r>
            <a:r>
              <a:rPr/>
              <a:t>면</a:t>
            </a:r>
            <a:r>
              <a:rPr smtClean="0"/>
              <a:t> </a:t>
            </a:r>
            <a:endParaRPr lang="en-US" altLang="ko-KR" dirty="0"/>
          </a:p>
        </p:txBody>
      </p:sp>
      <p:sp>
        <p:nvSpPr>
          <p:cNvPr id="23" name="모서리가 둥근 직사각형 22"/>
          <p:cNvSpPr/>
          <p:nvPr/>
        </p:nvSpPr>
        <p:spPr>
          <a:xfrm>
            <a:off x="99165" y="5444449"/>
            <a:ext cx="214314" cy="142876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50" dirty="0" smtClean="0"/>
              <a:t>1</a:t>
            </a:r>
            <a:endParaRPr lang="ko-KR" altLang="en-US" sz="1050" dirty="0" smtClean="0"/>
          </a:p>
        </p:txBody>
      </p:sp>
      <p:sp>
        <p:nvSpPr>
          <p:cNvPr id="32" name="모서리가 둥근 직사각형 31"/>
          <p:cNvSpPr/>
          <p:nvPr/>
        </p:nvSpPr>
        <p:spPr>
          <a:xfrm>
            <a:off x="99981" y="5692101"/>
            <a:ext cx="214314" cy="142876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50" dirty="0" smtClean="0"/>
              <a:t>2</a:t>
            </a:r>
            <a:endParaRPr lang="ko-KR" altLang="en-US" sz="1050" dirty="0" smtClean="0"/>
          </a:p>
        </p:txBody>
      </p:sp>
      <p:sp>
        <p:nvSpPr>
          <p:cNvPr id="42" name="모서리가 둥근 직사각형 41"/>
          <p:cNvSpPr/>
          <p:nvPr/>
        </p:nvSpPr>
        <p:spPr>
          <a:xfrm>
            <a:off x="101654" y="5945806"/>
            <a:ext cx="214314" cy="142876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50" dirty="0" smtClean="0"/>
              <a:t>3</a:t>
            </a:r>
            <a:endParaRPr lang="ko-KR" altLang="en-US" sz="1050" dirty="0" smtClean="0"/>
          </a:p>
        </p:txBody>
      </p:sp>
      <p:sp>
        <p:nvSpPr>
          <p:cNvPr id="44" name="모서리가 둥근 직사각형 43"/>
          <p:cNvSpPr/>
          <p:nvPr/>
        </p:nvSpPr>
        <p:spPr>
          <a:xfrm>
            <a:off x="101654" y="6198606"/>
            <a:ext cx="214314" cy="142876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50" dirty="0" smtClean="0"/>
              <a:t>4</a:t>
            </a:r>
            <a:endParaRPr lang="ko-KR" altLang="en-US" sz="1050" dirty="0" smtClean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4184" y="620688"/>
            <a:ext cx="6769816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65" y="570173"/>
            <a:ext cx="1943100" cy="4731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직사각형 28"/>
          <p:cNvSpPr/>
          <p:nvPr/>
        </p:nvSpPr>
        <p:spPr>
          <a:xfrm>
            <a:off x="0" y="5357827"/>
            <a:ext cx="9144000" cy="1500174"/>
          </a:xfrm>
          <a:prstGeom prst="rect">
            <a:avLst/>
          </a:prstGeom>
          <a:solidFill>
            <a:schemeClr val="accent1">
              <a:alpha val="14000"/>
            </a:schemeClr>
          </a:solidFill>
          <a:ln w="1905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773" tIns="38387" rIns="76773" bIns="38387" rtlCol="0" anchor="t"/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r>
              <a:rPr kumimoji="0" lang="en-US" altLang="ko-KR" sz="1400" dirty="0" smtClean="0">
                <a:solidFill>
                  <a:prstClr val="black"/>
                </a:solidFill>
              </a:rPr>
              <a:t>	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먼저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, 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해당 과정에 대한 사전평가 계획 회의록을 작성합니다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. 	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r>
              <a:rPr kumimoji="0" lang="en-US" altLang="ko-KR" sz="1400" dirty="0" smtClean="0">
                <a:solidFill>
                  <a:prstClr val="black"/>
                </a:solidFill>
              </a:rPr>
              <a:t>	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문서양식이 제공되며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, 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초기 진행 시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,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 기본내용으로 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‘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회의록 내용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’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이 입력되어 있으니 수정하시기 바랍니다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.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r>
              <a:rPr kumimoji="0" lang="en-US" altLang="ko-KR" sz="1400" dirty="0" smtClean="0">
                <a:solidFill>
                  <a:prstClr val="black"/>
                </a:solidFill>
              </a:rPr>
              <a:t>	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회의록 작성이 끝났다면 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            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버튼을 클릭하여 저장합니다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. 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endParaRPr kumimoji="0" lang="ko-KR" altLang="en-US" sz="1400" dirty="0">
              <a:solidFill>
                <a:prstClr val="black"/>
              </a:solidFill>
            </a:endParaRPr>
          </a:p>
        </p:txBody>
      </p:sp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747686" y="13467"/>
            <a:ext cx="7824841" cy="499950"/>
          </a:xfrm>
        </p:spPr>
        <p:txBody>
          <a:bodyPr/>
          <a:lstStyle/>
          <a:p>
            <a:r>
              <a:rPr smtClean="0"/>
              <a:t>사전평가 계획 </a:t>
            </a:r>
            <a:r>
              <a:rPr lang="en-US" dirty="0" smtClean="0"/>
              <a:t>– 1. </a:t>
            </a:r>
            <a:r>
              <a:rPr smtClean="0"/>
              <a:t>사전평가 계획 회의록</a:t>
            </a:r>
            <a:endParaRPr lang="en-US" altLang="ko-KR" dirty="0"/>
          </a:p>
        </p:txBody>
      </p:sp>
      <p:sp>
        <p:nvSpPr>
          <p:cNvPr id="42" name="모서리가 둥근 직사각형 41"/>
          <p:cNvSpPr/>
          <p:nvPr/>
        </p:nvSpPr>
        <p:spPr>
          <a:xfrm>
            <a:off x="101654" y="5945806"/>
            <a:ext cx="214314" cy="142876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50" dirty="0" smtClean="0"/>
              <a:t>2</a:t>
            </a:r>
            <a:endParaRPr lang="ko-KR" altLang="en-US" sz="1050" dirty="0" smtClean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77235" y="5874046"/>
            <a:ext cx="689735" cy="256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2" name="모서리가 둥근 직사각형 31"/>
          <p:cNvSpPr/>
          <p:nvPr/>
        </p:nvSpPr>
        <p:spPr>
          <a:xfrm>
            <a:off x="107950" y="5429264"/>
            <a:ext cx="214314" cy="142876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50" dirty="0" smtClean="0"/>
              <a:t>1</a:t>
            </a:r>
            <a:endParaRPr lang="ko-KR" altLang="en-US" sz="1050" dirty="0" smtClean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811" y="764703"/>
            <a:ext cx="8783528" cy="4368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직사각형 28"/>
          <p:cNvSpPr/>
          <p:nvPr/>
        </p:nvSpPr>
        <p:spPr>
          <a:xfrm>
            <a:off x="0" y="5357827"/>
            <a:ext cx="9144000" cy="1500174"/>
          </a:xfrm>
          <a:prstGeom prst="rect">
            <a:avLst/>
          </a:prstGeom>
          <a:solidFill>
            <a:schemeClr val="accent1">
              <a:alpha val="14000"/>
            </a:schemeClr>
          </a:solidFill>
          <a:ln w="1905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773" tIns="38387" rIns="76773" bIns="38387" rtlCol="0" anchor="t"/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r>
              <a:rPr kumimoji="0" lang="en-US" altLang="ko-KR" sz="1400" dirty="0" smtClean="0">
                <a:solidFill>
                  <a:prstClr val="black"/>
                </a:solidFill>
              </a:rPr>
              <a:t>	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사전평가를 진행할 평가자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(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과정 개설에서 등록한 강사 중</a:t>
            </a:r>
            <a:r>
              <a:rPr kumimoji="0" lang="en-US" altLang="ko-KR" sz="1400" dirty="0">
                <a:solidFill>
                  <a:prstClr val="black"/>
                </a:solidFill>
              </a:rPr>
              <a:t> 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1</a:t>
            </a:r>
            <a:r>
              <a:rPr kumimoji="0" lang="ko-KR" altLang="en-US" sz="1400" dirty="0">
                <a:solidFill>
                  <a:prstClr val="black"/>
                </a:solidFill>
              </a:rPr>
              <a:t>인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)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를 선택합니다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.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r>
              <a:rPr kumimoji="0" lang="en-US" altLang="ko-KR" sz="1400" dirty="0" smtClean="0">
                <a:solidFill>
                  <a:prstClr val="black"/>
                </a:solidFill>
              </a:rPr>
              <a:t>	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평가계획일자를 선택합니다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.</a:t>
            </a:r>
            <a:endParaRPr kumimoji="0" lang="en-US" altLang="ko-KR" sz="1400" b="1" dirty="0" smtClean="0">
              <a:solidFill>
                <a:prstClr val="black"/>
              </a:solidFill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r>
              <a:rPr kumimoji="0" lang="en-US" altLang="ko-KR" sz="1400" dirty="0" smtClean="0">
                <a:solidFill>
                  <a:prstClr val="black"/>
                </a:solidFill>
              </a:rPr>
              <a:t>	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평가실행 및 평가종료일자는 현재는 선택이 불가능하며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, “[NCS]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평가실행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” 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메뉴의 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“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사전 평가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” 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메뉴에서 평가 실시 가능합니다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.</a:t>
            </a:r>
            <a:r>
              <a:rPr kumimoji="0" lang="en-US" altLang="ko-KR" sz="1400" b="1" dirty="0" smtClean="0">
                <a:solidFill>
                  <a:prstClr val="black"/>
                </a:solidFill>
              </a:rPr>
              <a:t>(</a:t>
            </a:r>
            <a:r>
              <a:rPr kumimoji="0" lang="ko-KR" altLang="en-US" sz="1400" b="1" dirty="0" smtClean="0">
                <a:solidFill>
                  <a:prstClr val="black"/>
                </a:solidFill>
              </a:rPr>
              <a:t>사전 평가뿐만 아니라</a:t>
            </a:r>
            <a:r>
              <a:rPr kumimoji="0" lang="en-US" altLang="ko-KR" sz="1400" b="1" dirty="0">
                <a:solidFill>
                  <a:prstClr val="black"/>
                </a:solidFill>
              </a:rPr>
              <a:t> </a:t>
            </a:r>
            <a:r>
              <a:rPr kumimoji="0" lang="ko-KR" altLang="en-US" sz="1400" b="1" dirty="0" smtClean="0">
                <a:solidFill>
                  <a:prstClr val="black"/>
                </a:solidFill>
              </a:rPr>
              <a:t>본 평가 또한 평가 실행 메뉴에서 실시 가능합니다</a:t>
            </a:r>
            <a:r>
              <a:rPr kumimoji="0" lang="en-US" altLang="ko-KR" sz="1400" b="1" dirty="0" smtClean="0">
                <a:solidFill>
                  <a:prstClr val="black"/>
                </a:solidFill>
              </a:rPr>
              <a:t>.)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 </a:t>
            </a:r>
            <a:endParaRPr kumimoji="0" lang="en-US" altLang="ko-KR" sz="1400" b="1" dirty="0" smtClean="0">
              <a:solidFill>
                <a:prstClr val="black"/>
              </a:solidFill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endParaRPr kumimoji="0" lang="ko-KR" altLang="en-US" sz="1400" dirty="0">
              <a:solidFill>
                <a:prstClr val="black"/>
              </a:solidFill>
            </a:endParaRPr>
          </a:p>
        </p:txBody>
      </p:sp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747687" y="13467"/>
            <a:ext cx="7643866" cy="499950"/>
          </a:xfrm>
        </p:spPr>
        <p:txBody>
          <a:bodyPr/>
          <a:lstStyle/>
          <a:p>
            <a:r>
              <a:rPr smtClean="0"/>
              <a:t>사전평가 계획 </a:t>
            </a:r>
            <a:r>
              <a:rPr lang="en-US" dirty="0" smtClean="0"/>
              <a:t>– 2. </a:t>
            </a:r>
            <a:r>
              <a:rPr smtClean="0"/>
              <a:t>사전평가 계획</a:t>
            </a:r>
            <a:endParaRPr lang="en-US" altLang="ko-KR" dirty="0"/>
          </a:p>
        </p:txBody>
      </p:sp>
      <p:grpSp>
        <p:nvGrpSpPr>
          <p:cNvPr id="35" name="그룹 34"/>
          <p:cNvGrpSpPr/>
          <p:nvPr/>
        </p:nvGrpSpPr>
        <p:grpSpPr>
          <a:xfrm>
            <a:off x="101654" y="5429264"/>
            <a:ext cx="220610" cy="659418"/>
            <a:chOff x="101654" y="5429264"/>
            <a:chExt cx="220610" cy="659418"/>
          </a:xfrm>
        </p:grpSpPr>
        <p:sp>
          <p:nvSpPr>
            <p:cNvPr id="32" name="모서리가 둥근 직사각형 31"/>
            <p:cNvSpPr/>
            <p:nvPr/>
          </p:nvSpPr>
          <p:spPr>
            <a:xfrm>
              <a:off x="107950" y="5429264"/>
              <a:ext cx="214314" cy="142876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 smtClean="0"/>
                <a:t>1</a:t>
              </a:r>
              <a:endParaRPr lang="ko-KR" altLang="en-US" sz="1050" dirty="0" smtClean="0"/>
            </a:p>
          </p:txBody>
        </p:sp>
        <p:sp>
          <p:nvSpPr>
            <p:cNvPr id="42" name="모서리가 둥근 직사각형 41"/>
            <p:cNvSpPr/>
            <p:nvPr/>
          </p:nvSpPr>
          <p:spPr>
            <a:xfrm>
              <a:off x="101654" y="5690302"/>
              <a:ext cx="214314" cy="142876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 smtClean="0"/>
                <a:t>2</a:t>
              </a:r>
              <a:endParaRPr lang="ko-KR" altLang="en-US" sz="1050" dirty="0" smtClean="0"/>
            </a:p>
          </p:txBody>
        </p:sp>
        <p:sp>
          <p:nvSpPr>
            <p:cNvPr id="31" name="모서리가 둥근 직사각형 30"/>
            <p:cNvSpPr/>
            <p:nvPr/>
          </p:nvSpPr>
          <p:spPr>
            <a:xfrm>
              <a:off x="107950" y="5945806"/>
              <a:ext cx="214314" cy="142876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 smtClean="0"/>
                <a:t>3</a:t>
              </a:r>
              <a:endParaRPr lang="ko-KR" altLang="en-US" sz="1050" dirty="0" smtClean="0"/>
            </a:p>
          </p:txBody>
        </p:sp>
      </p:grp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3" y="692696"/>
            <a:ext cx="9059595" cy="4371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직사각형 28"/>
          <p:cNvSpPr/>
          <p:nvPr/>
        </p:nvSpPr>
        <p:spPr>
          <a:xfrm>
            <a:off x="0" y="5357827"/>
            <a:ext cx="9144000" cy="1500174"/>
          </a:xfrm>
          <a:prstGeom prst="rect">
            <a:avLst/>
          </a:prstGeom>
          <a:solidFill>
            <a:schemeClr val="accent1">
              <a:alpha val="14000"/>
            </a:schemeClr>
          </a:solidFill>
          <a:ln w="1905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773" tIns="38387" rIns="76773" bIns="38387" rtlCol="0" anchor="t"/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r>
              <a:rPr kumimoji="0" lang="en-US" altLang="ko-KR" sz="1400" dirty="0" smtClean="0">
                <a:solidFill>
                  <a:prstClr val="black"/>
                </a:solidFill>
              </a:rPr>
              <a:t>	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사전평가 자가진단에서는 위 화면과 같이 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NCS 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사전평가 자가진단 기본양식이 제공됩니다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.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r>
              <a:rPr kumimoji="0" lang="en-US" altLang="ko-KR" sz="1400" dirty="0">
                <a:solidFill>
                  <a:prstClr val="black"/>
                </a:solidFill>
              </a:rPr>
              <a:t>	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해당 내용은 수정이 가능합니다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.(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위 내용은 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NCS 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기준으로 작성된 내용입니다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.) </a:t>
            </a:r>
          </a:p>
        </p:txBody>
      </p:sp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747687" y="13467"/>
            <a:ext cx="7643866" cy="499950"/>
          </a:xfrm>
        </p:spPr>
        <p:txBody>
          <a:bodyPr/>
          <a:lstStyle/>
          <a:p>
            <a:r>
              <a:rPr smtClean="0"/>
              <a:t>사전평가 계획 </a:t>
            </a:r>
            <a:r>
              <a:rPr lang="en-US" dirty="0" smtClean="0"/>
              <a:t>– 3. </a:t>
            </a:r>
            <a:r>
              <a:rPr smtClean="0"/>
              <a:t>사전평가 자가진단</a:t>
            </a:r>
            <a:endParaRPr lang="en-US" altLang="ko-KR" dirty="0"/>
          </a:p>
        </p:txBody>
      </p:sp>
      <p:sp>
        <p:nvSpPr>
          <p:cNvPr id="32" name="모서리가 둥근 직사각형 31"/>
          <p:cNvSpPr/>
          <p:nvPr/>
        </p:nvSpPr>
        <p:spPr>
          <a:xfrm>
            <a:off x="107950" y="5429264"/>
            <a:ext cx="214314" cy="142876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50" dirty="0" smtClean="0"/>
              <a:t>1</a:t>
            </a:r>
            <a:endParaRPr lang="ko-KR" altLang="en-US" sz="1050" dirty="0" smtClean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692696"/>
            <a:ext cx="8280722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모서리가 둥근 직사각형 5"/>
          <p:cNvSpPr/>
          <p:nvPr/>
        </p:nvSpPr>
        <p:spPr>
          <a:xfrm>
            <a:off x="107950" y="5661248"/>
            <a:ext cx="214314" cy="142876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50" dirty="0" smtClean="0"/>
              <a:t>2</a:t>
            </a:r>
            <a:endParaRPr lang="ko-KR" altLang="en-US" sz="105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직사각형 28"/>
          <p:cNvSpPr/>
          <p:nvPr/>
        </p:nvSpPr>
        <p:spPr>
          <a:xfrm>
            <a:off x="0" y="5357827"/>
            <a:ext cx="9144000" cy="1500174"/>
          </a:xfrm>
          <a:prstGeom prst="rect">
            <a:avLst/>
          </a:prstGeom>
          <a:solidFill>
            <a:schemeClr val="accent1">
              <a:alpha val="14000"/>
            </a:schemeClr>
          </a:solidFill>
          <a:ln w="1905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773" tIns="38387" rIns="76773" bIns="38387" rtlCol="0" anchor="t"/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r>
              <a:rPr kumimoji="0" lang="en-US" altLang="ko-KR" sz="1400" dirty="0" smtClean="0">
                <a:solidFill>
                  <a:prstClr val="black"/>
                </a:solidFill>
              </a:rPr>
              <a:t>	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각 요소마다 문항 수를 선택할 수 있습니다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.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r>
              <a:rPr kumimoji="0" lang="en-US" altLang="ko-KR" sz="1400" dirty="0">
                <a:solidFill>
                  <a:prstClr val="black"/>
                </a:solidFill>
              </a:rPr>
              <a:t>	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비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NCS 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과목도 동일하게 진행할 수 있습니다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.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r>
              <a:rPr kumimoji="0" lang="en-US" altLang="ko-KR" sz="1400" dirty="0">
                <a:solidFill>
                  <a:prstClr val="black"/>
                </a:solidFill>
              </a:rPr>
              <a:t>	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사전 평가 문항은 선다형으로만 작성 가능합니다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. </a:t>
            </a:r>
            <a:endParaRPr kumimoji="0" lang="ko-KR" altLang="en-US" sz="1400" dirty="0">
              <a:solidFill>
                <a:prstClr val="black"/>
              </a:solidFill>
            </a:endParaRPr>
          </a:p>
        </p:txBody>
      </p:sp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747687" y="13467"/>
            <a:ext cx="7643866" cy="499950"/>
          </a:xfrm>
        </p:spPr>
        <p:txBody>
          <a:bodyPr/>
          <a:lstStyle/>
          <a:p>
            <a:r>
              <a:rPr smtClean="0"/>
              <a:t>사전평가 계획 </a:t>
            </a:r>
            <a:r>
              <a:rPr lang="en-US" dirty="0" smtClean="0"/>
              <a:t>– 4. </a:t>
            </a:r>
            <a:r>
              <a:rPr smtClean="0"/>
              <a:t>사전평가 문항제작</a:t>
            </a:r>
            <a:endParaRPr lang="en-US" altLang="ko-KR" dirty="0"/>
          </a:p>
        </p:txBody>
      </p:sp>
      <p:sp>
        <p:nvSpPr>
          <p:cNvPr id="42" name="모서리가 둥근 직사각형 41"/>
          <p:cNvSpPr/>
          <p:nvPr/>
        </p:nvSpPr>
        <p:spPr>
          <a:xfrm>
            <a:off x="101654" y="5690302"/>
            <a:ext cx="214314" cy="142876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50" dirty="0" smtClean="0"/>
              <a:t>2</a:t>
            </a:r>
            <a:endParaRPr lang="ko-KR" altLang="en-US" sz="1050" dirty="0" smtClean="0"/>
          </a:p>
        </p:txBody>
      </p:sp>
      <p:sp>
        <p:nvSpPr>
          <p:cNvPr id="32" name="모서리가 둥근 직사각형 31"/>
          <p:cNvSpPr/>
          <p:nvPr/>
        </p:nvSpPr>
        <p:spPr>
          <a:xfrm>
            <a:off x="107950" y="5429264"/>
            <a:ext cx="214314" cy="142876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50" dirty="0" smtClean="0"/>
              <a:t>1</a:t>
            </a:r>
            <a:endParaRPr lang="ko-KR" altLang="en-US" sz="1050" dirty="0" smtClean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6" y="692696"/>
            <a:ext cx="8814522" cy="1661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6" y="2490614"/>
            <a:ext cx="8569646" cy="2715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모서리가 둥근 직사각형 7"/>
          <p:cNvSpPr/>
          <p:nvPr/>
        </p:nvSpPr>
        <p:spPr>
          <a:xfrm>
            <a:off x="101654" y="5945103"/>
            <a:ext cx="214314" cy="142876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50" dirty="0" smtClean="0"/>
              <a:t>3</a:t>
            </a:r>
            <a:endParaRPr lang="ko-KR" altLang="en-US" sz="105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직사각형 28"/>
          <p:cNvSpPr/>
          <p:nvPr/>
        </p:nvSpPr>
        <p:spPr>
          <a:xfrm>
            <a:off x="0" y="5357827"/>
            <a:ext cx="9144000" cy="1500174"/>
          </a:xfrm>
          <a:prstGeom prst="rect">
            <a:avLst/>
          </a:prstGeom>
          <a:solidFill>
            <a:schemeClr val="accent1">
              <a:alpha val="14000"/>
            </a:schemeClr>
          </a:solidFill>
          <a:ln w="1905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773" tIns="38387" rIns="76773" bIns="38387" rtlCol="0" anchor="t"/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r>
              <a:rPr kumimoji="0" lang="en-US" altLang="ko-KR" sz="1400" dirty="0" smtClean="0">
                <a:solidFill>
                  <a:prstClr val="black"/>
                </a:solidFill>
              </a:rPr>
              <a:t>	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평가 계획 회의록 작성입니다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. 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r>
              <a:rPr kumimoji="0" lang="en-US" altLang="ko-KR" sz="1400" dirty="0">
                <a:solidFill>
                  <a:prstClr val="black"/>
                </a:solidFill>
              </a:rPr>
              <a:t>	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선택한 과정이 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‘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과정 명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’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에 입력됩니다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. 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회의 내용과 기타 항목을 입력해주시면 됩니다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.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endParaRPr kumimoji="0" lang="en-US" altLang="ko-KR" sz="1400" dirty="0" smtClean="0">
              <a:solidFill>
                <a:prstClr val="black"/>
              </a:solidFill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r>
              <a:rPr kumimoji="0" lang="en-US" altLang="ko-KR" sz="1400" dirty="0" smtClean="0">
                <a:solidFill>
                  <a:prstClr val="black"/>
                </a:solidFill>
              </a:rPr>
              <a:t>	</a:t>
            </a:r>
            <a:endParaRPr kumimoji="0" lang="ko-KR" altLang="en-US" sz="1400" dirty="0">
              <a:solidFill>
                <a:prstClr val="black"/>
              </a:solidFill>
            </a:endParaRPr>
          </a:p>
        </p:txBody>
      </p:sp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747687" y="13467"/>
            <a:ext cx="7643866" cy="499950"/>
          </a:xfrm>
        </p:spPr>
        <p:txBody>
          <a:bodyPr/>
          <a:lstStyle/>
          <a:p>
            <a:r>
              <a:rPr smtClean="0"/>
              <a:t>평가실시 계획 </a:t>
            </a:r>
            <a:r>
              <a:rPr lang="en-US" dirty="0" smtClean="0"/>
              <a:t>– 1. </a:t>
            </a:r>
            <a:r>
              <a:rPr smtClean="0"/>
              <a:t>평가계획회의록</a:t>
            </a:r>
            <a:endParaRPr lang="en-US" altLang="ko-KR" dirty="0"/>
          </a:p>
        </p:txBody>
      </p:sp>
      <p:sp>
        <p:nvSpPr>
          <p:cNvPr id="32" name="모서리가 둥근 직사각형 31"/>
          <p:cNvSpPr/>
          <p:nvPr/>
        </p:nvSpPr>
        <p:spPr>
          <a:xfrm>
            <a:off x="107950" y="5429264"/>
            <a:ext cx="214314" cy="142876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50" dirty="0" smtClean="0"/>
              <a:t>1</a:t>
            </a:r>
            <a:endParaRPr lang="ko-KR" altLang="en-US" sz="1050" dirty="0" smtClean="0"/>
          </a:p>
        </p:txBody>
      </p:sp>
      <p:pic>
        <p:nvPicPr>
          <p:cNvPr id="8194" name="Picture 2"/>
          <p:cNvPicPr preferRelativeResize="0"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674" y="620688"/>
            <a:ext cx="8593200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직사각형 28"/>
          <p:cNvSpPr/>
          <p:nvPr/>
        </p:nvSpPr>
        <p:spPr>
          <a:xfrm>
            <a:off x="0" y="5357826"/>
            <a:ext cx="9144000" cy="1500174"/>
          </a:xfrm>
          <a:prstGeom prst="rect">
            <a:avLst/>
          </a:prstGeom>
          <a:solidFill>
            <a:schemeClr val="accent1">
              <a:alpha val="14000"/>
            </a:schemeClr>
          </a:solidFill>
          <a:ln w="1905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773" tIns="38387" rIns="76773" bIns="38387" rtlCol="0" anchor="t"/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r>
              <a:rPr kumimoji="0" lang="en-US" altLang="ko-KR" sz="1400" dirty="0" smtClean="0">
                <a:solidFill>
                  <a:prstClr val="black"/>
                </a:solidFill>
              </a:rPr>
              <a:t>	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개설 과정을 선택하고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, 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능력단위 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/ 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평가 방법을 선택합니다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.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r>
              <a:rPr kumimoji="0" lang="en-US" altLang="ko-KR" sz="1400" dirty="0" smtClean="0">
                <a:solidFill>
                  <a:prstClr val="black"/>
                </a:solidFill>
              </a:rPr>
              <a:t>	</a:t>
            </a:r>
            <a:r>
              <a:rPr kumimoji="0" lang="ko-KR" altLang="en-US" sz="1400" b="1" dirty="0" smtClean="0">
                <a:solidFill>
                  <a:prstClr val="black"/>
                </a:solidFill>
              </a:rPr>
              <a:t>평가</a:t>
            </a:r>
            <a:r>
              <a:rPr kumimoji="0" lang="en-US" altLang="ko-KR" sz="1400" b="1" dirty="0" smtClean="0">
                <a:solidFill>
                  <a:prstClr val="black"/>
                </a:solidFill>
              </a:rPr>
              <a:t>(</a:t>
            </a:r>
            <a:r>
              <a:rPr kumimoji="0" lang="ko-KR" altLang="en-US" sz="1400" b="1" dirty="0" smtClean="0">
                <a:solidFill>
                  <a:prstClr val="black"/>
                </a:solidFill>
              </a:rPr>
              <a:t>계획</a:t>
            </a:r>
            <a:r>
              <a:rPr kumimoji="0" lang="en-US" altLang="ko-KR" sz="1400" b="1" dirty="0" smtClean="0">
                <a:solidFill>
                  <a:prstClr val="black"/>
                </a:solidFill>
              </a:rPr>
              <a:t>)</a:t>
            </a:r>
            <a:r>
              <a:rPr kumimoji="0" lang="ko-KR" altLang="en-US" sz="1400" b="1" dirty="0" smtClean="0">
                <a:solidFill>
                  <a:prstClr val="black"/>
                </a:solidFill>
              </a:rPr>
              <a:t>일자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를 선택합니다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.</a:t>
            </a:r>
            <a:endParaRPr kumimoji="0" lang="ko-KR" altLang="en-US" sz="1400" dirty="0">
              <a:solidFill>
                <a:prstClr val="black"/>
              </a:solidFill>
            </a:endParaRPr>
          </a:p>
        </p:txBody>
      </p:sp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747687" y="13467"/>
            <a:ext cx="7643866" cy="499950"/>
          </a:xfrm>
        </p:spPr>
        <p:txBody>
          <a:bodyPr/>
          <a:lstStyle/>
          <a:p>
            <a:r>
              <a:rPr smtClean="0"/>
              <a:t>평가실시 계획 </a:t>
            </a:r>
            <a:r>
              <a:rPr lang="en-US" dirty="0" smtClean="0"/>
              <a:t>– </a:t>
            </a:r>
            <a:r>
              <a:rPr lang="en-US" altLang="ko-KR" dirty="0"/>
              <a:t>2. </a:t>
            </a:r>
            <a:r>
              <a:rPr/>
              <a:t>평가실시일자</a:t>
            </a:r>
            <a:endParaRPr lang="en-US" altLang="ko-KR" dirty="0"/>
          </a:p>
        </p:txBody>
      </p:sp>
      <p:pic>
        <p:nvPicPr>
          <p:cNvPr id="9218" name="Picture 2"/>
          <p:cNvPicPr preferRelativeResize="0"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70967"/>
            <a:ext cx="8593200" cy="434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모서리가 둥근 직사각형 17"/>
          <p:cNvSpPr/>
          <p:nvPr/>
        </p:nvSpPr>
        <p:spPr>
          <a:xfrm>
            <a:off x="107950" y="5429264"/>
            <a:ext cx="214314" cy="142876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50" dirty="0" smtClean="0"/>
              <a:t>1</a:t>
            </a:r>
            <a:endParaRPr lang="ko-KR" altLang="en-US" sz="1050" dirty="0" smtClean="0"/>
          </a:p>
        </p:txBody>
      </p:sp>
      <p:sp>
        <p:nvSpPr>
          <p:cNvPr id="19" name="모서리가 둥근 직사각형 18"/>
          <p:cNvSpPr/>
          <p:nvPr/>
        </p:nvSpPr>
        <p:spPr>
          <a:xfrm>
            <a:off x="107950" y="5661248"/>
            <a:ext cx="214314" cy="142876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50" dirty="0" smtClean="0"/>
              <a:t>2</a:t>
            </a:r>
            <a:endParaRPr lang="ko-KR" altLang="en-US" sz="105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직사각형 28"/>
          <p:cNvSpPr/>
          <p:nvPr/>
        </p:nvSpPr>
        <p:spPr>
          <a:xfrm>
            <a:off x="0" y="5357826"/>
            <a:ext cx="9144000" cy="1500174"/>
          </a:xfrm>
          <a:prstGeom prst="rect">
            <a:avLst/>
          </a:prstGeom>
          <a:solidFill>
            <a:schemeClr val="accent1">
              <a:alpha val="14000"/>
            </a:schemeClr>
          </a:solidFill>
          <a:ln w="1905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773" tIns="38387" rIns="76773" bIns="38387" rtlCol="0" anchor="t"/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r>
              <a:rPr kumimoji="0" lang="en-US" altLang="ko-KR" sz="1400" dirty="0" smtClean="0">
                <a:solidFill>
                  <a:prstClr val="black"/>
                </a:solidFill>
              </a:rPr>
              <a:t>	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교과목 선택 후 능력단위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(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단원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)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을 선택합니다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. 	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r>
              <a:rPr kumimoji="0" lang="en-US" altLang="ko-KR" sz="1400" dirty="0" smtClean="0">
                <a:solidFill>
                  <a:prstClr val="black"/>
                </a:solidFill>
              </a:rPr>
              <a:t>	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평가문항 </a:t>
            </a:r>
            <a:r>
              <a:rPr kumimoji="0" lang="ko-KR" altLang="en-US" sz="1400" b="1" dirty="0" smtClean="0">
                <a:solidFill>
                  <a:prstClr val="black"/>
                </a:solidFill>
              </a:rPr>
              <a:t>초기작성시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 위 화면처럼 </a:t>
            </a:r>
            <a:r>
              <a:rPr kumimoji="0" lang="ko-KR" altLang="en-US" sz="1400" b="1" dirty="0" smtClean="0">
                <a:solidFill>
                  <a:prstClr val="black"/>
                </a:solidFill>
              </a:rPr>
              <a:t>양식을 선택 할 수 있습니다</a:t>
            </a:r>
            <a:r>
              <a:rPr kumimoji="0" lang="en-US" altLang="ko-KR" sz="1400" b="1" dirty="0" smtClean="0">
                <a:solidFill>
                  <a:prstClr val="black"/>
                </a:solidFill>
              </a:rPr>
              <a:t>.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 (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평가 방법에 맞는 양식을 선택합니다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.)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r>
              <a:rPr kumimoji="0" lang="en-US" altLang="ko-KR" sz="1400" dirty="0" smtClean="0">
                <a:solidFill>
                  <a:prstClr val="black"/>
                </a:solidFill>
              </a:rPr>
              <a:t>	</a:t>
            </a:r>
            <a:r>
              <a:rPr kumimoji="0" lang="ko-KR" altLang="en-US" sz="1400" b="1" dirty="0" smtClean="0">
                <a:solidFill>
                  <a:prstClr val="black"/>
                </a:solidFill>
              </a:rPr>
              <a:t>선택하기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 버튼을 누르면 해당 문항양식으로 평가문항제작을 시작할 수 있습니다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.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r>
              <a:rPr kumimoji="0" lang="en-US" altLang="ko-KR" sz="1400" dirty="0" smtClean="0">
                <a:solidFill>
                  <a:prstClr val="black"/>
                </a:solidFill>
              </a:rPr>
              <a:t>	(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기존에 저장되어있던 평가문항제작양식을 삭제하시면 다시 위 화면에서 선택 할 수 있습니다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.)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r>
              <a:rPr kumimoji="0" lang="en-US" altLang="ko-KR" sz="1400" dirty="0">
                <a:solidFill>
                  <a:prstClr val="black"/>
                </a:solidFill>
              </a:rPr>
              <a:t>	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미리 보기를 통해 양식에 대한 정보를 확인할 수 있습니다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.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endParaRPr kumimoji="0" lang="en-US" altLang="ko-KR" sz="1400" dirty="0" smtClean="0">
              <a:solidFill>
                <a:prstClr val="black"/>
              </a:solidFill>
            </a:endParaRPr>
          </a:p>
        </p:txBody>
      </p:sp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747687" y="13467"/>
            <a:ext cx="7643866" cy="499950"/>
          </a:xfrm>
        </p:spPr>
        <p:txBody>
          <a:bodyPr/>
          <a:lstStyle/>
          <a:p>
            <a:r>
              <a:rPr smtClean="0"/>
              <a:t>평가실시 계획 </a:t>
            </a:r>
            <a:r>
              <a:rPr lang="en-US" dirty="0" smtClean="0"/>
              <a:t>– 3. </a:t>
            </a:r>
            <a:r>
              <a:rPr smtClean="0"/>
              <a:t>평가문항제작</a:t>
            </a:r>
            <a:r>
              <a:rPr lang="en-US" dirty="0" smtClean="0"/>
              <a:t>(1/2)</a:t>
            </a:r>
            <a:endParaRPr lang="en-US" altLang="ko-KR" dirty="0"/>
          </a:p>
        </p:txBody>
      </p:sp>
      <p:sp>
        <p:nvSpPr>
          <p:cNvPr id="42" name="모서리가 둥근 직사각형 41"/>
          <p:cNvSpPr/>
          <p:nvPr/>
        </p:nvSpPr>
        <p:spPr>
          <a:xfrm>
            <a:off x="101654" y="5676916"/>
            <a:ext cx="214314" cy="142876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50" dirty="0" smtClean="0"/>
              <a:t>2</a:t>
            </a:r>
            <a:endParaRPr lang="ko-KR" altLang="en-US" sz="1050" dirty="0" smtClean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811" y="764704"/>
            <a:ext cx="8593200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모서리가 둥근 직사각형 15"/>
          <p:cNvSpPr/>
          <p:nvPr/>
        </p:nvSpPr>
        <p:spPr>
          <a:xfrm>
            <a:off x="101654" y="5445224"/>
            <a:ext cx="214314" cy="142876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50" dirty="0" smtClean="0"/>
              <a:t>1</a:t>
            </a:r>
            <a:endParaRPr lang="ko-KR" altLang="en-US" sz="1050" dirty="0" smtClean="0"/>
          </a:p>
        </p:txBody>
      </p:sp>
      <p:sp>
        <p:nvSpPr>
          <p:cNvPr id="7" name="모서리가 둥근 직사각형 6"/>
          <p:cNvSpPr/>
          <p:nvPr/>
        </p:nvSpPr>
        <p:spPr>
          <a:xfrm>
            <a:off x="92129" y="6448441"/>
            <a:ext cx="214314" cy="142876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50" dirty="0" smtClean="0"/>
              <a:t>3</a:t>
            </a:r>
            <a:endParaRPr lang="ko-KR" altLang="en-US" sz="105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직사각형 28"/>
          <p:cNvSpPr/>
          <p:nvPr/>
        </p:nvSpPr>
        <p:spPr>
          <a:xfrm>
            <a:off x="0" y="5357826"/>
            <a:ext cx="9144000" cy="1500174"/>
          </a:xfrm>
          <a:prstGeom prst="rect">
            <a:avLst/>
          </a:prstGeom>
          <a:solidFill>
            <a:schemeClr val="accent1">
              <a:alpha val="14000"/>
            </a:schemeClr>
          </a:solidFill>
          <a:ln w="1905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773" tIns="38387" rIns="76773" bIns="38387" rtlCol="0" anchor="t"/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r>
              <a:rPr kumimoji="0" lang="en-US" altLang="ko-KR" sz="1400" dirty="0" smtClean="0">
                <a:solidFill>
                  <a:prstClr val="black"/>
                </a:solidFill>
              </a:rPr>
              <a:t>	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과정에 등록된 정보가 상단에 입력되어 있습니다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.</a:t>
            </a:r>
            <a:endParaRPr kumimoji="0" lang="en-US" altLang="ko-KR" sz="1400" b="1" dirty="0" smtClean="0">
              <a:solidFill>
                <a:prstClr val="black"/>
              </a:solidFill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r>
              <a:rPr kumimoji="0" lang="en-US" altLang="ko-KR" sz="1400" dirty="0" smtClean="0">
                <a:solidFill>
                  <a:prstClr val="black"/>
                </a:solidFill>
              </a:rPr>
              <a:t>	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평가문항과 평가기준을 작성합니다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. 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r>
              <a:rPr kumimoji="0" lang="en-US" altLang="ko-KR" sz="1400" dirty="0" smtClean="0">
                <a:solidFill>
                  <a:prstClr val="black"/>
                </a:solidFill>
              </a:rPr>
              <a:t>	“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답변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”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은 평가실행 시 학생들이 작</a:t>
            </a:r>
            <a:r>
              <a:rPr kumimoji="0" lang="ko-KR" altLang="en-US" sz="1400" dirty="0">
                <a:solidFill>
                  <a:prstClr val="black"/>
                </a:solidFill>
              </a:rPr>
              <a:t>성</a:t>
            </a:r>
            <a:r>
              <a:rPr kumimoji="0" lang="ko-KR" altLang="en-US" sz="1400" dirty="0" smtClean="0">
                <a:solidFill>
                  <a:prstClr val="black"/>
                </a:solidFill>
              </a:rPr>
              <a:t>하는 공간입니다</a:t>
            </a:r>
            <a:r>
              <a:rPr kumimoji="0" lang="en-US" altLang="ko-KR" sz="1400" dirty="0" smtClean="0">
                <a:solidFill>
                  <a:prstClr val="black"/>
                </a:solidFill>
              </a:rPr>
              <a:t>.</a:t>
            </a:r>
            <a:endParaRPr kumimoji="0" lang="en-US" altLang="ko-KR" sz="1400" b="1" dirty="0" smtClean="0">
              <a:solidFill>
                <a:prstClr val="black"/>
              </a:solidFill>
            </a:endParaRPr>
          </a:p>
        </p:txBody>
      </p:sp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747687" y="13467"/>
            <a:ext cx="7643866" cy="499950"/>
          </a:xfrm>
        </p:spPr>
        <p:txBody>
          <a:bodyPr/>
          <a:lstStyle/>
          <a:p>
            <a:r>
              <a:rPr smtClean="0"/>
              <a:t>평가실시 계획 </a:t>
            </a:r>
            <a:r>
              <a:rPr lang="en-US" dirty="0" smtClean="0"/>
              <a:t>– 3. </a:t>
            </a:r>
            <a:r>
              <a:rPr smtClean="0"/>
              <a:t>평가문항제작</a:t>
            </a:r>
            <a:r>
              <a:rPr lang="en-US" dirty="0" smtClean="0"/>
              <a:t>(2/2)</a:t>
            </a:r>
            <a:endParaRPr lang="en-US" altLang="ko-KR" dirty="0"/>
          </a:p>
        </p:txBody>
      </p:sp>
      <p:sp>
        <p:nvSpPr>
          <p:cNvPr id="42" name="모서리가 둥근 직사각형 41"/>
          <p:cNvSpPr/>
          <p:nvPr/>
        </p:nvSpPr>
        <p:spPr>
          <a:xfrm>
            <a:off x="101654" y="5676916"/>
            <a:ext cx="214314" cy="142876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50" dirty="0" smtClean="0"/>
              <a:t>2</a:t>
            </a:r>
            <a:endParaRPr lang="ko-KR" altLang="en-US" sz="1050" dirty="0" smtClean="0"/>
          </a:p>
        </p:txBody>
      </p:sp>
      <p:sp>
        <p:nvSpPr>
          <p:cNvPr id="50" name="모서리가 둥근 직사각형 49"/>
          <p:cNvSpPr/>
          <p:nvPr/>
        </p:nvSpPr>
        <p:spPr>
          <a:xfrm>
            <a:off x="99981" y="5953141"/>
            <a:ext cx="214314" cy="142876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50" dirty="0" smtClean="0"/>
              <a:t>3</a:t>
            </a:r>
            <a:endParaRPr lang="ko-KR" altLang="en-US" sz="1050" dirty="0" smtClean="0"/>
          </a:p>
        </p:txBody>
      </p:sp>
      <p:pic>
        <p:nvPicPr>
          <p:cNvPr id="11266" name="Picture 2"/>
          <p:cNvPicPr preferRelativeResize="0"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282" y="620688"/>
            <a:ext cx="8858213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모서리가 둥근 직사각형 27"/>
          <p:cNvSpPr/>
          <p:nvPr/>
        </p:nvSpPr>
        <p:spPr>
          <a:xfrm>
            <a:off x="101654" y="5426174"/>
            <a:ext cx="214314" cy="142876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50" dirty="0" smtClean="0"/>
              <a:t>1</a:t>
            </a:r>
            <a:endParaRPr lang="ko-KR" altLang="en-US" sz="105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11129</TotalTime>
  <Words>3904</Words>
  <Application>Microsoft Office PowerPoint</Application>
  <PresentationFormat>화면 슬라이드 쇼(4:3)</PresentationFormat>
  <Paragraphs>1333</Paragraphs>
  <Slides>130</Slides>
  <Notes>8</Notes>
  <HiddenSlides>0</HiddenSlides>
  <MMClips>0</MMClips>
  <ScaleCrop>false</ScaleCrop>
  <HeadingPairs>
    <vt:vector size="6" baseType="variant">
      <vt:variant>
        <vt:lpstr>사용한 글꼴</vt:lpstr>
      </vt:variant>
      <vt:variant>
        <vt:i4>6</vt:i4>
      </vt:variant>
      <vt:variant>
        <vt:lpstr>테마</vt:lpstr>
      </vt:variant>
      <vt:variant>
        <vt:i4>2</vt:i4>
      </vt:variant>
      <vt:variant>
        <vt:lpstr>슬라이드 제목</vt:lpstr>
      </vt:variant>
      <vt:variant>
        <vt:i4>130</vt:i4>
      </vt:variant>
    </vt:vector>
  </HeadingPairs>
  <TitlesOfParts>
    <vt:vector size="138" baseType="lpstr">
      <vt:lpstr>Verdana</vt:lpstr>
      <vt:lpstr>맑은 고딕</vt:lpstr>
      <vt:lpstr>Arial</vt:lpstr>
      <vt:lpstr>굴림</vt:lpstr>
      <vt:lpstr>HY헤드라인M</vt:lpstr>
      <vt:lpstr>HY신명조</vt:lpstr>
      <vt:lpstr>디자인 사용자 지정</vt:lpstr>
      <vt:lpstr>1_디자인 사용자 지정</vt:lpstr>
      <vt:lpstr>PowerPoint 프레젠테이션</vt:lpstr>
      <vt:lpstr>목 차 </vt:lpstr>
      <vt:lpstr>목 차 </vt:lpstr>
      <vt:lpstr>목 차 </vt:lpstr>
      <vt:lpstr>목 차 </vt:lpstr>
      <vt:lpstr>목 차 </vt:lpstr>
      <vt:lpstr>로그인 </vt:lpstr>
      <vt:lpstr>로그인 </vt:lpstr>
      <vt:lpstr>학사행정관리시스템 메인화면  </vt:lpstr>
      <vt:lpstr>학사행정관리시스템 메인화면(1/2) </vt:lpstr>
      <vt:lpstr>학사행정관리시스템 메인화면(2/2)</vt:lpstr>
      <vt:lpstr>사전등록</vt:lpstr>
      <vt:lpstr>사전등록 – 교직원 등록(1/2)</vt:lpstr>
      <vt:lpstr>사전등록 – 교직원 등록(2/2)</vt:lpstr>
      <vt:lpstr>PowerPoint 프레젠테이션</vt:lpstr>
      <vt:lpstr>지원자 관리 </vt:lpstr>
      <vt:lpstr>물품 - 교재·도서(1/4)</vt:lpstr>
      <vt:lpstr>물품 - 교재·도서(2/4)</vt:lpstr>
      <vt:lpstr>물품 - 교재·도서(3/4)</vt:lpstr>
      <vt:lpstr>물품 - 교재·도서(4/4)</vt:lpstr>
      <vt:lpstr>물품 - 비품·장비(1/2)</vt:lpstr>
      <vt:lpstr>물품 - 비품·장비(2/2)</vt:lpstr>
      <vt:lpstr>물품 - 소모품(1/3)</vt:lpstr>
      <vt:lpstr>물품 - 소모품(2/3)</vt:lpstr>
      <vt:lpstr>물품 - 소모품(3/3)</vt:lpstr>
      <vt:lpstr>거래처 – 거래처 분류 설정</vt:lpstr>
      <vt:lpstr>거래처 – 거래처 목록</vt:lpstr>
      <vt:lpstr>거래처 – 구인·구직 목록</vt:lpstr>
      <vt:lpstr>문자 - 문자보내기</vt:lpstr>
      <vt:lpstr>훈련시설 </vt:lpstr>
      <vt:lpstr>일정 – 일정분류 관리</vt:lpstr>
      <vt:lpstr>일정 – 일정목록</vt:lpstr>
      <vt:lpstr>기초데이타 등록(1/9)</vt:lpstr>
      <vt:lpstr>기초데이타 등록(2/9)</vt:lpstr>
      <vt:lpstr>기초데이타 등록(3/9)</vt:lpstr>
      <vt:lpstr>기초데이타 등록(4/9)</vt:lpstr>
      <vt:lpstr>기초데이타 등록(5/9)</vt:lpstr>
      <vt:lpstr>기초데이타 등록(6/9)</vt:lpstr>
      <vt:lpstr>기초데이타 등록(7/9)</vt:lpstr>
      <vt:lpstr>기초데이타 등록(8/9)</vt:lpstr>
      <vt:lpstr>기초데이타 등록(9/9)</vt:lpstr>
      <vt:lpstr>증빙자료 다운로드 </vt:lpstr>
      <vt:lpstr>PowerPoint 프레젠테이션</vt:lpstr>
      <vt:lpstr>학생 메인화면 </vt:lpstr>
      <vt:lpstr>훈련·수료·탈락생 – 훈련생(1/5) </vt:lpstr>
      <vt:lpstr>훈련·수료·탈락생 – 훈련생(2/5) </vt:lpstr>
      <vt:lpstr>훈련·수료·탈락생 – 훈련생(3/5) </vt:lpstr>
      <vt:lpstr>훈련·수료·탈락생 – 훈련생(4/5) </vt:lpstr>
      <vt:lpstr>훈련·수료·탈락생 – 훈련생(5/5) </vt:lpstr>
      <vt:lpstr>훈련·수료·탈락생 – 수료생</vt:lpstr>
      <vt:lpstr>훈련·수료·탈락생 – 중도탈락생</vt:lpstr>
      <vt:lpstr>학생 – 학생로그인 인증(1/4)</vt:lpstr>
      <vt:lpstr>학생 – 학생로그인 인증(2/4)</vt:lpstr>
      <vt:lpstr>학생 – 학생로그인 인증(3/4)</vt:lpstr>
      <vt:lpstr>학생 – 학생로그인 인증(4/4)</vt:lpstr>
      <vt:lpstr>학생 로그인 – 메인 화면</vt:lpstr>
      <vt:lpstr>학생학사행정 – 개인정보관리(1/2)</vt:lpstr>
      <vt:lpstr>학생학사행정 – 개인정보관리(2/2)</vt:lpstr>
      <vt:lpstr>학생학사행정 – [NCS]훈련성과평가(1/4)</vt:lpstr>
      <vt:lpstr>학생학사행정 – [NCS]훈련성과평가(2/4)</vt:lpstr>
      <vt:lpstr>학생학사행정 – [NCS]훈련성과평가(3/4)</vt:lpstr>
      <vt:lpstr>학생학사행정 – [NCS]훈련성과평가(4/4)</vt:lpstr>
      <vt:lpstr>PowerPoint 프레젠테이션</vt:lpstr>
      <vt:lpstr>과정등록 – 과정분류 관리</vt:lpstr>
      <vt:lpstr>승인 받은 과정 - 등록</vt:lpstr>
      <vt:lpstr>승인 받은 과정 – 훈련 과정 정보</vt:lpstr>
      <vt:lpstr>NCS훈련 과정 정보 – 3. 교과목 편성</vt:lpstr>
      <vt:lpstr>NCS훈련 과정 정보 – 4. 훈련 시간 설정</vt:lpstr>
      <vt:lpstr>NCS훈련 과정 정보 – 5. 평가·교수학습방법</vt:lpstr>
      <vt:lpstr>승인 받은 과정 - 교수 계획서 설계</vt:lpstr>
      <vt:lpstr>과정 – 과정개설(1/3)</vt:lpstr>
      <vt:lpstr>과정 – 과정개설(2/3)</vt:lpstr>
      <vt:lpstr>과정 – 과정개설(3/3)</vt:lpstr>
      <vt:lpstr>과정 - 시간표 등록</vt:lpstr>
      <vt:lpstr>과정 - 시간표 등록</vt:lpstr>
      <vt:lpstr>과정 - 시간표 등록</vt:lpstr>
      <vt:lpstr>PowerPoint 프레젠테이션</vt:lpstr>
      <vt:lpstr>교직원 관리 </vt:lpstr>
      <vt:lpstr>교직원 공지사항 </vt:lpstr>
      <vt:lpstr>교직원 자료실 </vt:lpstr>
      <vt:lpstr>조직도 – 1. 부서관리 </vt:lpstr>
      <vt:lpstr>조직도 – 2. 직책관리</vt:lpstr>
      <vt:lpstr>조직도 – 3. 직위관리</vt:lpstr>
      <vt:lpstr>조직도 – 4. 조직도 관리</vt:lpstr>
      <vt:lpstr>권한·문자알림 – 1. 교직원 아이디 관리</vt:lpstr>
      <vt:lpstr>권한·문자알림 – 2. 교직원 권한 설정 </vt:lpstr>
      <vt:lpstr>권한·문자알림 – 3. 학생정보 열람권한 설정 </vt:lpstr>
      <vt:lpstr>권한·문자알림 – 4. 문자알림설정(1/2)</vt:lpstr>
      <vt:lpstr>권한·문자알림 – 4. 문자알림설정(2/2)</vt:lpstr>
      <vt:lpstr>PowerPoint 프레젠테이션</vt:lpstr>
      <vt:lpstr>[NCS] 평가계획 메인화면 </vt:lpstr>
      <vt:lpstr>사전평가 계획 – 1. 사전평가 계획 회의록</vt:lpstr>
      <vt:lpstr>사전평가 계획 – 2. 사전평가 계획</vt:lpstr>
      <vt:lpstr>사전평가 계획 – 3. 사전평가 자가진단</vt:lpstr>
      <vt:lpstr>사전평가 계획 – 4. 사전평가 문항제작</vt:lpstr>
      <vt:lpstr>평가실시 계획 – 1. 평가계획회의록</vt:lpstr>
      <vt:lpstr>평가실시 계획 – 2. 평가실시일자</vt:lpstr>
      <vt:lpstr>평가실시 계획 – 3. 평가문항제작(1/2)</vt:lpstr>
      <vt:lpstr>평가실시 계획 – 3. 평가문항제작(2/2)</vt:lpstr>
      <vt:lpstr>평가실시 계획 – 4. 평가도구제작(1/2)</vt:lpstr>
      <vt:lpstr>평가실시 계획 – 4. 평가도구제작(2/2)</vt:lpstr>
      <vt:lpstr>평가실시 계획 – 5.평가도구채점기준표</vt:lpstr>
      <vt:lpstr>평가실시 계획 – 6. 평가성취수준기준표</vt:lpstr>
      <vt:lpstr>평가실시 계획 – 7. 평가도구검토</vt:lpstr>
      <vt:lpstr>PowerPoint 프레젠테이션</vt:lpstr>
      <vt:lpstr>[NCS] 평가실행 메인화면 </vt:lpstr>
      <vt:lpstr>[NCS] 평가실행 - 사전평가</vt:lpstr>
      <vt:lpstr>[NCS] 평가실행 – 훈련성과평가</vt:lpstr>
      <vt:lpstr>PowerPoint 프레젠테이션</vt:lpstr>
      <vt:lpstr>[NCS] 평가결과 메인 화면 </vt:lpstr>
      <vt:lpstr>[NCS]평가결과 – 평가 결과 확인</vt:lpstr>
      <vt:lpstr>종료된 평가 채점(1/3) </vt:lpstr>
      <vt:lpstr>종료된 평가 채점(2/3) </vt:lpstr>
      <vt:lpstr>종료된 평가 채점(3/3) </vt:lpstr>
      <vt:lpstr>채점 결과 문서 </vt:lpstr>
      <vt:lpstr>결과 통계/회의록</vt:lpstr>
      <vt:lpstr>결과 통계/회의록 – 단원별 통계/회의록</vt:lpstr>
      <vt:lpstr>PowerPoint 프레젠테이션</vt:lpstr>
      <vt:lpstr>역량평가·설문 메인화면</vt:lpstr>
      <vt:lpstr>평가 및 설문– 평가 설정(1/4)</vt:lpstr>
      <vt:lpstr>평가 및 설문– 평가 설정(2/4)</vt:lpstr>
      <vt:lpstr>평가 및 설문– 평가 설정(3/4)</vt:lpstr>
      <vt:lpstr>평가 및 설문– 평가 설정(4/4)</vt:lpstr>
      <vt:lpstr>평가 및 설문– 평가 통계</vt:lpstr>
      <vt:lpstr>PowerPoint 프레젠테이션</vt:lpstr>
      <vt:lpstr>연동 홈페이지 필독 사항</vt:lpstr>
      <vt:lpstr>홈페이지 제작 관련(1/2)</vt:lpstr>
      <vt:lpstr>홈페이지 제작 관련(2/2)</vt:lpstr>
      <vt:lpstr>학사행정에서 홈페이지 관리하기</vt:lpstr>
      <vt:lpstr>홈페이지 기능 이용하기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Grace</dc:creator>
  <cp:lastModifiedBy>GIGABYTE</cp:lastModifiedBy>
  <cp:revision>2651</cp:revision>
  <dcterms:created xsi:type="dcterms:W3CDTF">2016-11-01T07:39:48Z</dcterms:created>
  <dcterms:modified xsi:type="dcterms:W3CDTF">2024-07-23T03:03:23Z</dcterms:modified>
</cp:coreProperties>
</file>